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11"/>
  </p:notesMasterIdLst>
  <p:sldIdLst>
    <p:sldId id="256" r:id="rId2"/>
    <p:sldId id="257" r:id="rId3"/>
    <p:sldId id="266" r:id="rId4"/>
    <p:sldId id="267" r:id="rId5"/>
    <p:sldId id="258" r:id="rId6"/>
    <p:sldId id="259" r:id="rId7"/>
    <p:sldId id="260"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3" d="100"/>
          <a:sy n="73" d="100"/>
        </p:scale>
        <p:origin x="147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855684-3E7A-4010-AEAB-52FCEB7BBA81}" type="datetimeFigureOut">
              <a:rPr lang="fr-CH" smtClean="0"/>
              <a:t>26.08.2020</a:t>
            </a:fld>
            <a:endParaRPr lang="fr-CH"/>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AE1AC5-0A5C-43A7-B519-0AA08E18DA1A}" type="slidenum">
              <a:rPr lang="fr-CH" smtClean="0"/>
              <a:t>‹N°›</a:t>
            </a:fld>
            <a:endParaRPr lang="fr-CH"/>
          </a:p>
        </p:txBody>
      </p:sp>
    </p:spTree>
    <p:extLst>
      <p:ext uri="{BB962C8B-B14F-4D97-AF65-F5344CB8AC3E}">
        <p14:creationId xmlns:p14="http://schemas.microsoft.com/office/powerpoint/2010/main" val="2577930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a:p>
        </p:txBody>
      </p:sp>
      <p:sp>
        <p:nvSpPr>
          <p:cNvPr id="4" name="Espace réservé du numéro de diapositive 3"/>
          <p:cNvSpPr>
            <a:spLocks noGrp="1"/>
          </p:cNvSpPr>
          <p:nvPr>
            <p:ph type="sldNum" sz="quarter" idx="10"/>
          </p:nvPr>
        </p:nvSpPr>
        <p:spPr/>
        <p:txBody>
          <a:bodyPr/>
          <a:lstStyle/>
          <a:p>
            <a:fld id="{D8AFB464-B3DE-4679-B75A-985ABB733C02}" type="slidenum">
              <a:rPr lang="fr-CH" smtClean="0"/>
              <a:t>4</a:t>
            </a:fld>
            <a:endParaRPr lang="fr-CH"/>
          </a:p>
        </p:txBody>
      </p:sp>
    </p:spTree>
    <p:extLst>
      <p:ext uri="{BB962C8B-B14F-4D97-AF65-F5344CB8AC3E}">
        <p14:creationId xmlns:p14="http://schemas.microsoft.com/office/powerpoint/2010/main" val="2522084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fr-CH" smtClean="0"/>
              <a:t>Cliquez et modifiez le titre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Cliquez pour modifier le style des sous-titres du masque</a:t>
            </a:r>
            <a:endParaRPr dirty="0"/>
          </a:p>
        </p:txBody>
      </p:sp>
      <p:sp>
        <p:nvSpPr>
          <p:cNvPr id="4" name="Date Placeholder 3"/>
          <p:cNvSpPr>
            <a:spLocks noGrp="1"/>
          </p:cNvSpPr>
          <p:nvPr>
            <p:ph type="dt" sz="half" idx="10"/>
          </p:nvPr>
        </p:nvSpPr>
        <p:spPr>
          <a:xfrm>
            <a:off x="573741" y="6122894"/>
            <a:ext cx="2133600" cy="259317"/>
          </a:xfrm>
        </p:spPr>
        <p:txBody>
          <a:bodyPr/>
          <a:lstStyle/>
          <a:p>
            <a:fld id="{2069C06D-4ED8-42C6-905D-CA84CA1B6CBF}" type="datetime2">
              <a:rPr lang="en-US" smtClean="0"/>
              <a:t>Wednesday, August 26, 2020</a:t>
            </a:fld>
            <a:endParaRPr lang="en-US" dirty="0"/>
          </a:p>
        </p:txBody>
      </p:sp>
      <p:sp>
        <p:nvSpPr>
          <p:cNvPr id="5" name="Footer Placeholder 4"/>
          <p:cNvSpPr>
            <a:spLocks noGrp="1"/>
          </p:cNvSpPr>
          <p:nvPr>
            <p:ph type="ftr" sz="quarter" idx="11"/>
          </p:nvPr>
        </p:nvSpPr>
        <p:spPr>
          <a:xfrm>
            <a:off x="5638800" y="6122894"/>
            <a:ext cx="2895600" cy="257810"/>
          </a:xfrm>
        </p:spPr>
        <p:txBody>
          <a:bodyPr/>
          <a:lstStyle/>
          <a:p>
            <a:endParaRPr lang="en-US" dirty="0"/>
          </a:p>
        </p:txBody>
      </p:sp>
      <p:sp>
        <p:nvSpPr>
          <p:cNvPr id="6" name="Slide Number Placeholder 5"/>
          <p:cNvSpPr>
            <a:spLocks noGrp="1"/>
          </p:cNvSpPr>
          <p:nvPr>
            <p:ph type="sldNum" sz="quarter" idx="12"/>
          </p:nvPr>
        </p:nvSpPr>
        <p:spPr>
          <a:xfrm>
            <a:off x="4191000" y="6122894"/>
            <a:ext cx="762000" cy="271463"/>
          </a:xfrm>
        </p:spPr>
        <p:txBody>
          <a:bodyPr/>
          <a:lstStyle/>
          <a:p>
            <a:fld id="{1789C0F2-17E0-497A-9BBE-0C73201AAFE3}" type="slidenum">
              <a:rPr lang="en-US" smtClean="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u, image et légende">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fr-CH" smtClean="0"/>
              <a:t>Cliquez et modifiez le titre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
        <p:nvSpPr>
          <p:cNvPr id="5" name="Date Placeholder 4"/>
          <p:cNvSpPr>
            <a:spLocks noGrp="1"/>
          </p:cNvSpPr>
          <p:nvPr>
            <p:ph type="dt" sz="half" idx="10"/>
          </p:nvPr>
        </p:nvSpPr>
        <p:spPr/>
        <p:txBody>
          <a:bodyPr/>
          <a:lstStyle/>
          <a:p>
            <a:fld id="{0B385921-A91A-409C-921C-0E0EC1E750EC}" type="datetime2">
              <a:rPr lang="en-US" smtClean="0"/>
              <a:t>Wednesday, August 26,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‹N°›</a:t>
            </a:fld>
            <a:endParaRPr lang="en-US" dirty="0"/>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fr-CH" smtClean="0"/>
              <a:t>Faire glisser l'image vers l'espace réservé ou cliquer sur l'icône pour l'ajouter</a:t>
            </a:r>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fr-CH" smtClean="0"/>
              <a:t>Cliquez et modifiez le titre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H" smtClean="0"/>
              <a:t>Faire glisser l'image vers l'espace réservé ou cliquer sur l'icône pour l'ajouter</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fr-CH" smtClean="0"/>
              <a:t>Cliquez pour modifier les styles du texte du masque</a:t>
            </a:r>
          </a:p>
        </p:txBody>
      </p:sp>
      <p:sp>
        <p:nvSpPr>
          <p:cNvPr id="5" name="Date Placeholder 4"/>
          <p:cNvSpPr>
            <a:spLocks noGrp="1"/>
          </p:cNvSpPr>
          <p:nvPr>
            <p:ph type="dt" sz="half" idx="10"/>
          </p:nvPr>
        </p:nvSpPr>
        <p:spPr/>
        <p:txBody>
          <a:bodyPr/>
          <a:lstStyle/>
          <a:p>
            <a:fld id="{292EB412-E790-42EA-81FE-2925D3A43D91}" type="datetime2">
              <a:rPr lang="en-US" smtClean="0"/>
              <a:t>Wednesday, August 26,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 au-dessus de légende">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fr-CH" smtClean="0"/>
              <a:t>Cliquez et modifiez le titre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H" smtClean="0"/>
              <a:t>Faire glisser l'image vers l'espace réservé ou cliquer sur l'icône pour l'ajouter</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fr-CH" smtClean="0"/>
              <a:t>Cliquez pour modifier les styles du texte du masque</a:t>
            </a:r>
          </a:p>
        </p:txBody>
      </p:sp>
      <p:sp>
        <p:nvSpPr>
          <p:cNvPr id="5" name="Date Placeholder 4"/>
          <p:cNvSpPr>
            <a:spLocks noGrp="1"/>
          </p:cNvSpPr>
          <p:nvPr>
            <p:ph type="dt" sz="half" idx="10"/>
          </p:nvPr>
        </p:nvSpPr>
        <p:spPr/>
        <p:txBody>
          <a:bodyPr/>
          <a:lstStyle/>
          <a:p>
            <a:fld id="{0B385921-A91A-409C-921C-0E0EC1E750EC}" type="datetime2">
              <a:rPr lang="en-US" smtClean="0"/>
              <a:t>Wednesday, August 26,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‹N°›</a:t>
            </a:fld>
            <a:endParaRPr lang="en-US" dirty="0"/>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fr-CH"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dirty="0"/>
          </a:p>
        </p:txBody>
      </p:sp>
      <p:sp>
        <p:nvSpPr>
          <p:cNvPr id="4" name="Date Placeholder 3"/>
          <p:cNvSpPr>
            <a:spLocks noGrp="1"/>
          </p:cNvSpPr>
          <p:nvPr>
            <p:ph type="dt" sz="half" idx="10"/>
          </p:nvPr>
        </p:nvSpPr>
        <p:spPr/>
        <p:txBody>
          <a:bodyPr/>
          <a:lstStyle/>
          <a:p>
            <a:fld id="{A56EEE0E-EDB0-4D84-86B0-50833DF22902}" type="datetime2">
              <a:rPr lang="en-US" smtClean="0"/>
              <a:t>Wednesday, August 26,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‹N°›</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fr-CH" smtClean="0"/>
              <a:t>Cliquez et modifiez le titre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dirty="0"/>
          </a:p>
        </p:txBody>
      </p:sp>
      <p:sp>
        <p:nvSpPr>
          <p:cNvPr id="4" name="Date Placeholder 3"/>
          <p:cNvSpPr>
            <a:spLocks noGrp="1"/>
          </p:cNvSpPr>
          <p:nvPr>
            <p:ph type="dt" sz="half" idx="10"/>
          </p:nvPr>
        </p:nvSpPr>
        <p:spPr/>
        <p:txBody>
          <a:bodyPr/>
          <a:lstStyle/>
          <a:p>
            <a:fld id="{5114372C-B5AB-4C39-B273-B99224EB4DD5}" type="datetime2">
              <a:rPr lang="en-US" smtClean="0"/>
              <a:t>Wednesday, August 26,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fr-CH"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dirty="0"/>
          </a:p>
        </p:txBody>
      </p:sp>
      <p:sp>
        <p:nvSpPr>
          <p:cNvPr id="4" name="Date Placeholder 3"/>
          <p:cNvSpPr>
            <a:spLocks noGrp="1"/>
          </p:cNvSpPr>
          <p:nvPr>
            <p:ph type="dt" sz="half" idx="10"/>
          </p:nvPr>
        </p:nvSpPr>
        <p:spPr/>
        <p:txBody>
          <a:bodyPr/>
          <a:lstStyle/>
          <a:p>
            <a:fld id="{14CB1CAA-32CD-4B55-B92A-B8F0843CACF4}" type="datetime2">
              <a:rPr lang="en-US" smtClean="0"/>
              <a:t>Wednesday, August 26,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imag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fr-CH" smtClean="0"/>
              <a:t>Cliquez et modifiez le titre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Cliquez pour modifier le style des sous-titres du masque</a:t>
            </a:r>
            <a:endParaRPr dirty="0"/>
          </a:p>
        </p:txBody>
      </p:sp>
      <p:sp>
        <p:nvSpPr>
          <p:cNvPr id="4" name="Date Placeholder 3"/>
          <p:cNvSpPr>
            <a:spLocks noGrp="1"/>
          </p:cNvSpPr>
          <p:nvPr>
            <p:ph type="dt" sz="half" idx="10"/>
          </p:nvPr>
        </p:nvSpPr>
        <p:spPr>
          <a:xfrm>
            <a:off x="569259" y="6122894"/>
            <a:ext cx="2133600" cy="259317"/>
          </a:xfrm>
        </p:spPr>
        <p:txBody>
          <a:bodyPr/>
          <a:lstStyle/>
          <a:p>
            <a:fld id="{0B385921-A91A-409C-921C-0E0EC1E750EC}" type="datetime2">
              <a:rPr lang="en-US" smtClean="0"/>
              <a:t>Wednesday, August 26, 2020</a:t>
            </a:fld>
            <a:endParaRPr lang="en-US" dirty="0"/>
          </a:p>
        </p:txBody>
      </p:sp>
      <p:sp>
        <p:nvSpPr>
          <p:cNvPr id="5" name="Footer Placeholder 4"/>
          <p:cNvSpPr>
            <a:spLocks noGrp="1"/>
          </p:cNvSpPr>
          <p:nvPr>
            <p:ph type="ftr" sz="quarter" idx="11"/>
          </p:nvPr>
        </p:nvSpPr>
        <p:spPr>
          <a:xfrm>
            <a:off x="5638800" y="6124401"/>
            <a:ext cx="2895600" cy="257810"/>
          </a:xfrm>
        </p:spPr>
        <p:txBody>
          <a:bodyPr/>
          <a:lstStyle/>
          <a:p>
            <a:endParaRPr lang="en-US" dirty="0"/>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fr-CH" smtClean="0"/>
              <a:t>Faire glisser l'image vers l'espace réservé ou cliquer sur l'icône pour l'ajouter</a:t>
            </a:r>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fr-CH" smtClean="0"/>
              <a:t>Cliquez et modifiez le titre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smtClean="0"/>
              <a:t>Cliquez pour modifier les styles du texte du masque</a:t>
            </a:r>
          </a:p>
        </p:txBody>
      </p:sp>
      <p:sp>
        <p:nvSpPr>
          <p:cNvPr id="4" name="Date Placeholder 3"/>
          <p:cNvSpPr>
            <a:spLocks noGrp="1"/>
          </p:cNvSpPr>
          <p:nvPr>
            <p:ph type="dt" sz="half" idx="10"/>
          </p:nvPr>
        </p:nvSpPr>
        <p:spPr/>
        <p:txBody>
          <a:bodyPr/>
          <a:lstStyle/>
          <a:p>
            <a:fld id="{3AD8CDC4-3D19-4983-B478-82F6B8E5AB66}" type="datetime2">
              <a:rPr lang="en-US" smtClean="0"/>
              <a:t>Wednesday, August 26,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fr-CH" smtClean="0"/>
              <a:t>Cliquez et modifiez le titre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a:p>
        </p:txBody>
      </p:sp>
      <p:sp>
        <p:nvSpPr>
          <p:cNvPr id="5" name="Date Placeholder 4"/>
          <p:cNvSpPr>
            <a:spLocks noGrp="1"/>
          </p:cNvSpPr>
          <p:nvPr>
            <p:ph type="dt" sz="half" idx="10"/>
          </p:nvPr>
        </p:nvSpPr>
        <p:spPr/>
        <p:txBody>
          <a:bodyPr/>
          <a:lstStyle/>
          <a:p>
            <a:fld id="{84B82477-D5D3-4181-8C11-75D0F2433A87}" type="datetime2">
              <a:rPr lang="en-US" smtClean="0"/>
              <a:t>Wednesday, August 26,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fr-CH" smtClean="0"/>
              <a:t>Cliquez et modifiez le titre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dirty="0"/>
          </a:p>
        </p:txBody>
      </p:sp>
      <p:sp>
        <p:nvSpPr>
          <p:cNvPr id="7" name="Date Placeholder 6"/>
          <p:cNvSpPr>
            <a:spLocks noGrp="1"/>
          </p:cNvSpPr>
          <p:nvPr>
            <p:ph type="dt" sz="half" idx="10"/>
          </p:nvPr>
        </p:nvSpPr>
        <p:spPr/>
        <p:txBody>
          <a:bodyPr/>
          <a:lstStyle/>
          <a:p>
            <a:fld id="{213E253B-1893-4367-8BAE-DF4BC10DC578}" type="datetime2">
              <a:rPr lang="en-US" smtClean="0"/>
              <a:t>Wednesday, August 26, 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89C0F2-17E0-497A-9BBE-0C73201AAFE3}" type="slidenum">
              <a:rPr lang="en-US" smtClean="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fr-CH" smtClean="0"/>
              <a:t>Cliquez et modifiez le titre</a:t>
            </a:r>
            <a:endParaRPr/>
          </a:p>
        </p:txBody>
      </p:sp>
      <p:sp>
        <p:nvSpPr>
          <p:cNvPr id="3" name="Date Placeholder 2"/>
          <p:cNvSpPr>
            <a:spLocks noGrp="1"/>
          </p:cNvSpPr>
          <p:nvPr>
            <p:ph type="dt" sz="half" idx="10"/>
          </p:nvPr>
        </p:nvSpPr>
        <p:spPr/>
        <p:txBody>
          <a:bodyPr/>
          <a:lstStyle/>
          <a:p>
            <a:fld id="{8B62300D-25B3-4603-86C9-4CB776489F00}" type="datetime2">
              <a:rPr lang="en-US" smtClean="0"/>
              <a:t>Wednesday, August 26, 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89C0F2-17E0-497A-9BBE-0C73201AAFE3}" type="slidenum">
              <a:rPr lang="en-US" smtClean="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C6314AD9-FCC8-48B7-B85B-012A91320DFF}" type="datetime2">
              <a:rPr lang="en-US" smtClean="0"/>
              <a:t>Wednesday, August 26, 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89C0F2-17E0-497A-9BBE-0C73201AAFE3}" type="slidenum">
              <a:rPr lang="en-US" smtClean="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fr-CH" smtClean="0"/>
              <a:t>Cliquez et modifiez le titre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fr-CH" smtClean="0"/>
              <a:t>Cliquez pour modifier les styles du texte du masque</a:t>
            </a:r>
          </a:p>
        </p:txBody>
      </p:sp>
      <p:sp>
        <p:nvSpPr>
          <p:cNvPr id="5" name="Date Placeholder 4"/>
          <p:cNvSpPr>
            <a:spLocks noGrp="1"/>
          </p:cNvSpPr>
          <p:nvPr>
            <p:ph type="dt" sz="half" idx="10"/>
          </p:nvPr>
        </p:nvSpPr>
        <p:spPr/>
        <p:txBody>
          <a:bodyPr/>
          <a:lstStyle/>
          <a:p>
            <a:fld id="{3182DC50-D5DB-4F94-B367-9876CD2C4012}" type="datetime2">
              <a:rPr lang="en-US" smtClean="0"/>
              <a:t>Wednesday, August 26,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fr-CH" smtClean="0"/>
              <a:t>Cliquez et modifiez le titre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0B385921-A91A-409C-921C-0E0EC1E750EC}" type="datetime2">
              <a:rPr lang="en-US" smtClean="0"/>
              <a:t>Wednesday, August 26, 2020</a:t>
            </a:fld>
            <a:endParaRPr lang="en-US" dirty="0"/>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dirty="0"/>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1789C0F2-17E0-497A-9BBE-0C73201AAFE3}"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 id="2147483985" r:id="rId13"/>
    <p:sldLayoutId id="2147483986" r:id="rId14"/>
  </p:sldLayoutIdLst>
  <p:hf sldNum="0" hdr="0" ftr="0" dt="0"/>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png"/><Relationship Id="rId7" Type="http://schemas.openxmlformats.org/officeDocument/2006/relationships/image" Target="../media/image1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t>Les entremets</a:t>
            </a:r>
            <a:endParaRPr lang="fr-FR" b="1" dirty="0"/>
          </a:p>
        </p:txBody>
      </p:sp>
      <p:sp>
        <p:nvSpPr>
          <p:cNvPr id="3" name="Sous-titre 2"/>
          <p:cNvSpPr>
            <a:spLocks noGrp="1"/>
          </p:cNvSpPr>
          <p:nvPr>
            <p:ph type="subTitle" idx="1"/>
          </p:nvPr>
        </p:nvSpPr>
        <p:spPr>
          <a:xfrm>
            <a:off x="914400" y="5599591"/>
            <a:ext cx="7342188" cy="508783"/>
          </a:xfrm>
        </p:spPr>
        <p:txBody>
          <a:bodyPr>
            <a:normAutofit/>
          </a:bodyPr>
          <a:lstStyle/>
          <a:p>
            <a:endParaRPr lang="fr-FR" sz="1600" dirty="0"/>
          </a:p>
        </p:txBody>
      </p:sp>
      <p:pic>
        <p:nvPicPr>
          <p:cNvPr id="4"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56431" y="5129212"/>
            <a:ext cx="515938" cy="896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6"/>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72369" y="5667049"/>
            <a:ext cx="693737" cy="441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Image 5" descr="carette-2-noel-2012-Buche-glacee-vanille-framboises.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263741" y="591510"/>
            <a:ext cx="2128270" cy="1475720"/>
          </a:xfrm>
          <a:prstGeom prst="rect">
            <a:avLst/>
          </a:prstGeom>
        </p:spPr>
      </p:pic>
      <p:pic>
        <p:nvPicPr>
          <p:cNvPr id="7" name="Image 6" descr="De Silva-Entremets_003.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20582" y="852125"/>
            <a:ext cx="1452654" cy="1452654"/>
          </a:xfrm>
          <a:prstGeom prst="rect">
            <a:avLst/>
          </a:prstGeom>
        </p:spPr>
      </p:pic>
      <p:pic>
        <p:nvPicPr>
          <p:cNvPr id="8" name="Image 7" descr="entremet.jpg"/>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5862594" y="3532757"/>
            <a:ext cx="1991350" cy="2216716"/>
          </a:xfrm>
          <a:prstGeom prst="rect">
            <a:avLst/>
          </a:prstGeom>
        </p:spPr>
      </p:pic>
      <p:pic>
        <p:nvPicPr>
          <p:cNvPr id="9" name="Image 8" descr="RECETTE_CREPES_SUZETTE-e1359365267574.jpg"/>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1708647" y="3404847"/>
            <a:ext cx="2613558" cy="1514543"/>
          </a:xfrm>
          <a:prstGeom prst="rect">
            <a:avLst/>
          </a:prstGeom>
        </p:spPr>
      </p:pic>
    </p:spTree>
    <p:extLst>
      <p:ext uri="{BB962C8B-B14F-4D97-AF65-F5344CB8AC3E}">
        <p14:creationId xmlns:p14="http://schemas.microsoft.com/office/powerpoint/2010/main" val="455470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smtClean="0"/>
              <a:t>Définition</a:t>
            </a:r>
            <a:endParaRPr lang="fr-FR" b="1" dirty="0"/>
          </a:p>
        </p:txBody>
      </p:sp>
      <p:sp>
        <p:nvSpPr>
          <p:cNvPr id="5" name="Espace réservé du contenu 4"/>
          <p:cNvSpPr>
            <a:spLocks noGrp="1"/>
          </p:cNvSpPr>
          <p:nvPr>
            <p:ph sz="half" idx="1"/>
          </p:nvPr>
        </p:nvSpPr>
        <p:spPr/>
        <p:txBody>
          <a:bodyPr/>
          <a:lstStyle/>
          <a:p>
            <a:r>
              <a:rPr lang="fr-FR" dirty="0" smtClean="0"/>
              <a:t>Dans le langage courant, les entremets sont appelés desserts, à tort</a:t>
            </a:r>
          </a:p>
          <a:p>
            <a:r>
              <a:rPr lang="fr-FR" dirty="0" smtClean="0"/>
              <a:t>Ce terme est devenu tellement courant que même les spécialistes utilisent le mot dessert au lieu d’entremets pour se faire mieux comprendre</a:t>
            </a:r>
            <a:endParaRPr lang="fr-FR" dirty="0"/>
          </a:p>
        </p:txBody>
      </p:sp>
      <p:pic>
        <p:nvPicPr>
          <p:cNvPr id="7" name="Espace réservé du contenu 6" descr="wall-4d9320af464eb.jp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6114" b="-6114"/>
          <a:stretch>
            <a:fillRect/>
          </a:stretch>
        </p:blipFill>
        <p:spPr/>
      </p:pic>
    </p:spTree>
    <p:extLst>
      <p:ext uri="{BB962C8B-B14F-4D97-AF65-F5344CB8AC3E}">
        <p14:creationId xmlns:p14="http://schemas.microsoft.com/office/powerpoint/2010/main" val="2659216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smtClean="0"/>
              <a:t>Définition</a:t>
            </a:r>
            <a:endParaRPr lang="fr-FR" b="1" dirty="0"/>
          </a:p>
        </p:txBody>
      </p:sp>
      <p:sp>
        <p:nvSpPr>
          <p:cNvPr id="5" name="Espace réservé du contenu 4"/>
          <p:cNvSpPr>
            <a:spLocks noGrp="1"/>
          </p:cNvSpPr>
          <p:nvPr>
            <p:ph sz="half" idx="1"/>
          </p:nvPr>
        </p:nvSpPr>
        <p:spPr>
          <a:xfrm>
            <a:off x="900111" y="2623817"/>
            <a:ext cx="3566160" cy="2804033"/>
          </a:xfrm>
        </p:spPr>
        <p:txBody>
          <a:bodyPr/>
          <a:lstStyle/>
          <a:p>
            <a:r>
              <a:rPr lang="fr-FR" dirty="0" smtClean="0"/>
              <a:t>Les entremets froids se prêtent au service sur assiette avec une décoration</a:t>
            </a:r>
          </a:p>
          <a:p>
            <a:r>
              <a:rPr lang="fr-FR" dirty="0" smtClean="0"/>
              <a:t>Ils conviennent comme entremets dans un menu du jour, pour la carte des mets et pour les buffets</a:t>
            </a:r>
            <a:endParaRPr lang="fr-FR" dirty="0"/>
          </a:p>
        </p:txBody>
      </p:sp>
      <p:pic>
        <p:nvPicPr>
          <p:cNvPr id="7" name="Espace réservé du contenu 6" descr="wall-4d9320af464eb.jp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6114" b="-6114"/>
          <a:stretch>
            <a:fillRect/>
          </a:stretch>
        </p:blipFill>
        <p:spPr/>
      </p:pic>
    </p:spTree>
    <p:extLst>
      <p:ext uri="{BB962C8B-B14F-4D97-AF65-F5344CB8AC3E}">
        <p14:creationId xmlns:p14="http://schemas.microsoft.com/office/powerpoint/2010/main" val="1054419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smtClean="0"/>
              <a:t>Classification (6)</a:t>
            </a:r>
            <a:endParaRPr lang="fr-FR" b="1"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2695382128"/>
              </p:ext>
            </p:extLst>
          </p:nvPr>
        </p:nvGraphicFramePr>
        <p:xfrm>
          <a:off x="511678" y="1749952"/>
          <a:ext cx="8176317" cy="4785360"/>
        </p:xfrm>
        <a:graphic>
          <a:graphicData uri="http://schemas.openxmlformats.org/drawingml/2006/table">
            <a:tbl>
              <a:tblPr firstRow="1" bandRow="1">
                <a:tableStyleId>{2D5ABB26-0587-4C30-8999-92F81FD0307C}</a:tableStyleId>
              </a:tblPr>
              <a:tblGrid>
                <a:gridCol w="2725439">
                  <a:extLst>
                    <a:ext uri="{9D8B030D-6E8A-4147-A177-3AD203B41FA5}">
                      <a16:colId xmlns:a16="http://schemas.microsoft.com/office/drawing/2014/main" val="20000"/>
                    </a:ext>
                  </a:extLst>
                </a:gridCol>
                <a:gridCol w="2725439">
                  <a:extLst>
                    <a:ext uri="{9D8B030D-6E8A-4147-A177-3AD203B41FA5}">
                      <a16:colId xmlns:a16="http://schemas.microsoft.com/office/drawing/2014/main" val="20001"/>
                    </a:ext>
                  </a:extLst>
                </a:gridCol>
                <a:gridCol w="2725439">
                  <a:extLst>
                    <a:ext uri="{9D8B030D-6E8A-4147-A177-3AD203B41FA5}">
                      <a16:colId xmlns:a16="http://schemas.microsoft.com/office/drawing/2014/main" val="20002"/>
                    </a:ext>
                  </a:extLst>
                </a:gridCol>
              </a:tblGrid>
              <a:tr h="336981">
                <a:tc gridSpan="3">
                  <a:txBody>
                    <a:bodyPr/>
                    <a:lstStyle/>
                    <a:p>
                      <a:pPr algn="ctr"/>
                      <a:r>
                        <a:rPr lang="fr-FR" b="1" dirty="0" smtClean="0"/>
                        <a:t>Entremets froids</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0"/>
                  </a:ext>
                </a:extLst>
              </a:tr>
              <a:tr h="589717">
                <a:tc>
                  <a:txBody>
                    <a:bodyPr/>
                    <a:lstStyle/>
                    <a:p>
                      <a:r>
                        <a:rPr lang="fr-FR" b="1" i="1" dirty="0" smtClean="0"/>
                        <a:t>Crèmes pochées</a:t>
                      </a:r>
                      <a:endParaRPr lang="fr-FR" b="1" i="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r>
                        <a:rPr lang="fr-FR" b="1" i="1" dirty="0" smtClean="0"/>
                        <a:t>Mousses</a:t>
                      </a:r>
                      <a:endParaRPr lang="fr-FR" b="1" i="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r>
                        <a:rPr lang="fr-FR" b="1" i="1" dirty="0" smtClean="0"/>
                        <a:t>Poudings démoulés </a:t>
                      </a:r>
                    </a:p>
                    <a:p>
                      <a:r>
                        <a:rPr lang="fr-FR" b="1" i="1" dirty="0" smtClean="0"/>
                        <a:t>aux céréales</a:t>
                      </a:r>
                      <a:endParaRPr lang="fr-FR" b="1" i="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533554">
                <a:tc>
                  <a:txBody>
                    <a:bodyPr/>
                    <a:lstStyle/>
                    <a:p>
                      <a:r>
                        <a:rPr lang="fr-FR" sz="1600" dirty="0" smtClean="0"/>
                        <a:t>Crème à la française</a:t>
                      </a:r>
                      <a:endParaRPr lang="fr-FR"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fr-FR" sz="1600" dirty="0" smtClean="0"/>
                        <a:t>Mousse avec pulpe</a:t>
                      </a:r>
                      <a:r>
                        <a:rPr lang="fr-FR" sz="1600" baseline="0" dirty="0" smtClean="0"/>
                        <a:t> ou jus de fruits</a:t>
                      </a:r>
                      <a:endParaRPr lang="fr-FR"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fr-FR" sz="1600" dirty="0" smtClean="0"/>
                        <a:t>Pouding de riz</a:t>
                      </a:r>
                      <a:endParaRPr lang="fr-FR"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08900">
                <a:tc>
                  <a:txBody>
                    <a:bodyPr/>
                    <a:lstStyle/>
                    <a:p>
                      <a:r>
                        <a:rPr lang="fr-FR" sz="1600" dirty="0" smtClean="0"/>
                        <a:t>Crème brûlée</a:t>
                      </a:r>
                      <a:endParaRPr lang="fr-FR"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fr-FR" sz="1600" dirty="0" smtClean="0"/>
                        <a:t>Mousse aux </a:t>
                      </a:r>
                      <a:r>
                        <a:rPr lang="fr-FR" sz="1600" dirty="0" err="1" smtClean="0"/>
                        <a:t>oeufs</a:t>
                      </a:r>
                      <a:endParaRPr lang="fr-FR"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fr-FR" sz="1600" dirty="0" smtClean="0"/>
                        <a:t>Pouding de semoule</a:t>
                      </a:r>
                      <a:endParaRPr lang="fr-FR"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3"/>
                  </a:ext>
                </a:extLst>
              </a:tr>
              <a:tr h="533554">
                <a:tc>
                  <a:txBody>
                    <a:bodyPr/>
                    <a:lstStyle/>
                    <a:p>
                      <a:r>
                        <a:rPr lang="fr-FR" sz="1600" dirty="0" smtClean="0"/>
                        <a:t>Crème</a:t>
                      </a:r>
                      <a:r>
                        <a:rPr lang="fr-FR" sz="1600" baseline="0" dirty="0" smtClean="0"/>
                        <a:t> renversée au caramel</a:t>
                      </a:r>
                      <a:endParaRPr lang="fr-FR"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fr-FR" sz="1600" dirty="0" smtClean="0"/>
                        <a:t>Mousse</a:t>
                      </a:r>
                      <a:r>
                        <a:rPr lang="fr-FR" sz="1600" baseline="0" dirty="0" smtClean="0"/>
                        <a:t> avec </a:t>
                      </a:r>
                      <a:r>
                        <a:rPr lang="fr-FR" sz="1600" baseline="0" dirty="0" err="1" smtClean="0"/>
                        <a:t>meringage</a:t>
                      </a:r>
                      <a:r>
                        <a:rPr lang="fr-FR" sz="1600" baseline="0" dirty="0" smtClean="0"/>
                        <a:t> à chaud</a:t>
                      </a:r>
                      <a:endParaRPr lang="fr-FR"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fr-FR"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4"/>
                  </a:ext>
                </a:extLst>
              </a:tr>
              <a:tr h="589717">
                <a:tc>
                  <a:txBody>
                    <a:bodyPr/>
                    <a:lstStyle/>
                    <a:p>
                      <a:r>
                        <a:rPr lang="fr-FR" b="1" i="1" dirty="0" smtClean="0"/>
                        <a:t>Entremets aux</a:t>
                      </a:r>
                      <a:r>
                        <a:rPr lang="fr-FR" b="1" i="1" baseline="0" dirty="0" smtClean="0"/>
                        <a:t> </a:t>
                      </a:r>
                    </a:p>
                    <a:p>
                      <a:r>
                        <a:rPr lang="fr-FR" b="1" i="1" baseline="0" dirty="0" smtClean="0"/>
                        <a:t>fruits</a:t>
                      </a:r>
                      <a:endParaRPr lang="fr-FR" b="1" i="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r>
                        <a:rPr lang="fr-FR" b="1" i="1" dirty="0" smtClean="0"/>
                        <a:t>Entremets au </a:t>
                      </a:r>
                    </a:p>
                    <a:p>
                      <a:r>
                        <a:rPr lang="fr-FR" b="1" i="1" dirty="0" smtClean="0"/>
                        <a:t>Yogourt</a:t>
                      </a:r>
                      <a:r>
                        <a:rPr lang="fr-FR" b="1" i="1" baseline="0" dirty="0" smtClean="0"/>
                        <a:t> </a:t>
                      </a:r>
                      <a:r>
                        <a:rPr lang="fr-FR" b="1" i="1" dirty="0" smtClean="0"/>
                        <a:t>et au séré</a:t>
                      </a:r>
                      <a:endParaRPr lang="fr-FR" b="1" i="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r>
                        <a:rPr lang="fr-FR" b="1" i="1" dirty="0" smtClean="0"/>
                        <a:t>Autres</a:t>
                      </a:r>
                      <a:r>
                        <a:rPr lang="fr-FR" b="1" i="1" baseline="0" dirty="0" smtClean="0"/>
                        <a:t> entremets </a:t>
                      </a:r>
                    </a:p>
                    <a:p>
                      <a:r>
                        <a:rPr lang="fr-FR" b="1" i="1" baseline="0" dirty="0" smtClean="0"/>
                        <a:t>froids</a:t>
                      </a:r>
                      <a:endParaRPr lang="fr-FR" b="1" i="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336981">
                <a:tc>
                  <a:txBody>
                    <a:bodyPr/>
                    <a:lstStyle/>
                    <a:p>
                      <a:pPr algn="l"/>
                      <a:r>
                        <a:rPr lang="fr-FR" dirty="0" smtClean="0"/>
                        <a:t>Compotes</a:t>
                      </a:r>
                      <a:r>
                        <a:rPr lang="fr-FR" baseline="0" dirty="0" smtClean="0"/>
                        <a:t> aux pommes</a:t>
                      </a:r>
                      <a:endParaRPr lang="fr-FR"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fr-FR" dirty="0" smtClean="0"/>
                        <a:t>Tranches au yogourt et aux poires</a:t>
                      </a:r>
                      <a:endParaRPr lang="fr-FR"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fr-FR" sz="1600" dirty="0" smtClean="0"/>
                        <a:t>Tiramisu / Panna </a:t>
                      </a:r>
                      <a:r>
                        <a:rPr lang="fr-FR" sz="1600" dirty="0" err="1" smtClean="0"/>
                        <a:t>cotta</a:t>
                      </a:r>
                      <a:endParaRPr lang="fr-FR"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6"/>
                  </a:ext>
                </a:extLst>
              </a:tr>
              <a:tr h="3369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Salade de fruits / Gelée de fruits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fr-FR"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fr-FR" sz="1600" dirty="0" err="1" smtClean="0"/>
                        <a:t>Trifle</a:t>
                      </a:r>
                      <a:r>
                        <a:rPr lang="fr-FR" sz="1600" dirty="0" smtClean="0"/>
                        <a:t> / Vermicelles</a:t>
                      </a:r>
                      <a:endParaRPr lang="fr-FR"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7"/>
                  </a:ext>
                </a:extLst>
              </a:tr>
              <a:tr h="336981">
                <a:tc>
                  <a:txBody>
                    <a:bodyPr/>
                    <a:lstStyle/>
                    <a:p>
                      <a:pPr algn="l"/>
                      <a:r>
                        <a:rPr lang="fr-FR" dirty="0" smtClean="0"/>
                        <a:t>Bircher</a:t>
                      </a:r>
                      <a:endParaRPr lang="fr-FR"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fr-FR"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fr-FR" sz="1600" dirty="0" smtClean="0"/>
                        <a:t>Iles flottantes</a:t>
                      </a:r>
                      <a:endParaRPr lang="fr-FR"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918317" y="4281207"/>
            <a:ext cx="568735" cy="56873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 name="Image 1" descr="creme_brulee.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262064" y="2169512"/>
            <a:ext cx="891433" cy="538851"/>
          </a:xfrm>
          <a:prstGeom prst="rect">
            <a:avLst/>
          </a:prstGeom>
        </p:spPr>
      </p:pic>
      <p:pic>
        <p:nvPicPr>
          <p:cNvPr id="5" name="Image 4" descr="le_tire_bouchon_-_mousse_au_chocolat.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4993848" y="2169512"/>
            <a:ext cx="877979" cy="550797"/>
          </a:xfrm>
          <a:prstGeom prst="rect">
            <a:avLst/>
          </a:prstGeom>
        </p:spPr>
      </p:pic>
      <p:pic>
        <p:nvPicPr>
          <p:cNvPr id="8" name="Image 7" descr="1594.jpg"/>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7853116" y="2231248"/>
            <a:ext cx="784718" cy="406562"/>
          </a:xfrm>
          <a:prstGeom prst="rect">
            <a:avLst/>
          </a:prstGeom>
        </p:spPr>
      </p:pic>
      <p:pic>
        <p:nvPicPr>
          <p:cNvPr id="9" name="Image 8" descr="136141300481037.jpg"/>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2569563" y="4262071"/>
            <a:ext cx="583934" cy="596690"/>
          </a:xfrm>
          <a:prstGeom prst="rect">
            <a:avLst/>
          </a:prstGeom>
        </p:spPr>
      </p:pic>
      <p:pic>
        <p:nvPicPr>
          <p:cNvPr id="10" name="Image 9" descr="Panna_Cotta_0000x0000_0.jpg"/>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5122093" y="4296163"/>
            <a:ext cx="749734" cy="543228"/>
          </a:xfrm>
          <a:prstGeom prst="rect">
            <a:avLst/>
          </a:prstGeom>
        </p:spPr>
      </p:pic>
    </p:spTree>
    <p:extLst>
      <p:ext uri="{BB962C8B-B14F-4D97-AF65-F5344CB8AC3E}">
        <p14:creationId xmlns:p14="http://schemas.microsoft.com/office/powerpoint/2010/main" val="3448540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smtClean="0"/>
              <a:t>Règles de bases</a:t>
            </a:r>
            <a:endParaRPr lang="fr-FR" b="1" dirty="0"/>
          </a:p>
        </p:txBody>
      </p:sp>
      <p:sp>
        <p:nvSpPr>
          <p:cNvPr id="5" name="Espace réservé du contenu 4"/>
          <p:cNvSpPr>
            <a:spLocks noGrp="1"/>
          </p:cNvSpPr>
          <p:nvPr>
            <p:ph idx="1"/>
          </p:nvPr>
        </p:nvSpPr>
        <p:spPr>
          <a:xfrm>
            <a:off x="712697" y="1955187"/>
            <a:ext cx="7730027" cy="4358056"/>
          </a:xfrm>
        </p:spPr>
        <p:txBody>
          <a:bodyPr>
            <a:normAutofit fontScale="70000" lnSpcReduction="20000"/>
          </a:bodyPr>
          <a:lstStyle/>
          <a:p>
            <a:r>
              <a:rPr lang="fr-FR" dirty="0" smtClean="0">
                <a:solidFill>
                  <a:schemeClr val="tx1"/>
                </a:solidFill>
              </a:rPr>
              <a:t>Mesurer précisément et préparer</a:t>
            </a:r>
            <a:r>
              <a:rPr lang="fr-FR" dirty="0" smtClean="0"/>
              <a:t> tous les </a:t>
            </a:r>
            <a:r>
              <a:rPr lang="fr-FR" b="1" dirty="0" smtClean="0">
                <a:solidFill>
                  <a:schemeClr val="accent2"/>
                </a:solidFill>
              </a:rPr>
              <a:t>ingrédients</a:t>
            </a:r>
          </a:p>
          <a:p>
            <a:r>
              <a:rPr lang="fr-FR" dirty="0" smtClean="0"/>
              <a:t>N’utiliser que des </a:t>
            </a:r>
            <a:r>
              <a:rPr lang="fr-FR" dirty="0" smtClean="0">
                <a:solidFill>
                  <a:srgbClr val="000000"/>
                </a:solidFill>
              </a:rPr>
              <a:t>aliments frais et à l’arôme irréprochable</a:t>
            </a:r>
          </a:p>
          <a:p>
            <a:r>
              <a:rPr lang="fr-FR" dirty="0" smtClean="0"/>
              <a:t>Préférer la </a:t>
            </a:r>
            <a:r>
              <a:rPr lang="fr-FR" b="1" dirty="0" smtClean="0">
                <a:solidFill>
                  <a:srgbClr val="9C5238"/>
                </a:solidFill>
              </a:rPr>
              <a:t>crème</a:t>
            </a:r>
            <a:r>
              <a:rPr lang="fr-FR" dirty="0" smtClean="0"/>
              <a:t> </a:t>
            </a:r>
            <a:r>
              <a:rPr lang="fr-FR" b="1" dirty="0" smtClean="0">
                <a:solidFill>
                  <a:schemeClr val="accent2"/>
                </a:solidFill>
              </a:rPr>
              <a:t>pasteurisée</a:t>
            </a:r>
            <a:r>
              <a:rPr lang="fr-FR" dirty="0" smtClean="0"/>
              <a:t> à la crème UHT en raison de sa saveur plus agréable</a:t>
            </a:r>
          </a:p>
          <a:p>
            <a:r>
              <a:rPr lang="fr-FR" dirty="0" smtClean="0"/>
              <a:t>Utiliser des </a:t>
            </a:r>
            <a:r>
              <a:rPr lang="fr-FR" b="1" dirty="0" smtClean="0">
                <a:solidFill>
                  <a:srgbClr val="9C5238"/>
                </a:solidFill>
              </a:rPr>
              <a:t>œufs frais </a:t>
            </a:r>
            <a:r>
              <a:rPr lang="fr-FR" dirty="0" smtClean="0"/>
              <a:t>qui ont moins de 20 jours, ou des </a:t>
            </a:r>
            <a:r>
              <a:rPr lang="fr-FR" dirty="0" smtClean="0">
                <a:solidFill>
                  <a:schemeClr val="tx1"/>
                </a:solidFill>
              </a:rPr>
              <a:t>œufs pasteurisés</a:t>
            </a:r>
            <a:r>
              <a:rPr lang="fr-FR" dirty="0" smtClean="0"/>
              <a:t>. Il est recommandé de peser les œufs afin que la composition reste la même lorsque les œufs sont de taille différente</a:t>
            </a:r>
          </a:p>
          <a:p>
            <a:r>
              <a:rPr lang="fr-FR" dirty="0" smtClean="0">
                <a:solidFill>
                  <a:srgbClr val="000000"/>
                </a:solidFill>
              </a:rPr>
              <a:t>Tamiser </a:t>
            </a:r>
            <a:r>
              <a:rPr lang="fr-FR" b="1" dirty="0" smtClean="0">
                <a:solidFill>
                  <a:schemeClr val="accent2"/>
                </a:solidFill>
              </a:rPr>
              <a:t>la farine, la poudre à lever, la poudre de chocolat ou de cacao</a:t>
            </a:r>
            <a:r>
              <a:rPr lang="fr-FR" dirty="0" smtClean="0"/>
              <a:t>, etc. afin de retirer les petits grumeaux et corps étrangers, et d’obtenir une répartition et une aération régulières</a:t>
            </a:r>
          </a:p>
          <a:p>
            <a:r>
              <a:rPr lang="fr-FR" dirty="0" smtClean="0"/>
              <a:t>La </a:t>
            </a:r>
            <a:r>
              <a:rPr lang="fr-FR" b="1" dirty="0" smtClean="0">
                <a:solidFill>
                  <a:srgbClr val="9C5238"/>
                </a:solidFill>
              </a:rPr>
              <a:t>farine</a:t>
            </a:r>
            <a:r>
              <a:rPr lang="fr-FR" dirty="0" smtClean="0"/>
              <a:t> utilisée pour saupoudrer doit toujours être retirée au moyen d’un petit balai avant de continuer à travailler les pâtes</a:t>
            </a:r>
          </a:p>
        </p:txBody>
      </p:sp>
      <p:pic>
        <p:nvPicPr>
          <p:cNvPr id="3" name="Image 2" descr="07.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85286" y="319775"/>
            <a:ext cx="1218553" cy="1218553"/>
          </a:xfrm>
          <a:prstGeom prst="rect">
            <a:avLst/>
          </a:prstGeom>
        </p:spPr>
      </p:pic>
      <p:pic>
        <p:nvPicPr>
          <p:cNvPr id="6" name="Image 5" descr="acaa5f2a8e0e3eb44d800170a6434252fd8c4ba2.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962506" y="319775"/>
            <a:ext cx="1725490" cy="1148164"/>
          </a:xfrm>
          <a:prstGeom prst="rect">
            <a:avLst/>
          </a:prstGeom>
        </p:spPr>
      </p:pic>
    </p:spTree>
    <p:extLst>
      <p:ext uri="{BB962C8B-B14F-4D97-AF65-F5344CB8AC3E}">
        <p14:creationId xmlns:p14="http://schemas.microsoft.com/office/powerpoint/2010/main" val="200466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smtClean="0"/>
              <a:t>Règles de bases</a:t>
            </a:r>
            <a:endParaRPr lang="fr-FR" b="1" dirty="0"/>
          </a:p>
        </p:txBody>
      </p:sp>
      <p:sp>
        <p:nvSpPr>
          <p:cNvPr id="5" name="Espace réservé du contenu 4"/>
          <p:cNvSpPr>
            <a:spLocks noGrp="1"/>
          </p:cNvSpPr>
          <p:nvPr>
            <p:ph idx="1"/>
          </p:nvPr>
        </p:nvSpPr>
        <p:spPr>
          <a:xfrm>
            <a:off x="712697" y="1955187"/>
            <a:ext cx="7730027" cy="4358056"/>
          </a:xfrm>
        </p:spPr>
        <p:txBody>
          <a:bodyPr>
            <a:normAutofit lnSpcReduction="10000"/>
          </a:bodyPr>
          <a:lstStyle/>
          <a:p>
            <a:r>
              <a:rPr lang="fr-FR" dirty="0" smtClean="0"/>
              <a:t>Faire tremper les </a:t>
            </a:r>
            <a:r>
              <a:rPr lang="fr-FR" b="1" dirty="0" smtClean="0">
                <a:solidFill>
                  <a:srgbClr val="9C5238"/>
                </a:solidFill>
              </a:rPr>
              <a:t>feuilles de gélatine </a:t>
            </a:r>
            <a:r>
              <a:rPr lang="fr-FR" dirty="0" smtClean="0"/>
              <a:t>assez longtemps dans l’eau froide, puis les presser. Ne jamais les chauffer trop fortement, sans quoi elles perdent leur pouvoir gélifiant. Il est préférable de les laisser fondre à chaleur indirecte, par exemple au bain-marie. </a:t>
            </a:r>
          </a:p>
          <a:p>
            <a:r>
              <a:rPr lang="fr-FR" dirty="0" smtClean="0">
                <a:solidFill>
                  <a:schemeClr val="tx1"/>
                </a:solidFill>
              </a:rPr>
              <a:t>Torréfier</a:t>
            </a:r>
            <a:r>
              <a:rPr lang="fr-FR" dirty="0" smtClean="0"/>
              <a:t> les </a:t>
            </a:r>
            <a:r>
              <a:rPr lang="fr-FR" b="1" dirty="0" smtClean="0">
                <a:solidFill>
                  <a:schemeClr val="accent2"/>
                </a:solidFill>
              </a:rPr>
              <a:t>noix et les graines </a:t>
            </a:r>
            <a:r>
              <a:rPr lang="fr-FR" dirty="0" smtClean="0"/>
              <a:t>avant de les utiliser, de sorte qu’elles développent un arôme plus intense</a:t>
            </a:r>
          </a:p>
          <a:p>
            <a:r>
              <a:rPr lang="fr-FR" dirty="0" smtClean="0"/>
              <a:t>Le </a:t>
            </a:r>
            <a:r>
              <a:rPr lang="fr-FR" b="1" dirty="0" smtClean="0">
                <a:solidFill>
                  <a:srgbClr val="9C5238"/>
                </a:solidFill>
              </a:rPr>
              <a:t>sel comestible </a:t>
            </a:r>
            <a:r>
              <a:rPr lang="fr-FR" dirty="0" smtClean="0"/>
              <a:t>que l’on ajoute à une pâte devrait autant que possible être dissout dans le liquide et bien mélangé avant l’utilisation</a:t>
            </a:r>
          </a:p>
        </p:txBody>
      </p:sp>
      <p:pic>
        <p:nvPicPr>
          <p:cNvPr id="3" name="Image 2" descr="07.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85286" y="319775"/>
            <a:ext cx="1218553" cy="1218553"/>
          </a:xfrm>
          <a:prstGeom prst="rect">
            <a:avLst/>
          </a:prstGeom>
        </p:spPr>
      </p:pic>
      <p:pic>
        <p:nvPicPr>
          <p:cNvPr id="6" name="Image 5" descr="acaa5f2a8e0e3eb44d800170a6434252fd8c4ba2.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962506" y="319775"/>
            <a:ext cx="1725490" cy="1148164"/>
          </a:xfrm>
          <a:prstGeom prst="rect">
            <a:avLst/>
          </a:prstGeom>
        </p:spPr>
      </p:pic>
    </p:spTree>
    <p:extLst>
      <p:ext uri="{BB962C8B-B14F-4D97-AF65-F5344CB8AC3E}">
        <p14:creationId xmlns:p14="http://schemas.microsoft.com/office/powerpoint/2010/main" val="114329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smtClean="0"/>
              <a:t>Règles de bases</a:t>
            </a:r>
            <a:endParaRPr lang="fr-FR" b="1" dirty="0"/>
          </a:p>
        </p:txBody>
      </p:sp>
      <p:sp>
        <p:nvSpPr>
          <p:cNvPr id="5" name="Espace réservé du contenu 4"/>
          <p:cNvSpPr>
            <a:spLocks noGrp="1"/>
          </p:cNvSpPr>
          <p:nvPr>
            <p:ph idx="1"/>
          </p:nvPr>
        </p:nvSpPr>
        <p:spPr>
          <a:xfrm>
            <a:off x="712697" y="1955187"/>
            <a:ext cx="7730027" cy="4358056"/>
          </a:xfrm>
        </p:spPr>
        <p:txBody>
          <a:bodyPr>
            <a:normAutofit fontScale="77500" lnSpcReduction="20000"/>
          </a:bodyPr>
          <a:lstStyle/>
          <a:p>
            <a:r>
              <a:rPr lang="fr-FR" dirty="0" smtClean="0"/>
              <a:t>Pour battre les </a:t>
            </a:r>
            <a:r>
              <a:rPr lang="fr-FR" b="1" dirty="0" smtClean="0">
                <a:solidFill>
                  <a:srgbClr val="9C5238"/>
                </a:solidFill>
              </a:rPr>
              <a:t>blancs d’œufs en neige</a:t>
            </a:r>
            <a:r>
              <a:rPr lang="fr-FR" dirty="0" smtClean="0"/>
              <a:t>, utiliser des ustensiles absolument propres et sans traces de matière grasse. Le blanc ne doit contenir aucune trace de jaune. Ajouter pour commencer une prise de sel et battre à vitesse moyenne jusqu’à obtenir une mousse, puis continuer au niveau maximum avec un peu de sucre, ce qui donne des blancs d’œufs en neige plus fermes et souples, qui se laisseront mieux mélanger par la suite</a:t>
            </a:r>
          </a:p>
          <a:p>
            <a:r>
              <a:rPr lang="fr-FR" dirty="0" smtClean="0"/>
              <a:t>Le </a:t>
            </a:r>
            <a:r>
              <a:rPr lang="fr-FR" b="1" dirty="0" smtClean="0">
                <a:solidFill>
                  <a:srgbClr val="9C5238"/>
                </a:solidFill>
              </a:rPr>
              <a:t>jaune d’œuf </a:t>
            </a:r>
            <a:r>
              <a:rPr lang="fr-FR" dirty="0" smtClean="0"/>
              <a:t>est sensible au contact du sucre ou du sel. Il faut donc le battre immédiatement en mousse avec le sucre/ou le sel pour éviter de former des petits grains durs que l’on ne parvient plus à dissoudre</a:t>
            </a:r>
          </a:p>
          <a:p>
            <a:r>
              <a:rPr lang="fr-FR" b="1" dirty="0" smtClean="0">
                <a:solidFill>
                  <a:srgbClr val="9C5238"/>
                </a:solidFill>
              </a:rPr>
              <a:t>Badigeonner au jaune d’œuf </a:t>
            </a:r>
            <a:r>
              <a:rPr lang="fr-FR" dirty="0" smtClean="0"/>
              <a:t>donne un beau brillant lorsque le jaune d’œuf battu est mélangé à un peu de lait ou de crème à café et que l’on enduit la pâte ou la pâtisserie de deux fines couches au pinceau</a:t>
            </a:r>
          </a:p>
        </p:txBody>
      </p:sp>
      <p:pic>
        <p:nvPicPr>
          <p:cNvPr id="3" name="Image 2" descr="07.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85286" y="319775"/>
            <a:ext cx="1218553" cy="1218553"/>
          </a:xfrm>
          <a:prstGeom prst="rect">
            <a:avLst/>
          </a:prstGeom>
        </p:spPr>
      </p:pic>
      <p:pic>
        <p:nvPicPr>
          <p:cNvPr id="6" name="Image 5" descr="acaa5f2a8e0e3eb44d800170a6434252fd8c4ba2.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962506" y="319775"/>
            <a:ext cx="1725490" cy="1148164"/>
          </a:xfrm>
          <a:prstGeom prst="rect">
            <a:avLst/>
          </a:prstGeom>
        </p:spPr>
      </p:pic>
    </p:spTree>
    <p:extLst>
      <p:ext uri="{BB962C8B-B14F-4D97-AF65-F5344CB8AC3E}">
        <p14:creationId xmlns:p14="http://schemas.microsoft.com/office/powerpoint/2010/main" val="4302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smtClean="0"/>
              <a:t>Règles de bases</a:t>
            </a:r>
            <a:endParaRPr lang="fr-FR" b="1" dirty="0"/>
          </a:p>
        </p:txBody>
      </p:sp>
      <p:sp>
        <p:nvSpPr>
          <p:cNvPr id="5" name="Espace réservé du contenu 4"/>
          <p:cNvSpPr>
            <a:spLocks noGrp="1"/>
          </p:cNvSpPr>
          <p:nvPr>
            <p:ph idx="1"/>
          </p:nvPr>
        </p:nvSpPr>
        <p:spPr>
          <a:xfrm>
            <a:off x="712697" y="1955187"/>
            <a:ext cx="7730027" cy="4358056"/>
          </a:xfrm>
        </p:spPr>
        <p:txBody>
          <a:bodyPr>
            <a:normAutofit fontScale="92500" lnSpcReduction="20000"/>
          </a:bodyPr>
          <a:lstStyle/>
          <a:p>
            <a:r>
              <a:rPr lang="fr-FR" dirty="0" smtClean="0"/>
              <a:t>Pour </a:t>
            </a:r>
            <a:r>
              <a:rPr lang="fr-FR" b="1" dirty="0" smtClean="0">
                <a:solidFill>
                  <a:srgbClr val="9C5238"/>
                </a:solidFill>
              </a:rPr>
              <a:t>beurrer</a:t>
            </a:r>
            <a:r>
              <a:rPr lang="fr-FR" dirty="0" smtClean="0"/>
              <a:t> les moules, cercles et plaques, utiliser absolument la quantité de matière grasse indiquée dans la recette. Trop ou trop peu de matière grasse prétérite le résultat final. Le papier cuisson (toile pâtissière </a:t>
            </a:r>
            <a:r>
              <a:rPr lang="fr-FR" dirty="0" err="1" smtClean="0"/>
              <a:t>Silpat</a:t>
            </a:r>
            <a:r>
              <a:rPr lang="fr-FR" dirty="0" smtClean="0"/>
              <a:t>, papier siliconé) permet d’éviter que le produit ne colle</a:t>
            </a:r>
          </a:p>
          <a:p>
            <a:r>
              <a:rPr lang="fr-FR" b="1" dirty="0" smtClean="0">
                <a:solidFill>
                  <a:srgbClr val="9C5238"/>
                </a:solidFill>
              </a:rPr>
              <a:t>Lorsqu’on dépose</a:t>
            </a:r>
            <a:r>
              <a:rPr lang="fr-FR" dirty="0" smtClean="0"/>
              <a:t> les morceaux de pâte sur une plaque pour le four, toujours les placer en quinconce. Cela permet une meilleure circulation de l’air, le résultat est plus régulier, la place est mieux utilisée, et les produits risquent moins de se toucher ou de se rejoindre</a:t>
            </a:r>
          </a:p>
          <a:p>
            <a:r>
              <a:rPr lang="fr-FR" dirty="0" smtClean="0"/>
              <a:t>La </a:t>
            </a:r>
            <a:r>
              <a:rPr lang="fr-FR" b="1" dirty="0" smtClean="0">
                <a:solidFill>
                  <a:srgbClr val="9C5238"/>
                </a:solidFill>
              </a:rPr>
              <a:t>pâte</a:t>
            </a:r>
            <a:r>
              <a:rPr lang="fr-FR" dirty="0" smtClean="0"/>
              <a:t> doit toujours être suffisamment reposée. Laisser dégeler lentement au réfrigérateur les pâtes congelées, à 5°C, jusqu’à ce qu’elles soient souples</a:t>
            </a:r>
          </a:p>
        </p:txBody>
      </p:sp>
      <p:pic>
        <p:nvPicPr>
          <p:cNvPr id="3" name="Image 2" descr="07.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85286" y="319775"/>
            <a:ext cx="1218553" cy="1218553"/>
          </a:xfrm>
          <a:prstGeom prst="rect">
            <a:avLst/>
          </a:prstGeom>
        </p:spPr>
      </p:pic>
      <p:pic>
        <p:nvPicPr>
          <p:cNvPr id="6" name="Image 5" descr="acaa5f2a8e0e3eb44d800170a6434252fd8c4ba2.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962506" y="319775"/>
            <a:ext cx="1725490" cy="1148164"/>
          </a:xfrm>
          <a:prstGeom prst="rect">
            <a:avLst/>
          </a:prstGeom>
        </p:spPr>
      </p:pic>
    </p:spTree>
    <p:extLst>
      <p:ext uri="{BB962C8B-B14F-4D97-AF65-F5344CB8AC3E}">
        <p14:creationId xmlns:p14="http://schemas.microsoft.com/office/powerpoint/2010/main" val="1573078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smtClean="0"/>
              <a:t>Règles de bases</a:t>
            </a:r>
            <a:endParaRPr lang="fr-FR" b="1" dirty="0"/>
          </a:p>
        </p:txBody>
      </p:sp>
      <p:sp>
        <p:nvSpPr>
          <p:cNvPr id="5" name="Espace réservé du contenu 4"/>
          <p:cNvSpPr>
            <a:spLocks noGrp="1"/>
          </p:cNvSpPr>
          <p:nvPr>
            <p:ph idx="1"/>
          </p:nvPr>
        </p:nvSpPr>
        <p:spPr>
          <a:xfrm>
            <a:off x="712697" y="1955187"/>
            <a:ext cx="7730027" cy="4358056"/>
          </a:xfrm>
        </p:spPr>
        <p:txBody>
          <a:bodyPr>
            <a:normAutofit/>
          </a:bodyPr>
          <a:lstStyle/>
          <a:p>
            <a:r>
              <a:rPr lang="fr-FR" dirty="0"/>
              <a:t>Mettre en place tous les </a:t>
            </a:r>
            <a:r>
              <a:rPr lang="fr-FR" b="1" dirty="0">
                <a:solidFill>
                  <a:srgbClr val="9C5238"/>
                </a:solidFill>
              </a:rPr>
              <a:t>outils</a:t>
            </a:r>
            <a:r>
              <a:rPr lang="fr-FR" dirty="0"/>
              <a:t> et </a:t>
            </a:r>
            <a:r>
              <a:rPr lang="fr-FR" b="1" dirty="0">
                <a:solidFill>
                  <a:srgbClr val="9C5238"/>
                </a:solidFill>
              </a:rPr>
              <a:t>ustensiles </a:t>
            </a:r>
            <a:r>
              <a:rPr lang="fr-FR" dirty="0"/>
              <a:t>nécessaires pour la </a:t>
            </a:r>
            <a:r>
              <a:rPr lang="fr-FR" dirty="0" smtClean="0"/>
              <a:t>recette</a:t>
            </a:r>
          </a:p>
          <a:p>
            <a:r>
              <a:rPr lang="fr-FR" dirty="0" smtClean="0"/>
              <a:t>Les </a:t>
            </a:r>
            <a:r>
              <a:rPr lang="fr-FR" b="1" dirty="0" smtClean="0">
                <a:solidFill>
                  <a:srgbClr val="9C5238"/>
                </a:solidFill>
              </a:rPr>
              <a:t>balances électriques </a:t>
            </a:r>
            <a:r>
              <a:rPr lang="fr-FR" dirty="0" smtClean="0"/>
              <a:t>avec système de tare et graduation au gramme ont l’avantage de permettre de peser jusqu’aux plus petites quantités</a:t>
            </a:r>
          </a:p>
          <a:p>
            <a:r>
              <a:rPr lang="fr-FR" dirty="0" smtClean="0"/>
              <a:t>L’équipement technique, et surtout </a:t>
            </a:r>
            <a:r>
              <a:rPr lang="fr-FR" b="1" dirty="0" smtClean="0">
                <a:solidFill>
                  <a:srgbClr val="9C5238"/>
                </a:solidFill>
              </a:rPr>
              <a:t>l’utilisation correcte du four</a:t>
            </a:r>
            <a:r>
              <a:rPr lang="fr-FR" dirty="0" smtClean="0"/>
              <a:t>, sont des éléments décisifs pour obtenir les résultats escomptés. </a:t>
            </a:r>
            <a:endParaRPr lang="fr-FR" dirty="0"/>
          </a:p>
        </p:txBody>
      </p:sp>
      <p:pic>
        <p:nvPicPr>
          <p:cNvPr id="3" name="Image 2" descr="07.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85286" y="319775"/>
            <a:ext cx="1218553" cy="1218553"/>
          </a:xfrm>
          <a:prstGeom prst="rect">
            <a:avLst/>
          </a:prstGeom>
        </p:spPr>
      </p:pic>
      <p:pic>
        <p:nvPicPr>
          <p:cNvPr id="6" name="Image 5" descr="acaa5f2a8e0e3eb44d800170a6434252fd8c4ba2.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962506" y="319775"/>
            <a:ext cx="1725490" cy="1148164"/>
          </a:xfrm>
          <a:prstGeom prst="rect">
            <a:avLst/>
          </a:prstGeom>
        </p:spPr>
      </p:pic>
    </p:spTree>
    <p:extLst>
      <p:ext uri="{BB962C8B-B14F-4D97-AF65-F5344CB8AC3E}">
        <p14:creationId xmlns:p14="http://schemas.microsoft.com/office/powerpoint/2010/main" val="697538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428</TotalTime>
  <Words>723</Words>
  <Application>Microsoft Office PowerPoint</Application>
  <PresentationFormat>Affichage à l'écran (4:3)</PresentationFormat>
  <Paragraphs>58</Paragraphs>
  <Slides>9</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Brush Script MT</vt:lpstr>
      <vt:lpstr>Calibri</vt:lpstr>
      <vt:lpstr>Calisto MT</vt:lpstr>
      <vt:lpstr>Capital</vt:lpstr>
      <vt:lpstr>Les entremets</vt:lpstr>
      <vt:lpstr>Définition</vt:lpstr>
      <vt:lpstr>Définition</vt:lpstr>
      <vt:lpstr>Classification (6)</vt:lpstr>
      <vt:lpstr>Règles de bases</vt:lpstr>
      <vt:lpstr>Règles de bases</vt:lpstr>
      <vt:lpstr>Règles de bases</vt:lpstr>
      <vt:lpstr>Règles de bases</vt:lpstr>
      <vt:lpstr>Règles de bases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entremets</dc:title>
  <dc:creator>Cardinaux Yan</dc:creator>
  <cp:lastModifiedBy>pache</cp:lastModifiedBy>
  <cp:revision>22</cp:revision>
  <dcterms:created xsi:type="dcterms:W3CDTF">2014-08-25T11:46:16Z</dcterms:created>
  <dcterms:modified xsi:type="dcterms:W3CDTF">2020-08-26T09:57:51Z</dcterms:modified>
</cp:coreProperties>
</file>