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9"/>
  </p:notesMasterIdLst>
  <p:sldIdLst>
    <p:sldId id="256" r:id="rId2"/>
    <p:sldId id="263" r:id="rId3"/>
    <p:sldId id="257" r:id="rId4"/>
    <p:sldId id="264" r:id="rId5"/>
    <p:sldId id="265" r:id="rId6"/>
    <p:sldId id="25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A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12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03.11.14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lundi, 3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lundi, 3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lundi, 3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sauces brunes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03" y="59850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06" y="675157"/>
            <a:ext cx="2359194" cy="150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081" y="3249226"/>
            <a:ext cx="3087634" cy="231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(8)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293137"/>
              </p:ext>
            </p:extLst>
          </p:nvPr>
        </p:nvGraphicFramePr>
        <p:xfrm>
          <a:off x="511678" y="1838557"/>
          <a:ext cx="8176316" cy="4361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079"/>
                <a:gridCol w="2044079"/>
                <a:gridCol w="2044079"/>
                <a:gridCol w="2044079"/>
              </a:tblGrid>
              <a:tr h="35875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brunes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blanches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l’huile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</a:t>
                      </a:r>
                      <a:r>
                        <a:rPr lang="fr-FR" b="1" baseline="0" dirty="0" smtClean="0"/>
                        <a:t> spéciales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600" b="1" i="1" dirty="0" smtClean="0"/>
                        <a:t>Sauces de base</a:t>
                      </a:r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/>
                        <a:t>Sauces</a:t>
                      </a:r>
                      <a:r>
                        <a:rPr lang="fr-FR" sz="1300" b="0" baseline="0" dirty="0" smtClean="0"/>
                        <a:t> spéciales chaudes</a:t>
                      </a:r>
                      <a:endParaRPr lang="fr-FR" sz="13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smtClean="0"/>
                        <a:t>Demi-glace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allemande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Vinaigrette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spéciales</a:t>
                      </a:r>
                      <a:r>
                        <a:rPr lang="fr-FR" sz="1400" b="0" baseline="0" dirty="0" smtClean="0"/>
                        <a:t> froides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</a:t>
                      </a:r>
                      <a:r>
                        <a:rPr lang="fr-FR" sz="1400" b="0" baseline="0" dirty="0" smtClean="0"/>
                        <a:t> lié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suprême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Mayonnaise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Chutneys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 de rôti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au vin blanc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 de légumes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salade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Coulis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</a:t>
                      </a:r>
                      <a:r>
                        <a:rPr lang="fr-FR" sz="1400" b="0" baseline="0" dirty="0" smtClean="0"/>
                        <a:t> à salade simples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au beurre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tomates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</a:t>
                      </a:r>
                      <a:r>
                        <a:rPr lang="fr-FR" sz="1400" b="0" baseline="0" dirty="0" smtClean="0"/>
                        <a:t> salade mixées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 salade liées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hollandaise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tomate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Tomates concassées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1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26792"/>
            <a:ext cx="3566160" cy="4126131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Elles sont </a:t>
            </a:r>
            <a:r>
              <a:rPr lang="fr-FR" b="1" dirty="0" smtClean="0"/>
              <a:t>servies </a:t>
            </a:r>
            <a:r>
              <a:rPr lang="fr-FR" dirty="0" smtClean="0"/>
              <a:t>principalement avec des morceaux de viande sautés et rôtis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Elles </a:t>
            </a:r>
            <a:r>
              <a:rPr lang="fr-FR" b="1" dirty="0" smtClean="0"/>
              <a:t>conviennent</a:t>
            </a:r>
            <a:r>
              <a:rPr lang="fr-FR" dirty="0" smtClean="0"/>
              <a:t> aussi avec des mets aux œufs chauds, des mets à base de pâte feuilletée et des légumes braisés comme les laitues, le céleri branche, les endives, etc.</a:t>
            </a:r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74554"/>
            <a:ext cx="3565525" cy="2674143"/>
          </a:xfrm>
        </p:spPr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La </a:t>
            </a:r>
            <a:r>
              <a:rPr lang="fr-FR" b="1" dirty="0" err="1" smtClean="0"/>
              <a:t>demi-glace</a:t>
            </a:r>
            <a:r>
              <a:rPr lang="fr-FR" dirty="0" smtClean="0"/>
              <a:t> et le </a:t>
            </a:r>
            <a:r>
              <a:rPr lang="fr-FR" b="1" dirty="0" smtClean="0"/>
              <a:t>jus lié </a:t>
            </a:r>
            <a:r>
              <a:rPr lang="fr-FR" dirty="0" smtClean="0"/>
              <a:t>(veau, volaille, agneau ou gibier) sont les véritables sauces brunes à partir desquelles on élabore toutes les variétés de sauces brunes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Les </a:t>
            </a:r>
            <a:r>
              <a:rPr lang="fr-FR" b="1" dirty="0" smtClean="0"/>
              <a:t>sauces brunes </a:t>
            </a:r>
            <a:r>
              <a:rPr lang="fr-FR" dirty="0" smtClean="0"/>
              <a:t>qui accompagnent les </a:t>
            </a:r>
            <a:r>
              <a:rPr lang="fr-FR" b="1" dirty="0" smtClean="0"/>
              <a:t>mets de viandes braisées (glacées) </a:t>
            </a:r>
            <a:r>
              <a:rPr lang="fr-FR" dirty="0" smtClean="0"/>
              <a:t>ne sont pas préparées séparément mais sont le résultat direct d’une bonne préparation des mets</a:t>
            </a:r>
            <a:endParaRPr lang="fr-FR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80056"/>
            <a:ext cx="3565525" cy="2663139"/>
          </a:xfrm>
        </p:spPr>
      </p:pic>
    </p:spTree>
    <p:extLst>
      <p:ext uri="{BB962C8B-B14F-4D97-AF65-F5344CB8AC3E}">
        <p14:creationId xmlns:p14="http://schemas.microsoft.com/office/powerpoint/2010/main" val="313184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Méthodes de liaison pour </a:t>
            </a:r>
            <a:br>
              <a:rPr lang="fr-FR" b="1" dirty="0" smtClean="0"/>
            </a:br>
            <a:r>
              <a:rPr lang="fr-FR" b="1" dirty="0" smtClean="0"/>
              <a:t>la </a:t>
            </a:r>
            <a:r>
              <a:rPr lang="fr-FR" b="1" dirty="0" err="1" smtClean="0"/>
              <a:t>demi-glace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358415"/>
            <a:ext cx="3566160" cy="3456259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En plus de la méthode indiquée ci-après, les os peuvent déjà être </a:t>
            </a:r>
            <a:r>
              <a:rPr lang="fr-FR" b="1" dirty="0" smtClean="0"/>
              <a:t>saupoudrés</a:t>
            </a:r>
            <a:r>
              <a:rPr lang="fr-FR" dirty="0" smtClean="0"/>
              <a:t> de farine au moment de les rôtir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court néanmoins le </a:t>
            </a:r>
            <a:r>
              <a:rPr lang="fr-FR" b="1" dirty="0" smtClean="0"/>
              <a:t>risque</a:t>
            </a:r>
            <a:r>
              <a:rPr lang="fr-FR" dirty="0" smtClean="0"/>
              <a:t> que la farine brûle, et les os seront moins bien lessivés par le liquide déjà lié</a:t>
            </a:r>
            <a:endParaRPr lang="fr-FR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54945"/>
            <a:ext cx="3565525" cy="2713361"/>
          </a:xfrm>
        </p:spPr>
      </p:pic>
    </p:spTree>
    <p:extLst>
      <p:ext uri="{BB962C8B-B14F-4D97-AF65-F5344CB8AC3E}">
        <p14:creationId xmlns:p14="http://schemas.microsoft.com/office/powerpoint/2010/main" val="296801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Elaboration des sauces brunes de base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577247"/>
              </p:ext>
            </p:extLst>
          </p:nvPr>
        </p:nvGraphicFramePr>
        <p:xfrm>
          <a:off x="511678" y="1927178"/>
          <a:ext cx="8176315" cy="423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334747"/>
                <a:gridCol w="2047862"/>
                <a:gridCol w="295365"/>
                <a:gridCol w="1969098"/>
                <a:gridCol w="305210"/>
                <a:gridCol w="1412175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Ingrédients</a:t>
                      </a:r>
                      <a:r>
                        <a:rPr lang="fr-FR" b="1" baseline="0" dirty="0" smtClean="0"/>
                        <a:t> de renforcement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Fond brun / Bouillir / Passer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Réduire / </a:t>
                      </a:r>
                      <a:r>
                        <a:rPr lang="fr-FR" b="1" dirty="0" err="1" smtClean="0"/>
                        <a:t>Ev</a:t>
                      </a:r>
                      <a:r>
                        <a:rPr lang="fr-FR" b="1" dirty="0" smtClean="0"/>
                        <a:t>. Lier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</a:t>
                      </a:r>
                      <a:r>
                        <a:rPr lang="fr-FR" b="1" baseline="0" dirty="0" smtClean="0"/>
                        <a:t>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Rôtir les mêmes ingrédients que pour un fond brun de veau, tomater et mouiller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brun de veau (au lieu de l’eau) et terminer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comme pour un fond brun de veau, passer au chinois étamine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Réduire à la consistance désirée et lier avec un roux, un roux CF ou une poudre de </a:t>
                      </a:r>
                      <a:r>
                        <a:rPr lang="fr-FR" sz="1400" b="0" i="0" baseline="0" dirty="0" err="1" smtClean="0">
                          <a:solidFill>
                            <a:schemeClr val="tx1"/>
                          </a:solidFill>
                        </a:rPr>
                        <a:t>demi-glace</a:t>
                      </a: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 CF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err="1" smtClean="0">
                          <a:solidFill>
                            <a:srgbClr val="FF0000"/>
                          </a:solidFill>
                        </a:rPr>
                        <a:t>Demi-glace</a:t>
                      </a:r>
                      <a:endParaRPr lang="fr-FR" sz="1800" b="1" i="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376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Réduction de vin rouge ou blanc, échalotes,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grains de poivre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brun de veau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, de volaille, d’agneau ou de gibier : mijoter, passer au chinois étamine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Réduire à la consistance désirée et lier légèrement avec de l’amidon délayé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Jus lié </a:t>
                      </a:r>
                      <a:r>
                        <a:rPr lang="fr-FR" sz="1400" b="1" i="0" baseline="0" dirty="0" smtClean="0">
                          <a:solidFill>
                            <a:srgbClr val="FF0000"/>
                          </a:solidFill>
                        </a:rPr>
                        <a:t>(jus de veau, de volaille, d’agneau, de gibier)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rôtissage disponible, </a:t>
                      </a:r>
                      <a:r>
                        <a:rPr lang="fr-FR" sz="1400" b="1" baseline="0" dirty="0" err="1" smtClean="0">
                          <a:solidFill>
                            <a:schemeClr val="tx1"/>
                          </a:solidFill>
                        </a:rPr>
                        <a:t>matignon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, vin rouge ou vin blanc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brun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correspondant au fond de rôtissage : mijoter, passer au chinois étamine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Réduire à la consistance désirée et lier légèrement avec de l’amidon délayé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Jus de rôti</a:t>
                      </a:r>
                      <a:r>
                        <a:rPr lang="fr-FR" sz="1400" b="1" i="0" baseline="0" dirty="0" smtClean="0">
                          <a:solidFill>
                            <a:srgbClr val="FF0000"/>
                          </a:solidFill>
                        </a:rPr>
                        <a:t> (jus de veau, de volaille, d’agneau, de gibier)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des variations de sauces </a:t>
            </a:r>
            <a:r>
              <a:rPr lang="fr-FR" b="1" dirty="0" smtClean="0"/>
              <a:t>brunes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891568"/>
              </p:ext>
            </p:extLst>
          </p:nvPr>
        </p:nvGraphicFramePr>
        <p:xfrm>
          <a:off x="511678" y="1780565"/>
          <a:ext cx="8176315" cy="4602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948"/>
                <a:gridCol w="315056"/>
                <a:gridCol w="1969098"/>
                <a:gridCol w="277199"/>
                <a:gridCol w="2223556"/>
                <a:gridCol w="285519"/>
                <a:gridCol w="1490939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Réduction du fond de rôtissage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brune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Affinement / Garniture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Exemples de variations 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1408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Entrecôte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sautée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err="1" smtClean="0">
                          <a:solidFill>
                            <a:srgbClr val="FF0000"/>
                          </a:solidFill>
                        </a:rPr>
                        <a:t>Demi-glace</a:t>
                      </a:r>
                      <a:r>
                        <a:rPr lang="fr-FR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ou jus de veau lié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Tranches d’ail blanchies / Réduction de vin rouge / Flocons de beurre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au vin rouge à l’ail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613596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Steak de veau sauté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 smtClean="0">
                          <a:solidFill>
                            <a:srgbClr val="FF0000"/>
                          </a:solidFill>
                        </a:rPr>
                        <a:t>Demi-glace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 ou jus de veau lié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Morilles étuvées / 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aux morilles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87376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de champignons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étuvés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err="1" smtClean="0">
                          <a:solidFill>
                            <a:srgbClr val="FF0000"/>
                          </a:solidFill>
                        </a:rPr>
                        <a:t>Demi-glace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 ou jus de veau lié / sauce tomate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Champignons hachés fin / Jambon en brunoise / Persil / Cerfeuil / Estragon hachés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italienne </a:t>
                      </a:r>
                      <a:r>
                        <a:rPr lang="fr-FR" sz="1400" b="1" i="1" baseline="0" dirty="0" smtClean="0">
                          <a:solidFill>
                            <a:srgbClr val="0000FF"/>
                          </a:solidFill>
                        </a:rPr>
                        <a:t>(p. ex. pour des rissoles)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590365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Suprême de poulet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sauté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Jus de volaille lié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Estragon haché / 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à l’estragon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683357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Côtelettes d’agneau sautées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Jus d’agneau lié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Tranches d’ail blanchies / Herbes de Provence / Tomates concassées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aux herbes à l’ail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38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1040</TotalTime>
  <Words>626</Words>
  <Application>Microsoft Macintosh PowerPoint</Application>
  <PresentationFormat>Présentation à l'écran (4:3)</PresentationFormat>
  <Paragraphs>120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Capital</vt:lpstr>
      <vt:lpstr>Les sauces brunes</vt:lpstr>
      <vt:lpstr>Classification (8)</vt:lpstr>
      <vt:lpstr>Généralités</vt:lpstr>
      <vt:lpstr>Généralités</vt:lpstr>
      <vt:lpstr>Méthodes de liaison pour  la demi-glace</vt:lpstr>
      <vt:lpstr>Elaboration des sauces brunes de base</vt:lpstr>
      <vt:lpstr>Elaboration des variations de sauces brunes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101</cp:revision>
  <dcterms:created xsi:type="dcterms:W3CDTF">2014-08-25T11:46:16Z</dcterms:created>
  <dcterms:modified xsi:type="dcterms:W3CDTF">2014-11-03T18:23:33Z</dcterms:modified>
</cp:coreProperties>
</file>