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8"/>
  </p:notesMasterIdLst>
  <p:sldIdLst>
    <p:sldId id="256" r:id="rId2"/>
    <p:sldId id="257" r:id="rId3"/>
    <p:sldId id="259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04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15.11.14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samedi, 15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samedi, 15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samedi, 15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pâtes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6a00d83451e40469e200e54f68a3bc8833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90" y="3271756"/>
            <a:ext cx="2983321" cy="2237491"/>
          </a:xfrm>
          <a:prstGeom prst="rect">
            <a:avLst/>
          </a:prstGeom>
        </p:spPr>
      </p:pic>
      <p:pic>
        <p:nvPicPr>
          <p:cNvPr id="10" name="Image 9" descr="71c67de0f6ca91f79b01b67094e75005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6" y="798998"/>
            <a:ext cx="2015385" cy="1343591"/>
          </a:xfrm>
          <a:prstGeom prst="rect">
            <a:avLst/>
          </a:prstGeom>
        </p:spPr>
      </p:pic>
      <p:pic>
        <p:nvPicPr>
          <p:cNvPr id="11" name="Image 10" descr="IMG_00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17" y="668299"/>
            <a:ext cx="1348077" cy="17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0211"/>
            <a:ext cx="3566160" cy="413515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préparation</a:t>
            </a:r>
            <a:r>
              <a:rPr lang="fr-FR" dirty="0" smtClean="0"/>
              <a:t> des pâtes est un élément de base important pour la préparation de gâteaux, pâtisseries, ainsi que de nombreux entremets</a:t>
            </a:r>
          </a:p>
          <a:p>
            <a:r>
              <a:rPr lang="fr-FR" b="1" dirty="0" smtClean="0"/>
              <a:t>Mesurer</a:t>
            </a:r>
            <a:r>
              <a:rPr lang="fr-FR" dirty="0" smtClean="0"/>
              <a:t> précisément les ingrédients et </a:t>
            </a:r>
            <a:r>
              <a:rPr lang="fr-FR" b="1" dirty="0" smtClean="0"/>
              <a:t>travailler</a:t>
            </a:r>
            <a:r>
              <a:rPr lang="fr-FR" dirty="0" smtClean="0"/>
              <a:t> avec précision sont d’une importance absolument décisive dans ce cas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Une pâte trop salée, trop molle ou trop sèche compromet la qualité et la réussite de l’entremets final</a:t>
            </a:r>
            <a:endParaRPr lang="fr-FR" b="1" i="1" dirty="0"/>
          </a:p>
        </p:txBody>
      </p:sp>
      <p:pic>
        <p:nvPicPr>
          <p:cNvPr id="6" name="Espace réservé du contenu 5" descr="Pâte-à-pizza-©Dalboz17-CC-BY-NC-ND-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49" b="-32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(10)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894762"/>
              </p:ext>
            </p:extLst>
          </p:nvPr>
        </p:nvGraphicFramePr>
        <p:xfrm>
          <a:off x="511678" y="1927162"/>
          <a:ext cx="8360804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19"/>
                <a:gridCol w="3014803"/>
                <a:gridCol w="2386882"/>
              </a:tblGrid>
              <a:tr h="33698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Pâtes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96"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</a:t>
                      </a:r>
                      <a:r>
                        <a:rPr lang="fr-FR" sz="1800" b="1" i="1" dirty="0" smtClean="0"/>
                        <a:t>feuilletées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</a:t>
                      </a:r>
                      <a:r>
                        <a:rPr lang="fr-FR" sz="1800" b="1" i="1" dirty="0" smtClean="0"/>
                        <a:t>au beurre sucrées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</a:t>
                      </a:r>
                      <a:r>
                        <a:rPr lang="fr-FR" sz="1800" b="1" i="1" dirty="0" smtClean="0"/>
                        <a:t>à choux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65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allemande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sablée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</a:t>
                      </a:r>
                      <a:r>
                        <a:rPr lang="fr-FR" sz="1800" b="1" i="1" dirty="0" smtClean="0"/>
                        <a:t>à strudel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demi-feuilletée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milanais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</a:t>
                      </a:r>
                      <a:r>
                        <a:rPr lang="fr-FR" sz="1800" b="1" i="1" dirty="0" smtClean="0"/>
                        <a:t>à frire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687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rapide / Hollandaise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</a:t>
                      </a:r>
                      <a:r>
                        <a:rPr lang="fr-FR" sz="1800" baseline="0" dirty="0" smtClean="0"/>
                        <a:t> sucrée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</a:t>
                      </a:r>
                      <a:r>
                        <a:rPr lang="fr-FR" sz="1800" b="1" i="1" dirty="0" smtClean="0"/>
                        <a:t>à crêpes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 </a:t>
                      </a:r>
                      <a:r>
                        <a:rPr lang="fr-FR" sz="1800" b="1" i="1" dirty="0" smtClean="0"/>
                        <a:t>au beurre salées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</a:t>
                      </a:r>
                      <a:r>
                        <a:rPr lang="fr-FR" sz="1800" b="1" i="1" dirty="0" smtClean="0"/>
                        <a:t>levées sucrées</a:t>
                      </a:r>
                      <a:r>
                        <a:rPr lang="fr-FR" sz="1800" b="1" i="1" baseline="0" dirty="0" smtClean="0"/>
                        <a:t> / </a:t>
                      </a:r>
                      <a:r>
                        <a:rPr lang="fr-FR" sz="1800" b="1" i="1" baseline="0" dirty="0" err="1" smtClean="0"/>
                        <a:t>tourées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</a:t>
                      </a:r>
                      <a:r>
                        <a:rPr lang="fr-FR" sz="1800" b="1" i="1" dirty="0" smtClean="0"/>
                        <a:t>à blinis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brisée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à pâté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indirecte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</a:t>
                      </a:r>
                      <a:r>
                        <a:rPr lang="fr-FR" sz="1800" b="1" i="1" baseline="0" dirty="0" smtClean="0"/>
                        <a:t> </a:t>
                      </a:r>
                      <a:r>
                        <a:rPr lang="fr-FR" sz="1800" b="1" i="1" baseline="0" dirty="0" smtClean="0"/>
                        <a:t>à pain</a:t>
                      </a:r>
                      <a:endParaRPr lang="fr-FR" sz="1800" b="1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Pain bis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pizza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2" descr="pate-a-cho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1" y="546787"/>
            <a:ext cx="1612152" cy="733269"/>
          </a:xfrm>
          <a:prstGeom prst="rect">
            <a:avLst/>
          </a:prstGeom>
        </p:spPr>
      </p:pic>
      <p:pic>
        <p:nvPicPr>
          <p:cNvPr id="6" name="Image 5" descr="6a00d83451e40469e200e54f68a3bc8833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8" y="364251"/>
            <a:ext cx="1432299" cy="1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0211"/>
            <a:ext cx="3566160" cy="4380690"/>
          </a:xfrm>
        </p:spPr>
        <p:txBody>
          <a:bodyPr>
            <a:normAutofit/>
          </a:bodyPr>
          <a:lstStyle/>
          <a:p>
            <a:r>
              <a:rPr lang="fr-FR" dirty="0" smtClean="0"/>
              <a:t>La pâte à crêpes, la pâte à blinis, la pâte à frire et la pâte à choux n’ont pas la même </a:t>
            </a:r>
            <a:r>
              <a:rPr lang="fr-FR" b="1" dirty="0" smtClean="0"/>
              <a:t>consistance</a:t>
            </a:r>
            <a:r>
              <a:rPr lang="fr-FR" dirty="0" smtClean="0"/>
              <a:t> ferme que les autres pâtes, mais ressemblent plutôt à une </a:t>
            </a:r>
            <a:r>
              <a:rPr lang="fr-FR" b="1" dirty="0" smtClean="0"/>
              <a:t>masse</a:t>
            </a:r>
          </a:p>
          <a:p>
            <a:pPr>
              <a:buFont typeface="Wingdings" charset="2"/>
              <a:buChar char="Ø"/>
            </a:pPr>
            <a:r>
              <a:rPr lang="fr-FR" b="1" i="1" dirty="0" smtClean="0"/>
              <a:t>Elles sont néanmoins classées parmi les pâtes</a:t>
            </a:r>
            <a:endParaRPr lang="fr-FR" b="1" i="1" dirty="0"/>
          </a:p>
        </p:txBody>
      </p:sp>
      <p:pic>
        <p:nvPicPr>
          <p:cNvPr id="6" name="Espace réservé du contenu 5" descr="pate-a-chou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r="29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47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Règles de base pour la préparation des pâtes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0211"/>
            <a:ext cx="3566160" cy="438069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</a:t>
            </a:r>
            <a:r>
              <a:rPr lang="fr-FR" sz="2400" b="1" dirty="0" smtClean="0"/>
              <a:t>liquides</a:t>
            </a:r>
            <a:r>
              <a:rPr lang="fr-FR" sz="2400" dirty="0" smtClean="0"/>
              <a:t> (eau, œufs) ne doivent pas être ajoutés en une seule fois</a:t>
            </a:r>
          </a:p>
          <a:p>
            <a:r>
              <a:rPr lang="fr-FR" sz="2400" dirty="0" smtClean="0"/>
              <a:t>Bien </a:t>
            </a:r>
            <a:r>
              <a:rPr lang="fr-FR" sz="2400" b="1" dirty="0" smtClean="0"/>
              <a:t>dissoudre</a:t>
            </a:r>
            <a:r>
              <a:rPr lang="fr-FR" sz="2400" dirty="0" smtClean="0"/>
              <a:t> le sel en le remuant dans le liquide avant d’ajouter celui-ci à la pâte</a:t>
            </a:r>
          </a:p>
          <a:p>
            <a:r>
              <a:rPr lang="fr-FR" sz="2400" b="1" dirty="0" smtClean="0"/>
              <a:t>Tamiser</a:t>
            </a:r>
            <a:r>
              <a:rPr lang="fr-FR" sz="2400" dirty="0" smtClean="0"/>
              <a:t> la poudre à lever avec la farine</a:t>
            </a:r>
          </a:p>
        </p:txBody>
      </p:sp>
      <p:pic>
        <p:nvPicPr>
          <p:cNvPr id="2" name="Espace réservé du contenu 1" descr="tout-savoir-sur-la-pate-brise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18" b="-22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07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Règles de base pour la préparation des pâtes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940211"/>
            <a:ext cx="3566160" cy="4380690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 smtClean="0"/>
              <a:t>Travailler</a:t>
            </a:r>
            <a:r>
              <a:rPr lang="fr-FR" sz="2400" dirty="0" smtClean="0"/>
              <a:t> sur des surfaces de travail spéciales qui ne sont utilisées que pour les entremets (p.ex. plaque de marbre)</a:t>
            </a:r>
          </a:p>
          <a:p>
            <a:r>
              <a:rPr lang="fr-FR" sz="2400" b="1" dirty="0" smtClean="0"/>
              <a:t>Eviter</a:t>
            </a:r>
            <a:r>
              <a:rPr lang="fr-FR" sz="2400" dirty="0" smtClean="0"/>
              <a:t> autant que possible le contact avec les mains</a:t>
            </a:r>
          </a:p>
          <a:p>
            <a:r>
              <a:rPr lang="fr-FR" sz="2400" b="1" dirty="0" smtClean="0"/>
              <a:t>Respecter</a:t>
            </a:r>
            <a:r>
              <a:rPr lang="fr-FR" sz="2400" dirty="0" smtClean="0"/>
              <a:t> les temps de repos pour la pâte</a:t>
            </a:r>
          </a:p>
          <a:p>
            <a:r>
              <a:rPr lang="fr-FR" sz="2400" dirty="0" smtClean="0"/>
              <a:t>Toujours </a:t>
            </a:r>
            <a:r>
              <a:rPr lang="fr-FR" sz="2400" b="1" dirty="0" smtClean="0"/>
              <a:t>envelopper</a:t>
            </a:r>
            <a:r>
              <a:rPr lang="fr-FR" sz="2400" dirty="0" smtClean="0"/>
              <a:t> les pâtes dans une feuille plastique pour éviter qu’elles se dessèchent et forment une croûte</a:t>
            </a:r>
          </a:p>
        </p:txBody>
      </p:sp>
      <p:pic>
        <p:nvPicPr>
          <p:cNvPr id="2" name="Espace réservé du contenu 1" descr="tout-savoir-sur-la-pate-feuillete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18" b="-22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2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613</TotalTime>
  <Words>293</Words>
  <Application>Microsoft Macintosh PowerPoint</Application>
  <PresentationFormat>Présentation à l'écran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Capital</vt:lpstr>
      <vt:lpstr>Les pâtes</vt:lpstr>
      <vt:lpstr>Généralités</vt:lpstr>
      <vt:lpstr>Classification (10)</vt:lpstr>
      <vt:lpstr>Classification</vt:lpstr>
      <vt:lpstr>Règles de base pour la préparation des pâtes</vt:lpstr>
      <vt:lpstr>Règles de base pour la préparation des pâtes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82</cp:revision>
  <dcterms:created xsi:type="dcterms:W3CDTF">2014-08-25T11:46:16Z</dcterms:created>
  <dcterms:modified xsi:type="dcterms:W3CDTF">2014-11-15T18:37:29Z</dcterms:modified>
</cp:coreProperties>
</file>