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301" r:id="rId4"/>
    <p:sldId id="300" r:id="rId5"/>
    <p:sldId id="302" r:id="rId6"/>
    <p:sldId id="303" r:id="rId7"/>
    <p:sldId id="304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4/29/2015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Troubles métaboliques des matières grasses (Cholestérol)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76" y="2907186"/>
            <a:ext cx="3790764" cy="277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Ces </a:t>
            </a:r>
            <a:r>
              <a:rPr lang="fr-FR" b="1" dirty="0" smtClean="0">
                <a:solidFill>
                  <a:schemeClr val="accent2"/>
                </a:solidFill>
              </a:rPr>
              <a:t>troubles</a:t>
            </a:r>
            <a:r>
              <a:rPr lang="fr-FR" dirty="0" smtClean="0">
                <a:solidFill>
                  <a:schemeClr val="accent2"/>
                </a:solidFill>
              </a:rPr>
              <a:t> sont des </a:t>
            </a:r>
            <a:r>
              <a:rPr lang="fr-FR" b="1" dirty="0" smtClean="0">
                <a:solidFill>
                  <a:schemeClr val="accent2"/>
                </a:solidFill>
              </a:rPr>
              <a:t>dérangements</a:t>
            </a:r>
            <a:r>
              <a:rPr lang="fr-FR" dirty="0" smtClean="0">
                <a:solidFill>
                  <a:schemeClr val="accent2"/>
                </a:solidFill>
              </a:rPr>
              <a:t> de l’absorption et de l’utilisation des </a:t>
            </a:r>
            <a:r>
              <a:rPr lang="fr-FR" b="1" dirty="0" smtClean="0">
                <a:solidFill>
                  <a:schemeClr val="accent2"/>
                </a:solidFill>
              </a:rPr>
              <a:t>lipides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Ils sont le plus souvent innés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C’est parfois le foie qui produit trop de </a:t>
            </a:r>
            <a:r>
              <a:rPr lang="fr-FR" b="1" dirty="0" smtClean="0">
                <a:solidFill>
                  <a:schemeClr val="accent2"/>
                </a:solidFill>
              </a:rPr>
              <a:t>« mauvais » cholestérol LDL</a:t>
            </a:r>
            <a:r>
              <a:rPr lang="fr-FR" dirty="0" smtClean="0">
                <a:solidFill>
                  <a:schemeClr val="accent2"/>
                </a:solidFill>
              </a:rPr>
              <a:t> et trop peu de </a:t>
            </a:r>
            <a:r>
              <a:rPr lang="fr-FR" b="1" dirty="0" smtClean="0">
                <a:solidFill>
                  <a:schemeClr val="accent2"/>
                </a:solidFill>
              </a:rPr>
              <a:t>« bon » cholestérol HDL</a:t>
            </a:r>
            <a:r>
              <a:rPr lang="fr-FR" dirty="0" smtClean="0">
                <a:solidFill>
                  <a:schemeClr val="accent2"/>
                </a:solidFill>
              </a:rPr>
              <a:t>, mais ils sont le plus souvent provoqués par une alimentation trop riche, une consommation exagérée d’alcool, un diabète ou l’obésité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Des </a:t>
            </a:r>
            <a:r>
              <a:rPr lang="fr-FR" b="1" dirty="0" smtClean="0">
                <a:solidFill>
                  <a:schemeClr val="accent2"/>
                </a:solidFill>
              </a:rPr>
              <a:t>valeurs</a:t>
            </a:r>
            <a:r>
              <a:rPr lang="fr-FR" dirty="0" smtClean="0">
                <a:solidFill>
                  <a:schemeClr val="accent2"/>
                </a:solidFill>
              </a:rPr>
              <a:t> de cholestérol et de graisse trop élevées sont des facteurs de risque pour l’artériosclérose, et doivent donc être évitées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On distingue actuellement les </a:t>
            </a:r>
            <a:r>
              <a:rPr lang="fr-FR" b="1" dirty="0" smtClean="0">
                <a:solidFill>
                  <a:schemeClr val="accent2"/>
                </a:solidFill>
              </a:rPr>
              <a:t>4 valeurs sanguines</a:t>
            </a:r>
            <a:r>
              <a:rPr lang="fr-FR" dirty="0" smtClean="0">
                <a:solidFill>
                  <a:schemeClr val="accent2"/>
                </a:solidFill>
              </a:rPr>
              <a:t> suivantes :</a:t>
            </a:r>
          </a:p>
          <a:p>
            <a:endParaRPr lang="fr-FR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accent2"/>
                </a:solidFill>
              </a:rPr>
              <a:t>Cholestérol total (LDL et HDL)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accent2"/>
                </a:solidFill>
              </a:rPr>
              <a:t>LDL = Lipoprotéine de basse densité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accent2"/>
                </a:solidFill>
              </a:rPr>
              <a:t>HDL = Lipoprotéine de haute densité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accent2"/>
                </a:solidFill>
              </a:rPr>
              <a:t>Triglycérides</a:t>
            </a:r>
            <a:endParaRPr lang="fr-FR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57511"/>
            <a:ext cx="4038600" cy="21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8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On vise les valeurs suivantes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5173121"/>
              </p:ext>
            </p:extLst>
          </p:nvPr>
        </p:nvGraphicFramePr>
        <p:xfrm>
          <a:off x="331912" y="1799785"/>
          <a:ext cx="8504240" cy="1752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Cholestérol total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0" dirty="0" smtClean="0"/>
                        <a:t>Moins de</a:t>
                      </a:r>
                      <a:endParaRPr lang="fr-CH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0" dirty="0" smtClean="0"/>
                        <a:t>2 g / l</a:t>
                      </a:r>
                      <a:r>
                        <a:rPr lang="fr-CH" b="0" baseline="0" dirty="0" smtClean="0"/>
                        <a:t> de sang</a:t>
                      </a:r>
                      <a:endParaRPr lang="fr-CH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0" dirty="0" smtClean="0"/>
                        <a:t>(5.2 </a:t>
                      </a:r>
                      <a:r>
                        <a:rPr lang="fr-CH" b="0" dirty="0" err="1" smtClean="0"/>
                        <a:t>mmo</a:t>
                      </a:r>
                      <a:r>
                        <a:rPr lang="fr-CH" b="0" dirty="0" smtClean="0"/>
                        <a:t> / l)</a:t>
                      </a:r>
                      <a:endParaRPr lang="fr-CH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LDL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Moins de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1.35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g </a:t>
                      </a:r>
                      <a:r>
                        <a:rPr lang="fr-CH" dirty="0" smtClean="0"/>
                        <a:t>/ l</a:t>
                      </a:r>
                      <a:r>
                        <a:rPr lang="fr-CH" baseline="0" dirty="0" smtClean="0"/>
                        <a:t> de sang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(5.2 </a:t>
                      </a:r>
                      <a:r>
                        <a:rPr lang="fr-CH" dirty="0" err="1" smtClean="0"/>
                        <a:t>mmo</a:t>
                      </a:r>
                      <a:r>
                        <a:rPr lang="fr-CH" dirty="0" smtClean="0"/>
                        <a:t> / l)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HDL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Plus </a:t>
                      </a:r>
                      <a:r>
                        <a:rPr lang="fr-CH" dirty="0" smtClean="0"/>
                        <a:t>de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0.55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g </a:t>
                      </a:r>
                      <a:r>
                        <a:rPr lang="fr-CH" dirty="0" smtClean="0"/>
                        <a:t>/ l</a:t>
                      </a:r>
                      <a:r>
                        <a:rPr lang="fr-CH" baseline="0" dirty="0" smtClean="0"/>
                        <a:t> de sang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(1.5 </a:t>
                      </a:r>
                      <a:r>
                        <a:rPr lang="fr-CH" dirty="0" err="1" smtClean="0"/>
                        <a:t>mmo</a:t>
                      </a:r>
                      <a:r>
                        <a:rPr lang="fr-CH" dirty="0" smtClean="0"/>
                        <a:t> / l)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Triglycérides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Moins de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 g </a:t>
                      </a:r>
                      <a:r>
                        <a:rPr lang="fr-CH" dirty="0" smtClean="0"/>
                        <a:t>/ l</a:t>
                      </a:r>
                      <a:r>
                        <a:rPr lang="fr-CH" baseline="0" dirty="0" smtClean="0"/>
                        <a:t> de sang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(2.3 </a:t>
                      </a:r>
                      <a:r>
                        <a:rPr lang="fr-CH" dirty="0" err="1" smtClean="0"/>
                        <a:t>mmo</a:t>
                      </a:r>
                      <a:r>
                        <a:rPr lang="fr-CH" dirty="0" smtClean="0"/>
                        <a:t> / l)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331912" y="3773012"/>
            <a:ext cx="8534400" cy="94991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 smtClean="0">
                <a:solidFill>
                  <a:schemeClr val="accent2"/>
                </a:solidFill>
              </a:rPr>
              <a:t>C’est le rapport entre le « bon » cholestérol HDL et le « mauvais » cholestérol LDL qui est déterminant</a:t>
            </a:r>
          </a:p>
          <a:p>
            <a:pPr marL="0" indent="0">
              <a:buFont typeface="Wingdings 2"/>
              <a:buNone/>
            </a:pPr>
            <a:endParaRPr lang="fr-FR" b="1" i="1" dirty="0" smtClean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488" y="4603073"/>
            <a:ext cx="3209693" cy="157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5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Cholestérol total (LDL et HDL)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343324"/>
            <a:ext cx="4038600" cy="252374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Un </a:t>
            </a:r>
            <a:r>
              <a:rPr lang="fr-FR" b="1" dirty="0" smtClean="0">
                <a:solidFill>
                  <a:schemeClr val="accent2"/>
                </a:solidFill>
              </a:rPr>
              <a:t>taux </a:t>
            </a:r>
            <a:r>
              <a:rPr lang="fr-FR" dirty="0" smtClean="0">
                <a:solidFill>
                  <a:schemeClr val="accent2"/>
                </a:solidFill>
              </a:rPr>
              <a:t>de cholestérol sanguin </a:t>
            </a:r>
            <a:r>
              <a:rPr lang="fr-FR" b="1" dirty="0" smtClean="0">
                <a:solidFill>
                  <a:schemeClr val="accent2"/>
                </a:solidFill>
              </a:rPr>
              <a:t>élevé</a:t>
            </a:r>
            <a:r>
              <a:rPr lang="fr-FR" dirty="0" smtClean="0">
                <a:solidFill>
                  <a:schemeClr val="accent2"/>
                </a:solidFill>
              </a:rPr>
              <a:t> est une des principales causes de l’</a:t>
            </a:r>
            <a:r>
              <a:rPr lang="fr-FR" b="1" dirty="0" smtClean="0">
                <a:solidFill>
                  <a:schemeClr val="accent2"/>
                </a:solidFill>
              </a:rPr>
              <a:t>artériosclérose</a:t>
            </a:r>
            <a:r>
              <a:rPr lang="fr-FR" dirty="0" smtClean="0">
                <a:solidFill>
                  <a:schemeClr val="accent2"/>
                </a:solidFill>
              </a:rPr>
              <a:t> et du déclenchement d’un </a:t>
            </a:r>
            <a:r>
              <a:rPr lang="fr-FR" b="1" dirty="0" smtClean="0">
                <a:solidFill>
                  <a:schemeClr val="accent2"/>
                </a:solidFill>
              </a:rPr>
              <a:t>infarctus</a:t>
            </a:r>
            <a:endParaRPr lang="fr-FR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811946"/>
            <a:ext cx="3810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783" y="4136682"/>
            <a:ext cx="2445243" cy="204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8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LDL = Lipoprotéine de basse densité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LDL</a:t>
            </a:r>
            <a:r>
              <a:rPr lang="fr-FR" dirty="0" smtClean="0">
                <a:solidFill>
                  <a:schemeClr val="accent2"/>
                </a:solidFill>
              </a:rPr>
              <a:t> transportent le cholestérol pour la </a:t>
            </a:r>
            <a:r>
              <a:rPr lang="fr-FR" b="1" dirty="0" smtClean="0">
                <a:solidFill>
                  <a:schemeClr val="accent2"/>
                </a:solidFill>
              </a:rPr>
              <a:t>fabrication</a:t>
            </a:r>
            <a:r>
              <a:rPr lang="fr-FR" dirty="0" smtClean="0">
                <a:solidFill>
                  <a:schemeClr val="accent2"/>
                </a:solidFill>
              </a:rPr>
              <a:t> des </a:t>
            </a:r>
            <a:r>
              <a:rPr lang="fr-FR" b="1" dirty="0" smtClean="0">
                <a:solidFill>
                  <a:schemeClr val="accent2"/>
                </a:solidFill>
              </a:rPr>
              <a:t>parois cellulaires </a:t>
            </a:r>
            <a:r>
              <a:rPr lang="fr-FR" dirty="0" smtClean="0">
                <a:solidFill>
                  <a:schemeClr val="accent2"/>
                </a:solidFill>
              </a:rPr>
              <a:t>et des </a:t>
            </a:r>
            <a:r>
              <a:rPr lang="fr-FR" b="1" dirty="0" smtClean="0">
                <a:solidFill>
                  <a:schemeClr val="accent2"/>
                </a:solidFill>
              </a:rPr>
              <a:t>hormones</a:t>
            </a:r>
            <a:r>
              <a:rPr lang="fr-FR" dirty="0" smtClean="0">
                <a:solidFill>
                  <a:schemeClr val="accent2"/>
                </a:solidFill>
              </a:rPr>
              <a:t> depuis le </a:t>
            </a:r>
            <a:r>
              <a:rPr lang="fr-FR" b="1" dirty="0" smtClean="0">
                <a:solidFill>
                  <a:schemeClr val="accent2"/>
                </a:solidFill>
              </a:rPr>
              <a:t>foie</a:t>
            </a:r>
            <a:r>
              <a:rPr lang="fr-FR" dirty="0" smtClean="0">
                <a:solidFill>
                  <a:schemeClr val="accent2"/>
                </a:solidFill>
              </a:rPr>
              <a:t> vers les </a:t>
            </a:r>
            <a:r>
              <a:rPr lang="fr-FR" b="1" dirty="0" smtClean="0">
                <a:solidFill>
                  <a:schemeClr val="accent2"/>
                </a:solidFill>
              </a:rPr>
              <a:t>cellules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S’il y a </a:t>
            </a:r>
            <a:r>
              <a:rPr lang="fr-FR" b="1" dirty="0" smtClean="0">
                <a:solidFill>
                  <a:schemeClr val="accent2"/>
                </a:solidFill>
              </a:rPr>
              <a:t>trop</a:t>
            </a:r>
            <a:r>
              <a:rPr lang="fr-FR" dirty="0" smtClean="0">
                <a:solidFill>
                  <a:schemeClr val="accent2"/>
                </a:solidFill>
              </a:rPr>
              <a:t> de lipoprotéines dans le sang, le cholestérol LDL </a:t>
            </a:r>
            <a:r>
              <a:rPr lang="fr-FR" b="1" dirty="0" smtClean="0">
                <a:solidFill>
                  <a:schemeClr val="accent2"/>
                </a:solidFill>
              </a:rPr>
              <a:t>n’est plus absorbé </a:t>
            </a:r>
            <a:r>
              <a:rPr lang="fr-FR" dirty="0" smtClean="0">
                <a:solidFill>
                  <a:schemeClr val="accent2"/>
                </a:solidFill>
              </a:rPr>
              <a:t>par les cellules mais se dépose sur les parois des </a:t>
            </a:r>
            <a:r>
              <a:rPr lang="fr-FR" b="1" dirty="0" smtClean="0">
                <a:solidFill>
                  <a:schemeClr val="accent2"/>
                </a:solidFill>
              </a:rPr>
              <a:t>artères</a:t>
            </a:r>
            <a:r>
              <a:rPr lang="fr-FR" dirty="0" smtClean="0">
                <a:solidFill>
                  <a:schemeClr val="accent2"/>
                </a:solidFill>
              </a:rPr>
              <a:t>, ce qui finit, dans le pire des cas, par les </a:t>
            </a:r>
            <a:r>
              <a:rPr lang="fr-FR" b="1" dirty="0" smtClean="0">
                <a:solidFill>
                  <a:schemeClr val="accent2"/>
                </a:solidFill>
              </a:rPr>
              <a:t>boucher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Lorsque l’</a:t>
            </a:r>
            <a:r>
              <a:rPr lang="fr-FR" b="1" dirty="0" smtClean="0">
                <a:solidFill>
                  <a:schemeClr val="accent2"/>
                </a:solidFill>
              </a:rPr>
              <a:t>apport de sang </a:t>
            </a:r>
            <a:r>
              <a:rPr lang="fr-FR" dirty="0" smtClean="0">
                <a:solidFill>
                  <a:schemeClr val="accent2"/>
                </a:solidFill>
              </a:rPr>
              <a:t>vers le </a:t>
            </a:r>
            <a:r>
              <a:rPr lang="fr-FR" b="1" dirty="0" smtClean="0">
                <a:solidFill>
                  <a:schemeClr val="accent2"/>
                </a:solidFill>
              </a:rPr>
              <a:t>cœur</a:t>
            </a:r>
            <a:r>
              <a:rPr lang="fr-FR" dirty="0" smtClean="0">
                <a:solidFill>
                  <a:schemeClr val="accent2"/>
                </a:solidFill>
              </a:rPr>
              <a:t> est </a:t>
            </a:r>
            <a:r>
              <a:rPr lang="fr-FR" b="1" dirty="0" smtClean="0">
                <a:solidFill>
                  <a:schemeClr val="accent2"/>
                </a:solidFill>
              </a:rPr>
              <a:t>bloqué</a:t>
            </a:r>
            <a:r>
              <a:rPr lang="fr-FR" dirty="0" smtClean="0">
                <a:solidFill>
                  <a:schemeClr val="accent2"/>
                </a:solidFill>
              </a:rPr>
              <a:t>, cela provoque un </a:t>
            </a:r>
            <a:r>
              <a:rPr lang="fr-FR" b="1" dirty="0" smtClean="0">
                <a:solidFill>
                  <a:schemeClr val="accent2"/>
                </a:solidFill>
              </a:rPr>
              <a:t>infarctus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Si le </a:t>
            </a:r>
            <a:r>
              <a:rPr lang="fr-FR" b="1" dirty="0" smtClean="0">
                <a:solidFill>
                  <a:schemeClr val="accent2"/>
                </a:solidFill>
              </a:rPr>
              <a:t>sang</a:t>
            </a:r>
            <a:r>
              <a:rPr lang="fr-FR" dirty="0" smtClean="0">
                <a:solidFill>
                  <a:schemeClr val="accent2"/>
                </a:solidFill>
              </a:rPr>
              <a:t> ne parvient plus au </a:t>
            </a:r>
            <a:r>
              <a:rPr lang="fr-FR" b="1" dirty="0" smtClean="0">
                <a:solidFill>
                  <a:schemeClr val="accent2"/>
                </a:solidFill>
              </a:rPr>
              <a:t>cerveau</a:t>
            </a:r>
            <a:r>
              <a:rPr lang="fr-FR" dirty="0" smtClean="0">
                <a:solidFill>
                  <a:schemeClr val="accent2"/>
                </a:solidFill>
              </a:rPr>
              <a:t>, il s’agit d’une </a:t>
            </a:r>
            <a:r>
              <a:rPr lang="fr-FR" b="1" dirty="0" smtClean="0">
                <a:solidFill>
                  <a:schemeClr val="accent2"/>
                </a:solidFill>
              </a:rPr>
              <a:t>attaque cérébrale</a:t>
            </a:r>
          </a:p>
          <a:p>
            <a:endParaRPr lang="fr-FR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7" y="3050381"/>
            <a:ext cx="3095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83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</a:t>
            </a:r>
            <a:r>
              <a:rPr lang="fr-FR" b="1" dirty="0" smtClean="0"/>
              <a:t>DL = Lipoprotéine de haute densité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Les LDL circulent aussi dans le sang avec le cholestérol, mais contrairement aux « mauvaises » LDL, les HDL ont de </a:t>
            </a:r>
            <a:r>
              <a:rPr lang="fr-FR" b="1" dirty="0" smtClean="0">
                <a:solidFill>
                  <a:schemeClr val="accent2"/>
                </a:solidFill>
              </a:rPr>
              <a:t>« bonnes » caractéristiques</a:t>
            </a:r>
            <a:r>
              <a:rPr lang="fr-FR" dirty="0" smtClean="0">
                <a:solidFill>
                  <a:schemeClr val="accent2"/>
                </a:solidFill>
              </a:rPr>
              <a:t> qui </a:t>
            </a:r>
            <a:r>
              <a:rPr lang="fr-FR" b="1" dirty="0" smtClean="0">
                <a:solidFill>
                  <a:schemeClr val="accent2"/>
                </a:solidFill>
              </a:rPr>
              <a:t>protègent</a:t>
            </a:r>
            <a:r>
              <a:rPr lang="fr-FR" dirty="0" smtClean="0">
                <a:solidFill>
                  <a:schemeClr val="accent2"/>
                </a:solidFill>
              </a:rPr>
              <a:t> de l’</a:t>
            </a:r>
            <a:r>
              <a:rPr lang="fr-FR" b="1" dirty="0" smtClean="0">
                <a:solidFill>
                  <a:schemeClr val="accent2"/>
                </a:solidFill>
              </a:rPr>
              <a:t>artériosclérose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Elles </a:t>
            </a:r>
            <a:r>
              <a:rPr lang="fr-FR" b="1" dirty="0" smtClean="0">
                <a:solidFill>
                  <a:schemeClr val="accent2"/>
                </a:solidFill>
              </a:rPr>
              <a:t>récupèrent</a:t>
            </a:r>
            <a:r>
              <a:rPr lang="fr-FR" dirty="0" smtClean="0">
                <a:solidFill>
                  <a:schemeClr val="accent2"/>
                </a:solidFill>
              </a:rPr>
              <a:t> le cholestérol excédentaire dans le corps, parmi lequel aussi celui qui s’est déjà déposé sur les parois des </a:t>
            </a:r>
            <a:r>
              <a:rPr lang="fr-FR" b="1" dirty="0" smtClean="0">
                <a:solidFill>
                  <a:schemeClr val="accent2"/>
                </a:solidFill>
              </a:rPr>
              <a:t>artères</a:t>
            </a:r>
            <a:r>
              <a:rPr lang="fr-FR" dirty="0" smtClean="0">
                <a:solidFill>
                  <a:schemeClr val="accent2"/>
                </a:solidFill>
              </a:rPr>
              <a:t>, puis elles le </a:t>
            </a:r>
            <a:r>
              <a:rPr lang="fr-FR" b="1" dirty="0" smtClean="0">
                <a:solidFill>
                  <a:schemeClr val="accent2"/>
                </a:solidFill>
              </a:rPr>
              <a:t>transportent</a:t>
            </a:r>
            <a:r>
              <a:rPr lang="fr-FR" dirty="0" smtClean="0">
                <a:solidFill>
                  <a:schemeClr val="accent2"/>
                </a:solidFill>
              </a:rPr>
              <a:t> vers le </a:t>
            </a:r>
            <a:r>
              <a:rPr lang="fr-FR" b="1" dirty="0" smtClean="0">
                <a:solidFill>
                  <a:schemeClr val="accent2"/>
                </a:solidFill>
              </a:rPr>
              <a:t>foie</a:t>
            </a:r>
            <a:r>
              <a:rPr lang="fr-FR" dirty="0" smtClean="0">
                <a:solidFill>
                  <a:schemeClr val="accent2"/>
                </a:solidFill>
              </a:rPr>
              <a:t> où il est éliminé en partie par les </a:t>
            </a:r>
            <a:r>
              <a:rPr lang="fr-FR" b="1" dirty="0" smtClean="0">
                <a:solidFill>
                  <a:schemeClr val="accent2"/>
                </a:solidFill>
              </a:rPr>
              <a:t>sucs biliaires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haute teneur </a:t>
            </a:r>
            <a:r>
              <a:rPr lang="fr-FR" dirty="0" smtClean="0">
                <a:solidFill>
                  <a:schemeClr val="accent2"/>
                </a:solidFill>
              </a:rPr>
              <a:t>en HDL dans le sang est donc </a:t>
            </a:r>
            <a:r>
              <a:rPr lang="fr-FR" b="1" dirty="0" smtClean="0">
                <a:solidFill>
                  <a:schemeClr val="accent2"/>
                </a:solidFill>
              </a:rPr>
              <a:t>bon signe</a:t>
            </a:r>
          </a:p>
          <a:p>
            <a:endParaRPr lang="fr-FR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7" y="3050381"/>
            <a:ext cx="3095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16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Triglycérides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Ils sont aussi appelés </a:t>
            </a:r>
            <a:r>
              <a:rPr lang="fr-FR" b="1" dirty="0" smtClean="0">
                <a:solidFill>
                  <a:schemeClr val="accent2"/>
                </a:solidFill>
              </a:rPr>
              <a:t>graisses neutres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taux </a:t>
            </a:r>
            <a:r>
              <a:rPr lang="fr-FR" dirty="0" smtClean="0">
                <a:solidFill>
                  <a:schemeClr val="accent2"/>
                </a:solidFill>
              </a:rPr>
              <a:t>de triglycérides dans le sang </a:t>
            </a:r>
            <a:r>
              <a:rPr lang="fr-FR" b="1" dirty="0" smtClean="0">
                <a:solidFill>
                  <a:schemeClr val="accent2"/>
                </a:solidFill>
              </a:rPr>
              <a:t>augmente</a:t>
            </a:r>
            <a:r>
              <a:rPr lang="fr-FR" dirty="0" smtClean="0">
                <a:solidFill>
                  <a:schemeClr val="accent2"/>
                </a:solidFill>
              </a:rPr>
              <a:t> lorsque l’alimentation apporte trop de graisses, sucre et sucreries ou alcool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Une </a:t>
            </a:r>
            <a:r>
              <a:rPr lang="fr-FR" b="1" dirty="0" smtClean="0">
                <a:solidFill>
                  <a:schemeClr val="accent2"/>
                </a:solidFill>
              </a:rPr>
              <a:t>hypertriglycéridémie</a:t>
            </a:r>
            <a:r>
              <a:rPr lang="fr-FR" dirty="0" smtClean="0">
                <a:solidFill>
                  <a:schemeClr val="accent2"/>
                </a:solidFill>
              </a:rPr>
              <a:t> est considérée comme mauvaise pour les vaisseaux sanguins et peut contribuer à la formation de l’</a:t>
            </a:r>
            <a:r>
              <a:rPr lang="fr-FR" b="1" dirty="0" smtClean="0">
                <a:solidFill>
                  <a:schemeClr val="accent2"/>
                </a:solidFill>
              </a:rPr>
              <a:t>artériosclérose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Par ailleurs, les triglycérides </a:t>
            </a:r>
            <a:r>
              <a:rPr lang="fr-FR" b="1" dirty="0" smtClean="0">
                <a:solidFill>
                  <a:schemeClr val="accent2"/>
                </a:solidFill>
              </a:rPr>
              <a:t>abaissent</a:t>
            </a:r>
            <a:r>
              <a:rPr lang="fr-FR" dirty="0" smtClean="0">
                <a:solidFill>
                  <a:schemeClr val="accent2"/>
                </a:solidFill>
              </a:rPr>
              <a:t> le </a:t>
            </a:r>
            <a:r>
              <a:rPr lang="fr-FR" b="1" dirty="0" smtClean="0">
                <a:solidFill>
                  <a:schemeClr val="accent2"/>
                </a:solidFill>
              </a:rPr>
              <a:t>taux</a:t>
            </a:r>
            <a:r>
              <a:rPr lang="fr-FR" dirty="0" smtClean="0">
                <a:solidFill>
                  <a:schemeClr val="accent2"/>
                </a:solidFill>
              </a:rPr>
              <a:t> des </a:t>
            </a:r>
            <a:r>
              <a:rPr lang="fr-FR" b="1" dirty="0" smtClean="0">
                <a:solidFill>
                  <a:schemeClr val="accent2"/>
                </a:solidFill>
              </a:rPr>
              <a:t>« bonnes » HDL </a:t>
            </a:r>
            <a:r>
              <a:rPr lang="fr-FR" dirty="0" smtClean="0">
                <a:solidFill>
                  <a:schemeClr val="accent2"/>
                </a:solidFill>
              </a:rPr>
              <a:t>dans le sang</a:t>
            </a:r>
          </a:p>
          <a:p>
            <a:endParaRPr lang="fr-FR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2" y="2283619"/>
            <a:ext cx="39528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9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Conseils pratiques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57406"/>
            <a:ext cx="4038600" cy="3906547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On n’a malheureusement pas d’influence sur les prédispositions </a:t>
            </a:r>
            <a:r>
              <a:rPr lang="fr-FR" b="1" dirty="0" smtClean="0">
                <a:solidFill>
                  <a:schemeClr val="accent2"/>
                </a:solidFill>
              </a:rPr>
              <a:t>génétiques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Afin d’</a:t>
            </a:r>
            <a:r>
              <a:rPr lang="fr-FR" b="1" dirty="0" smtClean="0">
                <a:solidFill>
                  <a:schemeClr val="accent2"/>
                </a:solidFill>
              </a:rPr>
              <a:t>augmenter</a:t>
            </a:r>
            <a:r>
              <a:rPr lang="fr-FR" dirty="0" smtClean="0">
                <a:solidFill>
                  <a:schemeClr val="accent2"/>
                </a:solidFill>
              </a:rPr>
              <a:t> le </a:t>
            </a:r>
            <a:r>
              <a:rPr lang="fr-FR" b="1" dirty="0" smtClean="0">
                <a:solidFill>
                  <a:schemeClr val="accent2"/>
                </a:solidFill>
              </a:rPr>
              <a:t>« bon » cholestérol HDL </a:t>
            </a:r>
            <a:r>
              <a:rPr lang="fr-FR" dirty="0" smtClean="0">
                <a:solidFill>
                  <a:schemeClr val="accent2"/>
                </a:solidFill>
              </a:rPr>
              <a:t>et diminuer les </a:t>
            </a:r>
            <a:r>
              <a:rPr lang="fr-FR" b="1" dirty="0" smtClean="0">
                <a:solidFill>
                  <a:schemeClr val="accent2"/>
                </a:solidFill>
              </a:rPr>
              <a:t>risques pathologiques</a:t>
            </a:r>
            <a:r>
              <a:rPr lang="fr-FR" dirty="0" smtClean="0">
                <a:solidFill>
                  <a:schemeClr val="accent2"/>
                </a:solidFill>
              </a:rPr>
              <a:t>, il faut tenter d’abaisser les graisses dans le sang à l’aide d’une alimentation avec apport réduit (permet en plus une diminution du poids en cas d’obésité) : </a:t>
            </a:r>
            <a:r>
              <a:rPr lang="fr-FR" b="1" dirty="0" smtClean="0">
                <a:solidFill>
                  <a:schemeClr val="accent2"/>
                </a:solidFill>
              </a:rPr>
              <a:t>réduire</a:t>
            </a:r>
            <a:r>
              <a:rPr lang="fr-FR" dirty="0" smtClean="0">
                <a:solidFill>
                  <a:schemeClr val="accent2"/>
                </a:solidFill>
              </a:rPr>
              <a:t> avant tout les </a:t>
            </a:r>
            <a:r>
              <a:rPr lang="fr-FR" b="1" dirty="0" smtClean="0">
                <a:solidFill>
                  <a:schemeClr val="accent2"/>
                </a:solidFill>
              </a:rPr>
              <a:t>graisses avec acides gras saturés</a:t>
            </a:r>
            <a:r>
              <a:rPr lang="fr-FR" dirty="0" smtClean="0">
                <a:solidFill>
                  <a:schemeClr val="accent2"/>
                </a:solidFill>
              </a:rPr>
              <a:t>, préférer les huiles végétales (colza), avec des </a:t>
            </a:r>
            <a:r>
              <a:rPr lang="fr-FR" b="1" dirty="0" smtClean="0">
                <a:solidFill>
                  <a:schemeClr val="accent2"/>
                </a:solidFill>
              </a:rPr>
              <a:t>acides gras non saturés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poissons de mer </a:t>
            </a:r>
            <a:r>
              <a:rPr lang="fr-FR" dirty="0" smtClean="0">
                <a:solidFill>
                  <a:schemeClr val="accent2"/>
                </a:solidFill>
              </a:rPr>
              <a:t>tels que les harengs, maquereaux, saumon, </a:t>
            </a:r>
            <a:r>
              <a:rPr lang="fr-FR" dirty="0" err="1" smtClean="0">
                <a:solidFill>
                  <a:schemeClr val="accent2"/>
                </a:solidFill>
              </a:rPr>
              <a:t>etc</a:t>
            </a:r>
            <a:r>
              <a:rPr lang="fr-FR" dirty="0" smtClean="0">
                <a:solidFill>
                  <a:schemeClr val="accent2"/>
                </a:solidFill>
              </a:rPr>
              <a:t>, sont recommandés en raison de leur précieux </a:t>
            </a:r>
            <a:r>
              <a:rPr lang="fr-FR" b="1" dirty="0" smtClean="0">
                <a:solidFill>
                  <a:schemeClr val="accent2"/>
                </a:solidFill>
              </a:rPr>
              <a:t>acides gras oméga-3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Pour les </a:t>
            </a:r>
            <a:r>
              <a:rPr lang="fr-FR" b="1" dirty="0" smtClean="0">
                <a:solidFill>
                  <a:schemeClr val="accent2"/>
                </a:solidFill>
              </a:rPr>
              <a:t>fibres alimentaires </a:t>
            </a:r>
            <a:r>
              <a:rPr lang="fr-FR" dirty="0" smtClean="0">
                <a:solidFill>
                  <a:schemeClr val="accent2"/>
                </a:solidFill>
              </a:rPr>
              <a:t>et </a:t>
            </a:r>
            <a:r>
              <a:rPr lang="fr-FR" b="1" dirty="0" smtClean="0">
                <a:solidFill>
                  <a:schemeClr val="accent2"/>
                </a:solidFill>
              </a:rPr>
              <a:t>les antioxydants</a:t>
            </a:r>
            <a:r>
              <a:rPr lang="fr-FR" dirty="0" smtClean="0">
                <a:solidFill>
                  <a:schemeClr val="accent2"/>
                </a:solidFill>
              </a:rPr>
              <a:t>, consommer beaucoup de légumes, de céréales complètes, de légumineuses e de fruits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fibres alimentaires </a:t>
            </a:r>
            <a:r>
              <a:rPr lang="fr-FR" dirty="0" smtClean="0">
                <a:solidFill>
                  <a:schemeClr val="accent2"/>
                </a:solidFill>
              </a:rPr>
              <a:t>ont la faculté de </a:t>
            </a:r>
            <a:r>
              <a:rPr lang="fr-FR" b="1" dirty="0" smtClean="0">
                <a:solidFill>
                  <a:schemeClr val="accent2"/>
                </a:solidFill>
              </a:rPr>
              <a:t>lier</a:t>
            </a:r>
            <a:r>
              <a:rPr lang="fr-FR" dirty="0" smtClean="0">
                <a:solidFill>
                  <a:schemeClr val="accent2"/>
                </a:solidFill>
              </a:rPr>
              <a:t> les </a:t>
            </a:r>
            <a:r>
              <a:rPr lang="fr-FR" b="1" dirty="0" smtClean="0">
                <a:solidFill>
                  <a:schemeClr val="accent2"/>
                </a:solidFill>
              </a:rPr>
              <a:t>sucs biliaires</a:t>
            </a:r>
            <a:r>
              <a:rPr lang="fr-FR" dirty="0" smtClean="0">
                <a:solidFill>
                  <a:schemeClr val="accent2"/>
                </a:solidFill>
              </a:rPr>
              <a:t>, ce qui permet de </a:t>
            </a:r>
            <a:r>
              <a:rPr lang="fr-FR" b="1" dirty="0" smtClean="0">
                <a:solidFill>
                  <a:schemeClr val="accent2"/>
                </a:solidFill>
              </a:rPr>
              <a:t>retirer </a:t>
            </a:r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cholestérol</a:t>
            </a:r>
            <a:r>
              <a:rPr lang="fr-FR" dirty="0" smtClean="0">
                <a:solidFill>
                  <a:schemeClr val="accent2"/>
                </a:solidFill>
              </a:rPr>
              <a:t> du corps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Il faudrait </a:t>
            </a:r>
            <a:r>
              <a:rPr lang="fr-FR" b="1" dirty="0" smtClean="0">
                <a:solidFill>
                  <a:schemeClr val="accent2"/>
                </a:solidFill>
              </a:rPr>
              <a:t>renoncer</a:t>
            </a:r>
            <a:r>
              <a:rPr lang="fr-FR" dirty="0" smtClean="0">
                <a:solidFill>
                  <a:schemeClr val="accent2"/>
                </a:solidFill>
              </a:rPr>
              <a:t> à l’</a:t>
            </a:r>
            <a:r>
              <a:rPr lang="fr-FR" b="1" dirty="0" smtClean="0">
                <a:solidFill>
                  <a:schemeClr val="accent2"/>
                </a:solidFill>
              </a:rPr>
              <a:t>alcool</a:t>
            </a:r>
            <a:r>
              <a:rPr lang="fr-FR" dirty="0" smtClean="0">
                <a:solidFill>
                  <a:schemeClr val="accent2"/>
                </a:solidFill>
              </a:rPr>
              <a:t> ainsi qu’à la </a:t>
            </a:r>
            <a:r>
              <a:rPr lang="fr-FR" b="1" dirty="0" smtClean="0">
                <a:solidFill>
                  <a:schemeClr val="accent2"/>
                </a:solidFill>
              </a:rPr>
              <a:t>fumée</a:t>
            </a:r>
            <a:r>
              <a:rPr lang="fr-FR" dirty="0" smtClean="0">
                <a:solidFill>
                  <a:schemeClr val="accent2"/>
                </a:solidFill>
              </a:rPr>
              <a:t> qui favorise également l’apparition des maladies cardiovasculaires, et </a:t>
            </a:r>
            <a:r>
              <a:rPr lang="fr-FR" b="1" dirty="0" smtClean="0">
                <a:solidFill>
                  <a:schemeClr val="accent2"/>
                </a:solidFill>
              </a:rPr>
              <a:t>limiter</a:t>
            </a:r>
            <a:r>
              <a:rPr lang="fr-FR" dirty="0" smtClean="0">
                <a:solidFill>
                  <a:schemeClr val="accent2"/>
                </a:solidFill>
              </a:rPr>
              <a:t> le </a:t>
            </a:r>
            <a:r>
              <a:rPr lang="fr-FR" b="1" dirty="0" smtClean="0">
                <a:solidFill>
                  <a:schemeClr val="accent2"/>
                </a:solidFill>
              </a:rPr>
              <a:t>café</a:t>
            </a:r>
            <a:r>
              <a:rPr lang="fr-FR" dirty="0" smtClean="0">
                <a:solidFill>
                  <a:schemeClr val="accent2"/>
                </a:solidFill>
              </a:rPr>
              <a:t>, mais </a:t>
            </a:r>
            <a:r>
              <a:rPr lang="fr-FR" b="1" dirty="0" smtClean="0">
                <a:solidFill>
                  <a:schemeClr val="accent2"/>
                </a:solidFill>
              </a:rPr>
              <a:t>augmenter</a:t>
            </a:r>
            <a:r>
              <a:rPr lang="fr-FR" dirty="0" smtClean="0">
                <a:solidFill>
                  <a:schemeClr val="accent2"/>
                </a:solidFill>
              </a:rPr>
              <a:t> l’</a:t>
            </a:r>
            <a:r>
              <a:rPr lang="fr-FR" b="1" dirty="0" smtClean="0">
                <a:solidFill>
                  <a:schemeClr val="accent2"/>
                </a:solidFill>
              </a:rPr>
              <a:t>activité physique</a:t>
            </a:r>
            <a:endParaRPr lang="fr-FR" b="1" dirty="0" smtClean="0">
              <a:solidFill>
                <a:schemeClr val="accent2"/>
              </a:solidFill>
            </a:endParaRPr>
          </a:p>
          <a:p>
            <a:endParaRPr lang="fr-FR" b="1" dirty="0" smtClean="0">
              <a:solidFill>
                <a:schemeClr val="accent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800600" y="5780462"/>
            <a:ext cx="4038600" cy="6469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71554"/>
            <a:ext cx="4038600" cy="268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7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865</TotalTime>
  <Words>321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Civic</vt:lpstr>
      <vt:lpstr>Troubles métaboliques des matières grasses (Cholestérol)</vt:lpstr>
      <vt:lpstr>Généralités</vt:lpstr>
      <vt:lpstr>On vise les valeurs suivantes</vt:lpstr>
      <vt:lpstr>Cholestérol total (LDL et HDL)</vt:lpstr>
      <vt:lpstr>LDL = Lipoprotéine de basse densité</vt:lpstr>
      <vt:lpstr>HDL = Lipoprotéine de haute densité</vt:lpstr>
      <vt:lpstr>Triglycérides</vt:lpstr>
      <vt:lpstr>Conseils pratiques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249</cp:revision>
  <dcterms:created xsi:type="dcterms:W3CDTF">2014-09-29T16:43:49Z</dcterms:created>
  <dcterms:modified xsi:type="dcterms:W3CDTF">2015-04-29T08:13:38Z</dcterms:modified>
</cp:coreProperties>
</file>