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9" r:id="rId2"/>
    <p:sldId id="271" r:id="rId3"/>
    <p:sldId id="274" r:id="rId4"/>
    <p:sldId id="270" r:id="rId5"/>
    <p:sldId id="273" r:id="rId6"/>
    <p:sldId id="272" r:id="rId7"/>
    <p:sldId id="277" r:id="rId8"/>
    <p:sldId id="276" r:id="rId9"/>
    <p:sldId id="263" r:id="rId10"/>
    <p:sldId id="27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6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173B4B-4434-4C43-8557-B2BC1EF980DC}" type="datetimeFigureOut">
              <a:rPr lang="fr-FR"/>
              <a:pPr>
                <a:defRPr/>
              </a:pPr>
              <a:t>06/12/2021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B96581F-6FBD-4BD1-A8AD-C5787F9CA01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323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F6F82-645B-4A59-BF35-7F6BC91BD0F2}" type="datetimeFigureOut">
              <a:rPr lang="en-US"/>
              <a:pPr>
                <a:defRPr/>
              </a:pPr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12755-2A68-453C-8E59-DDA39076F0A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CH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5AFDE-BED4-4D2F-BC1A-B07D89D3FA7A}" type="datetimeFigureOut">
              <a:rPr lang="en-US"/>
              <a:pPr>
                <a:defRPr/>
              </a:pPr>
              <a:t>12/6/2021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589DC-617B-4DCC-B92E-8C5A264E5AF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r-CH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F5345-FB30-412A-B497-A55A55B94F29}" type="datetimeFigureOut">
              <a:rPr lang="en-US"/>
              <a:pPr>
                <a:defRPr/>
              </a:pPr>
              <a:t>12/6/2021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r-CH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r-CH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A2A62-8864-43AA-A487-00D568856D89}" type="datetimeFigureOut">
              <a:rPr lang="en-US"/>
              <a:pPr>
                <a:defRPr/>
              </a:pPr>
              <a:t>12/6/2021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r-CH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r-CH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r-CH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05159-F29D-4E34-BDCE-309AD8CABC9F}" type="datetimeFigureOut">
              <a:rPr lang="en-US"/>
              <a:pPr>
                <a:defRPr/>
              </a:pPr>
              <a:t>12/6/2021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D0255-5E1D-4F0C-8603-0BB71C6EB2DD}" type="datetimeFigureOut">
              <a:rPr lang="en-US"/>
              <a:pPr>
                <a:defRPr/>
              </a:pPr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E3FC6-093E-4A37-A89F-E5A95CAF7E3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4711E-7504-4D00-8A3F-AA661C029C6B}" type="datetimeFigureOut">
              <a:rPr lang="en-US"/>
              <a:pPr>
                <a:defRPr/>
              </a:pPr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5A9D3-3202-472A-B1A2-8D2E97B847F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FEB52-DFBE-4E70-B958-5F28CD0040EC}" type="datetimeFigureOut">
              <a:rPr lang="en-US"/>
              <a:pPr>
                <a:defRPr/>
              </a:pPr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9B8C5-B0D0-478B-98F0-B980CC523D7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r-CH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FA242-D6D1-4EFC-9CF0-708990B06215}" type="datetimeFigureOut">
              <a:rPr lang="en-US"/>
              <a:pPr>
                <a:defRPr/>
              </a:pPr>
              <a:t>12/6/2021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rtlCol="0" anchor="b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0ACF1-02FC-4696-BF13-74ED0BAB06AF}" type="datetimeFigureOut">
              <a:rPr lang="en-US"/>
              <a:pPr>
                <a:defRPr/>
              </a:pPr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C220E-CBFF-4834-AB56-1C29DF7FEFA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A000C-9070-4F98-AED1-C04EA0465A80}" type="datetimeFigureOut">
              <a:rPr lang="en-US"/>
              <a:pPr>
                <a:defRPr/>
              </a:pPr>
              <a:t>12/6/2021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548F7-D18E-4877-BFE5-9F4356759C0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1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3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4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F6449-91E3-4543-BEF8-06598630CE3E}" type="datetimeFigureOut">
              <a:rPr lang="en-US"/>
              <a:pPr>
                <a:defRPr/>
              </a:pPr>
              <a:t>12/6/2021</a:t>
            </a:fld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FD575-15A7-4F60-B820-B8FE87B92B3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60DF6-2066-49D1-BD07-975E2CF607D7}" type="datetimeFigureOut">
              <a:rPr lang="en-US"/>
              <a:pPr>
                <a:defRPr/>
              </a:pPr>
              <a:t>12/6/2021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19DE9-8C6C-4F00-8D2F-259E8ABCB7D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D52AB-1962-494C-A2AD-6C1A2061C686}" type="datetimeFigureOut">
              <a:rPr lang="en-US"/>
              <a:pPr>
                <a:defRPr/>
              </a:pPr>
              <a:t>12/6/2021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2FFF2-7CB8-431D-905C-716D8313630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DAE02-9AFB-4261-BF48-5F1DDB97F651}" type="datetimeFigureOut">
              <a:rPr lang="en-US"/>
              <a:pPr>
                <a:defRPr/>
              </a:pPr>
              <a:t>12/6/2021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745D0-6625-4317-8236-3E27FE97E63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123950"/>
            <a:ext cx="8913813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Cliquez et modifiez le titre</a:t>
            </a:r>
            <a:endParaRPr lang="fr-F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4425" y="2595563"/>
            <a:ext cx="7610475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4F26A7-C121-4EA3-832F-4766A714CB35}" type="datetimeFigureOut">
              <a:rPr lang="en-US"/>
              <a:pPr>
                <a:defRPr/>
              </a:pPr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775" y="1889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4A362C-3F73-411E-90AE-5744967EC59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5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438"/>
            <a:ext cx="7999413" cy="1825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6" r:id="rId3"/>
    <p:sldLayoutId id="2147483668" r:id="rId4"/>
    <p:sldLayoutId id="2147483669" r:id="rId5"/>
    <p:sldLayoutId id="2147483677" r:id="rId6"/>
    <p:sldLayoutId id="2147483670" r:id="rId7"/>
    <p:sldLayoutId id="2147483671" r:id="rId8"/>
    <p:sldLayoutId id="2147483672" r:id="rId9"/>
    <p:sldLayoutId id="2147483673" r:id="rId10"/>
    <p:sldLayoutId id="2147483678" r:id="rId11"/>
    <p:sldLayoutId id="2147483679" r:id="rId12"/>
    <p:sldLayoutId id="2147483680" r:id="rId13"/>
    <p:sldLayoutId id="2147483674" r:id="rId14"/>
    <p:sldLayoutId id="2147483675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ts val="2000"/>
        </a:spcBef>
        <a:spcAft>
          <a:spcPct val="0"/>
        </a:spcAft>
        <a:buClr>
          <a:schemeClr val="accent1"/>
        </a:buClr>
        <a:buFont typeface="Wingdings 2" pitchFamily="18" charset="2"/>
        <a:buChar char="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rgbClr val="51640B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Clr>
          <a:srgbClr val="51640B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>
          <a:xfrm>
            <a:off x="0" y="666750"/>
            <a:ext cx="8913813" cy="914400"/>
          </a:xfrm>
        </p:spPr>
        <p:txBody>
          <a:bodyPr/>
          <a:lstStyle/>
          <a:p>
            <a:r>
              <a:rPr lang="fr-FR" smtClean="0">
                <a:latin typeface="Arial" charset="0"/>
                <a:cs typeface="Arial" charset="0"/>
              </a:rPr>
              <a:t>Contrôle des acquis</a:t>
            </a:r>
          </a:p>
        </p:txBody>
      </p:sp>
      <p:pic>
        <p:nvPicPr>
          <p:cNvPr id="7" name="Le fromage et la souris.avi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6713" y="1884363"/>
            <a:ext cx="8547100" cy="4008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4" y="2020592"/>
            <a:ext cx="2801983" cy="3735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re 1"/>
          <p:cNvSpPr>
            <a:spLocks noGrp="1"/>
          </p:cNvSpPr>
          <p:nvPr>
            <p:ph type="ctrTitle"/>
          </p:nvPr>
        </p:nvSpPr>
        <p:spPr>
          <a:xfrm>
            <a:off x="228600" y="3979863"/>
            <a:ext cx="8915400" cy="877887"/>
          </a:xfrm>
        </p:spPr>
        <p:txBody>
          <a:bodyPr/>
          <a:lstStyle/>
          <a:p>
            <a:r>
              <a:rPr lang="fr-FR" smtClean="0"/>
              <a:t>Merci de votre attention…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0" y="5002213"/>
            <a:ext cx="8001000" cy="18557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35843" name="Espace réservé pour une image  4" descr="fromage_heureux_mignon_de_kawaii_adhesifs-p217980690468263123en87f_216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-68149" r="-68149"/>
          <a:stretch>
            <a:fillRect/>
          </a:stretch>
        </p:blipFill>
        <p:spPr>
          <a:xfrm>
            <a:off x="204788" y="103188"/>
            <a:ext cx="8939212" cy="3783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Arial" charset="0"/>
                <a:cs typeface="Arial" charset="0"/>
              </a:rPr>
              <a:t>Contrôle des acquis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fr-FR" dirty="0" smtClean="0">
                <a:latin typeface="Arial" charset="0"/>
                <a:cs typeface="Arial" charset="0"/>
              </a:rPr>
              <a:t>Pour quelle raison notre amie la souris est-elle si forte ?</a:t>
            </a:r>
          </a:p>
          <a:p>
            <a:pPr marL="0" indent="0">
              <a:buFont typeface="Wingdings 2" pitchFamily="18" charset="2"/>
              <a:buNone/>
            </a:pPr>
            <a:r>
              <a:rPr lang="fr-FR" dirty="0" smtClean="0">
                <a:latin typeface="Arial" charset="0"/>
                <a:cs typeface="Arial" charset="0"/>
              </a:rPr>
              <a:t>Indices :</a:t>
            </a:r>
          </a:p>
          <a:p>
            <a:pPr marL="0" indent="0">
              <a:buFont typeface="Wingdings 2" pitchFamily="18" charset="2"/>
              <a:buChar char="¤"/>
            </a:pPr>
            <a:r>
              <a:rPr lang="fr-FR" dirty="0" smtClean="0">
                <a:latin typeface="Arial" charset="0"/>
                <a:cs typeface="Arial" charset="0"/>
              </a:rPr>
              <a:t> C’est la souris de Lance </a:t>
            </a:r>
            <a:r>
              <a:rPr lang="fr-FR" dirty="0" err="1" smtClean="0">
                <a:latin typeface="Arial" charset="0"/>
                <a:cs typeface="Arial" charset="0"/>
              </a:rPr>
              <a:t>Amstrong</a:t>
            </a:r>
            <a:r>
              <a:rPr lang="fr-FR" dirty="0" smtClean="0">
                <a:latin typeface="Arial" charset="0"/>
                <a:cs typeface="Arial" charset="0"/>
              </a:rPr>
              <a:t> </a:t>
            </a:r>
            <a:r>
              <a:rPr lang="fr-FR" dirty="0" smtClean="0">
                <a:latin typeface="Arial" charset="0"/>
                <a:cs typeface="Arial" charset="0"/>
              </a:rPr>
              <a:t>?</a:t>
            </a:r>
          </a:p>
          <a:p>
            <a:pPr marL="0" indent="0"/>
            <a:r>
              <a:rPr lang="fr-FR" dirty="0" smtClean="0">
                <a:latin typeface="Arial" charset="0"/>
                <a:cs typeface="Arial" charset="0"/>
              </a:rPr>
              <a:t> Elle est coachée par Arnold Schwarzenegger ?</a:t>
            </a:r>
          </a:p>
          <a:p>
            <a:pPr marL="0" indent="0"/>
            <a:r>
              <a:rPr lang="fr-FR" dirty="0" smtClean="0">
                <a:latin typeface="Arial" charset="0"/>
                <a:cs typeface="Arial" charset="0"/>
              </a:rPr>
              <a:t> Grâce aux protéines contenues dans le fromage?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1"/>
          <p:cNvSpPr>
            <a:spLocks noGrp="1"/>
          </p:cNvSpPr>
          <p:nvPr>
            <p:ph type="title"/>
          </p:nvPr>
        </p:nvSpPr>
        <p:spPr>
          <a:xfrm>
            <a:off x="0" y="322263"/>
            <a:ext cx="8913813" cy="914400"/>
          </a:xfrm>
        </p:spPr>
        <p:txBody>
          <a:bodyPr/>
          <a:lstStyle/>
          <a:p>
            <a:r>
              <a:rPr lang="fr-FR" smtClean="0">
                <a:latin typeface="Arial" charset="0"/>
                <a:cs typeface="Arial" charset="0"/>
              </a:rPr>
              <a:t>Contrôle des acquis</a:t>
            </a:r>
          </a:p>
        </p:txBody>
      </p:sp>
      <p:sp>
        <p:nvSpPr>
          <p:cNvPr id="28674" name="Espace réservé du contenu 2"/>
          <p:cNvSpPr>
            <a:spLocks noGrp="1"/>
          </p:cNvSpPr>
          <p:nvPr>
            <p:ph idx="1"/>
          </p:nvPr>
        </p:nvSpPr>
        <p:spPr>
          <a:xfrm>
            <a:off x="274638" y="1379538"/>
            <a:ext cx="8639175" cy="5153025"/>
          </a:xfrm>
        </p:spPr>
        <p:txBody>
          <a:bodyPr/>
          <a:lstStyle/>
          <a:p>
            <a:pPr marL="0" indent="0">
              <a:buFont typeface="Wingdings" pitchFamily="2" charset="2"/>
              <a:buChar char="p"/>
            </a:pPr>
            <a:r>
              <a:rPr lang="fr-FR" smtClean="0">
                <a:latin typeface="Arial" charset="0"/>
                <a:cs typeface="Arial" charset="0"/>
              </a:rPr>
              <a:t> Reliez chaque demoiselle à son fromage :</a:t>
            </a:r>
          </a:p>
          <a:p>
            <a:pPr marL="0" indent="0">
              <a:buFont typeface="Wingdings 2" pitchFamily="18" charset="2"/>
              <a:buNone/>
            </a:pPr>
            <a:endParaRPr lang="fr-FR" smtClean="0">
              <a:latin typeface="Arial" charset="0"/>
              <a:cs typeface="Arial" charset="0"/>
            </a:endParaRPr>
          </a:p>
        </p:txBody>
      </p:sp>
      <p:pic>
        <p:nvPicPr>
          <p:cNvPr id="28675" name="Image 5" descr="bufflonn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98700"/>
            <a:ext cx="1951038" cy="1524000"/>
          </a:xfrm>
          <a:prstGeom prst="rect">
            <a:avLst/>
          </a:prstGeom>
          <a:noFill/>
          <a:ln w="9525">
            <a:solidFill>
              <a:srgbClr val="A2C816"/>
            </a:solidFill>
            <a:miter lim="800000"/>
            <a:headEnd/>
            <a:tailEnd/>
          </a:ln>
        </p:spPr>
      </p:pic>
      <p:pic>
        <p:nvPicPr>
          <p:cNvPr id="28676" name="Image 9" descr="b1abd681351c9b0037886693d201a03e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0638" y="2298700"/>
            <a:ext cx="1951037" cy="1524000"/>
          </a:xfrm>
          <a:prstGeom prst="rect">
            <a:avLst/>
          </a:prstGeom>
          <a:noFill/>
          <a:ln w="9525">
            <a:solidFill>
              <a:srgbClr val="A2C816"/>
            </a:solidFill>
            <a:miter lim="800000"/>
            <a:headEnd/>
            <a:tailEnd/>
          </a:ln>
        </p:spPr>
      </p:pic>
      <p:pic>
        <p:nvPicPr>
          <p:cNvPr id="28677" name="Image 10" descr="images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464050"/>
            <a:ext cx="1951038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Image 11" descr="vach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9000" y="2298700"/>
            <a:ext cx="1971675" cy="1524000"/>
          </a:xfrm>
          <a:prstGeom prst="rect">
            <a:avLst/>
          </a:prstGeom>
          <a:noFill/>
          <a:ln w="9525">
            <a:solidFill>
              <a:srgbClr val="A2C816"/>
            </a:solidFill>
            <a:miter lim="800000"/>
            <a:headEnd/>
            <a:tailEnd/>
          </a:ln>
        </p:spPr>
      </p:pic>
      <p:pic>
        <p:nvPicPr>
          <p:cNvPr id="28679" name="Image 12" descr="Unknown.jpe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38950" y="2286000"/>
            <a:ext cx="1968500" cy="1536700"/>
          </a:xfrm>
          <a:prstGeom prst="rect">
            <a:avLst/>
          </a:prstGeom>
          <a:noFill/>
          <a:ln w="9525">
            <a:solidFill>
              <a:srgbClr val="A2C816"/>
            </a:solidFill>
            <a:miter lim="800000"/>
            <a:headEnd/>
            <a:tailEnd/>
          </a:ln>
        </p:spPr>
      </p:pic>
      <p:pic>
        <p:nvPicPr>
          <p:cNvPr id="28680" name="Image 13" descr="mozzarella di bufala.bmp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60638" y="4813300"/>
            <a:ext cx="196532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Image 14" descr="fr_roquefort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99000" y="4632325"/>
            <a:ext cx="195738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Image 15" descr="bv00000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12000" y="4600575"/>
            <a:ext cx="12763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necteur droit avec flèche 17"/>
          <p:cNvCxnSpPr/>
          <p:nvPr/>
        </p:nvCxnSpPr>
        <p:spPr>
          <a:xfrm>
            <a:off x="1898650" y="3703638"/>
            <a:ext cx="1082675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3822700" y="3703638"/>
            <a:ext cx="1417638" cy="1430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6015038" y="3703638"/>
            <a:ext cx="1592262" cy="1430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1898650" y="3703638"/>
            <a:ext cx="5213350" cy="1563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Arial" charset="0"/>
                <a:cs typeface="Arial" charset="0"/>
              </a:rPr>
              <a:t>Contrôle des acquis</a:t>
            </a:r>
          </a:p>
        </p:txBody>
      </p:sp>
      <p:sp>
        <p:nvSpPr>
          <p:cNvPr id="29698" name="Espace réservé du contenu 2"/>
          <p:cNvSpPr>
            <a:spLocks noGrp="1"/>
          </p:cNvSpPr>
          <p:nvPr>
            <p:ph idx="1"/>
          </p:nvPr>
        </p:nvSpPr>
        <p:spPr>
          <a:xfrm>
            <a:off x="1114425" y="2205038"/>
            <a:ext cx="7610475" cy="4398962"/>
          </a:xfrm>
        </p:spPr>
        <p:txBody>
          <a:bodyPr/>
          <a:lstStyle/>
          <a:p>
            <a:r>
              <a:rPr lang="fr-FR" smtClean="0">
                <a:latin typeface="Arial" charset="0"/>
                <a:cs typeface="Arial" charset="0"/>
              </a:rPr>
              <a:t>Comment s’appelle le fromage où vit cette souris ?</a:t>
            </a:r>
          </a:p>
        </p:txBody>
      </p:sp>
      <p:pic>
        <p:nvPicPr>
          <p:cNvPr id="4" name="Image 3" descr="Unknow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863" y="3070225"/>
            <a:ext cx="2795587" cy="3195638"/>
          </a:xfrm>
          <a:prstGeom prst="rect">
            <a:avLst/>
          </a:prstGeom>
          <a:ln w="12700" cap="sq" cmpd="sng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Arial" charset="0"/>
                <a:cs typeface="Arial" charset="0"/>
              </a:rPr>
              <a:t>Contrôle des acquis</a:t>
            </a:r>
          </a:p>
        </p:txBody>
      </p:sp>
      <p:sp>
        <p:nvSpPr>
          <p:cNvPr id="30722" name="Espace réservé du contenu 2"/>
          <p:cNvSpPr>
            <a:spLocks noGrp="1"/>
          </p:cNvSpPr>
          <p:nvPr>
            <p:ph idx="1"/>
          </p:nvPr>
        </p:nvSpPr>
        <p:spPr>
          <a:xfrm>
            <a:off x="668338" y="2192338"/>
            <a:ext cx="8056562" cy="4073525"/>
          </a:xfrm>
        </p:spPr>
        <p:txBody>
          <a:bodyPr/>
          <a:lstStyle/>
          <a:p>
            <a:r>
              <a:rPr lang="fr-FR" smtClean="0">
                <a:latin typeface="Arial" charset="0"/>
                <a:cs typeface="Arial" charset="0"/>
              </a:rPr>
              <a:t>Dans quel canton vit-elle ?</a:t>
            </a:r>
          </a:p>
        </p:txBody>
      </p:sp>
      <p:pic>
        <p:nvPicPr>
          <p:cNvPr id="4" name="Image 3" descr="Unknow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863" y="3070225"/>
            <a:ext cx="2795587" cy="3195638"/>
          </a:xfrm>
          <a:prstGeom prst="rect">
            <a:avLst/>
          </a:prstGeom>
          <a:ln w="12700" cap="sq" cmpd="sng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724" name="Image 4" descr="CH_06_BE_fl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713" y="3078163"/>
            <a:ext cx="1390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CH_07_FR_fl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5775" y="3078163"/>
            <a:ext cx="1390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CH_08_GE_fl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5775" y="4883150"/>
            <a:ext cx="139065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CH_24_VD_fl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1713" y="4875213"/>
            <a:ext cx="1390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1"/>
          <p:cNvSpPr>
            <a:spLocks noGrp="1"/>
          </p:cNvSpPr>
          <p:nvPr>
            <p:ph type="title"/>
          </p:nvPr>
        </p:nvSpPr>
        <p:spPr>
          <a:xfrm>
            <a:off x="0" y="322263"/>
            <a:ext cx="8913813" cy="914400"/>
          </a:xfrm>
        </p:spPr>
        <p:txBody>
          <a:bodyPr/>
          <a:lstStyle/>
          <a:p>
            <a:r>
              <a:rPr lang="fr-FR" smtClean="0">
                <a:latin typeface="Arial" charset="0"/>
                <a:cs typeface="Arial" charset="0"/>
              </a:rPr>
              <a:t>Contrôle des acquis</a:t>
            </a:r>
          </a:p>
        </p:txBody>
      </p:sp>
      <p:sp>
        <p:nvSpPr>
          <p:cNvPr id="31746" name="Espace réservé du contenu 2"/>
          <p:cNvSpPr>
            <a:spLocks noGrp="1"/>
          </p:cNvSpPr>
          <p:nvPr>
            <p:ph idx="1"/>
          </p:nvPr>
        </p:nvSpPr>
        <p:spPr>
          <a:xfrm>
            <a:off x="274638" y="1379538"/>
            <a:ext cx="8639175" cy="5153025"/>
          </a:xfrm>
        </p:spPr>
        <p:txBody>
          <a:bodyPr/>
          <a:lstStyle/>
          <a:p>
            <a:pPr marL="0" indent="0">
              <a:buFont typeface="Wingdings" pitchFamily="2" charset="2"/>
              <a:buChar char="p"/>
            </a:pPr>
            <a:r>
              <a:rPr lang="fr-FR" smtClean="0">
                <a:latin typeface="Arial" charset="0"/>
                <a:cs typeface="Arial" charset="0"/>
              </a:rPr>
              <a:t> Reliez le fromage à la bonne vache :</a:t>
            </a:r>
          </a:p>
          <a:p>
            <a:pPr marL="0" indent="0">
              <a:buFont typeface="Wingdings 2" pitchFamily="18" charset="2"/>
              <a:buNone/>
            </a:pPr>
            <a:endParaRPr lang="fr-FR" smtClean="0">
              <a:latin typeface="Arial" charset="0"/>
              <a:cs typeface="Arial" charset="0"/>
            </a:endParaRPr>
          </a:p>
        </p:txBody>
      </p:sp>
      <p:pic>
        <p:nvPicPr>
          <p:cNvPr id="31747" name="Image 4" descr="Gruyere-AO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3263" y="1858963"/>
            <a:ext cx="258921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Image 6" descr="dacguisement-de-vache-e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9975" y="4411663"/>
            <a:ext cx="2000250" cy="2120900"/>
          </a:xfrm>
          <a:prstGeom prst="rect">
            <a:avLst/>
          </a:prstGeom>
          <a:noFill/>
          <a:ln w="9525">
            <a:solidFill>
              <a:srgbClr val="A2C816"/>
            </a:solidFill>
            <a:miter lim="800000"/>
            <a:headEnd/>
            <a:tailEnd/>
          </a:ln>
        </p:spPr>
      </p:pic>
      <p:pic>
        <p:nvPicPr>
          <p:cNvPr id="31749" name="Image 3" descr="13118593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3275" y="4411663"/>
            <a:ext cx="3030538" cy="2120900"/>
          </a:xfrm>
          <a:prstGeom prst="rect">
            <a:avLst/>
          </a:prstGeom>
          <a:noFill/>
          <a:ln w="9525">
            <a:solidFill>
              <a:srgbClr val="A2C816"/>
            </a:solidFill>
            <a:miter lim="800000"/>
            <a:headEnd/>
            <a:tailEnd/>
          </a:ln>
        </p:spPr>
      </p:pic>
      <p:pic>
        <p:nvPicPr>
          <p:cNvPr id="31750" name="Image 8" descr="vach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638" y="4411663"/>
            <a:ext cx="3014662" cy="2120900"/>
          </a:xfrm>
          <a:prstGeom prst="rect">
            <a:avLst/>
          </a:prstGeom>
          <a:noFill/>
          <a:ln w="9525">
            <a:solidFill>
              <a:srgbClr val="A2C816"/>
            </a:solidFill>
            <a:miter lim="800000"/>
            <a:headEnd/>
            <a:tailEnd/>
          </a:ln>
        </p:spPr>
      </p:pic>
      <p:cxnSp>
        <p:nvCxnSpPr>
          <p:cNvPr id="14" name="Connecteur droit avec flèche 13"/>
          <p:cNvCxnSpPr/>
          <p:nvPr/>
        </p:nvCxnSpPr>
        <p:spPr>
          <a:xfrm>
            <a:off x="909638" y="2044700"/>
            <a:ext cx="787400" cy="1244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1.85185E-6 C 0.004 -0.00833 0.00279 -0.0169 0.00574 -0.02546 C 0.00782 -0.03218 0.01147 -0.03819 0.0132 -0.04491 C 0.01459 -0.05093 0.01754 -0.0625 0.01754 -0.0625 C 0.01789 -0.06782 0.01824 -0.07292 0.01893 -0.07801 C 0.01911 -0.08079 0.02015 -0.08333 0.02049 -0.08588 C 0.02223 -0.10023 0.02188 -0.11481 0.03508 -0.11898 C 0.03872 -0.12037 0.04272 -0.12037 0.04671 -0.12083 C 0.06043 -0.13333 0.08161 -0.11921 0.09654 -0.11319 C 0.10765 -0.10417 0.11928 -0.09676 0.13004 -0.08588 C 0.13543 -0.06551 0.12536 -0.1 0.13734 -0.07407 C 0.13855 -0.0713 0.13786 -0.06759 0.1389 -0.06435 C 0.13977 -0.06157 0.14168 -0.05926 0.14324 -0.05671 C 0.14515 -0.04005 0.15105 -0.01667 0.1389 -0.00602 C 0.07692 -0.00949 0.07935 0.01042 0.0599 -0.0331 C 0.06077 -0.0456 0.0606 -0.0581 0.06286 -0.07014 C 0.06772 -0.09745 0.09879 -0.09653 0.11407 -0.09954 C 0.12084 -0.09861 0.14029 -0.10139 0.14619 -0.08773 C 0.154 -0.06968 0.16668 -0.03125 0.16668 -0.03125 C 0.16963 -0.01389 0.17379 0.00324 0.17987 0.01945 C 0.17883 0.0331 0.17848 0.04676 0.17692 0.06042 C 0.17657 0.0625 0.17466 0.06412 0.17397 0.0662 C 0.16876 0.07917 0.16372 0.0882 0.15487 0.09745 C 0.14914 0.10926 0.13178 0.11597 0.12136 0.11875 C 0.11216 0.12361 0.10626 0.12431 0.09654 0.12662 C 0.09202 0.12755 0.08334 0.13056 0.08334 0.13056 C 0.07484 0.13773 0.06511 0.13843 0.05556 0.14028 C 0.0481 0.14815 0.04081 0.15394 0.03352 0.16181 C 0.03161 0.17176 0.029 0.18032 0.02779 0.19097 C 0.02813 0.19861 0.02779 0.20671 0.02918 0.21435 C 0.03109 0.22546 0.04411 0.24213 0.05261 0.24745 C 0.05522 0.24907 0.05834 0.24884 0.06129 0.24954 C 0.09775 0.27338 0.14081 0.29213 0.18126 0.29815 C 0.20105 0.30093 0.24115 0.30394 0.24115 0.30394 C 0.26077 0.30301 0.28786 0.30741 0.30852 0.2963 C 0.32032 0.28958 0.32796 0.27778 0.34063 0.27477 C 0.36668 0.25718 0.38699 0.22986 0.41077 0.20857 C 0.42692 0.19375 0.44688 0.18241 0.46043 0.16181 C 0.4639 0.15625 0.4639 0.15278 0.46633 0.14607 C 0.4757 0.11921 0.48056 0.09236 0.48681 0.06435 C 0.48716 0.05 0.48872 0.03542 0.4882 0.0213 C 0.48612 -0.02847 0.45661 -0.09329 0.43265 -0.1287 C 0.43004 -0.13241 0.42553 -0.13194 0.4224 -0.13449 C 0.40713 -0.14745 0.3915 -0.16458 0.37431 -0.17361 C 0.3672 -0.17755 0.35938 -0.17847 0.35227 -0.18125 C 0.34428 -0.18866 0.32015 -0.19167 0.3099 -0.19305 C 0.29862 -0.1919 0.28681 -0.19444 0.27622 -0.18912 C 0.26963 -0.18611 0.26164 -0.16968 0.26164 -0.16968 C 0.25522 -0.15278 0.25227 -0.13542 0.24845 -0.11713 C 0.24949 -0.09884 0.24827 -0.03634 0.26025 -0.00972 C 0.28213 0.03958 0.32171 0.07732 0.36407 0.08958 C 0.38022 0.09421 0.39706 0.09236 0.41372 0.09352 C 0.42431 0.09144 0.43508 0.09005 0.44584 0.08773 C 0.47449 0.08079 0.51251 0.03056 0.53213 0.01157 C 0.53699 0.00671 0.54289 0.00394 0.54827 -1.85185E-6 C 0.58161 -0.02569 0.61129 -0.04468 0.63438 -0.08588 C 0.63438 -0.08611 0.64341 -0.11991 0.64324 -0.12477 C 0.64237 -0.14722 0.64046 -0.16944 0.63734 -0.1912 C 0.6356 -0.20301 0.63161 -0.2037 0.62709 -0.21065 C 0.61685 -0.22616 0.60365 -0.23727 0.58907 -0.24375 C 0.57727 -0.25463 0.54897 -0.25255 0.53508 -0.25347 C 0.52136 -0.25 0.50574 -0.25208 0.49411 -0.2419 C 0.48994 -0.23843 0.48612 -0.23449 0.48247 -0.23009 C 0.47831 -0.22546 0.47067 -0.21458 0.47067 -0.21458 C 0.46702 -0.1993 0.45886 -0.18657 0.45174 -0.17361 C 0.44827 -0.16134 0.43924 -0.14768 0.43421 -0.13657 C 0.40001 -0.0618 0.32553 -0.06088 0.26754 -0.05671 C 0.23924 -0.0588 0.21077 -0.05949 0.18265 -0.0625 C 0.15765 -0.06528 0.16598 -0.06736 0.14914 -0.07222 C 0.11893 -0.08125 0.06268 -0.09421 0.02327 -0.10926 C 0.00643 -0.11574 -0.00954 -0.12454 -0.02638 -0.13079 C -0.02933 -0.14305 -0.02516 -0.13125 -0.03662 -0.14051 C -0.03819 -0.1419 -0.03836 -0.14468 -0.03957 -0.1463 C -0.04183 -0.1493 -0.04444 -0.15162 -0.04687 -0.15417 C -0.05572 -0.17407 -0.0677 -0.19352 -0.05711 -0.21829 C -0.05051 -0.23426 -0.02707 -0.24097 -0.01753 -0.24954 C -0.0078 -0.25856 0.01841 -0.26389 0.02484 -0.26528 C 0.04845 -0.27083 0.06459 -0.27477 0.08768 -0.27685 C 0.09984 -0.27824 0.11199 -0.27963 0.12431 -0.28079 C 0.17049 -0.27986 0.20018 -0.27616 0.24272 -0.27106 C 0.24827 -0.26991 0.2599 -0.26713 0.26459 -0.26528 C 0.27536 -0.26134 0.29671 -0.25162 0.29671 -0.25162 C 0.30938 -0.24028 0.32171 -0.23287 0.33473 -0.22037 C 0.34393 -0.21157 0.35001 -0.19583 0.36112 -0.1912 C 0.37206 -0.17153 0.35938 -0.19329 0.38595 -0.15787 C 0.39567 -0.14491 0.39949 -0.12593 0.40938 -0.11319 C 0.41181 -0.10417 0.4139 -0.09491 0.41668 -0.08588 C 0.41737 -0.08333 0.41876 -0.08079 0.41963 -0.07801 C 0.42171 -0.07037 0.42536 -0.05463 0.42536 -0.05463 C 0.42935 -0.00995 0.43282 0.0331 0.42536 0.07801 C 0.42032 0.10695 0.42605 0.09352 0.41963 0.10718 C 0.41407 0.14306 0.40365 0.17384 0.39185 0.20648 C 0.38855 0.21505 0.3922 0.21227 0.38595 0.22222 C 0.37727 0.23519 0.36789 0.24607 0.35817 0.25718 C 0.35279 0.26296 0.3422 0.27616 0.33629 0.28056 C 0.33213 0.28333 0.32727 0.28403 0.3231 0.28657 C 0.31581 0.29074 0.31477 0.29398 0.30852 0.2963 C 0.2974 0.29977 0.28352 0.29931 0.27327 0.30023 C 0.26668 0.30116 0.26077 0.30486 0.25435 0.30602 C 0.24411 0.30741 0.23386 0.30718 0.22362 0.30787 C 0.16407 0.30556 0.03629 0.32778 -0.02777 0.2632 C -0.03471 0.23634 -0.04826 0.21181 -0.05555 0.18519 C -0.05763 0.17755 -0.0585 0.16945 -0.06006 0.16181 C -0.06093 0.15833 -0.06197 0.15532 -0.06284 0.15208 C -0.06614 0.09236 -0.06631 0.10116 -0.06284 0.00764 C -0.06284 0.00532 -0.06093 0.00394 -0.06006 0.00185 C -0.05641 -0.00926 -0.05312 -0.02014 -0.04982 -0.03125 C -0.04513 -0.04792 -0.04044 -0.06458 -0.03367 -0.08009 C -0.02916 -0.09097 -0.01944 -0.11643 -0.0118 -0.12477 C 0.01754 -0.15833 0.06251 -0.16366 0.09931 -0.16574 C 0.15244 -0.16319 0.17987 -0.15949 0.22796 -0.15023 C 0.24602 -0.14236 0.26407 -0.13356 0.28213 -0.12477 C 0.29063 -0.12083 0.30053 -0.11736 0.30852 -0.11111 C 0.31841 -0.10347 0.32744 -0.09329 0.33768 -0.08588 C 0.35852 -0.07106 0.38056 -0.05694 0.40053 -0.03912 C 0.41477 -0.02662 0.43039 -0.01597 0.44289 -1.85185E-6 C 0.44428 0.00185 0.44567 0.00417 0.4474 0.00579 C 0.45869 0.01644 0.47119 0.02245 0.48247 0.0331 C 0.49723 0.04676 0.51147 0.06528 0.52779 0.07593 C 0.53109 0.08241 0.53421 0.08889 0.53803 0.09537 C 0.53977 0.10324 0.5422 0.10695 0.54671 0.11296 C 0.55227 0.13287 0.55747 0.15417 0.5672 0.17153 C 0.56911 0.18102 0.56876 0.17639 0.56876 0.18519 " pathEditMode="relative" ptsTypes="ffffffffffffffffffffffffffffffffffffffffffffffffffffffffffffffffffffffffffffffffffffffffffffffffffffffffffffffffffffffffffA">
                                      <p:cBhvr>
                                        <p:cTn id="10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1"/>
          <p:cNvSpPr>
            <a:spLocks noGrp="1"/>
          </p:cNvSpPr>
          <p:nvPr>
            <p:ph type="title"/>
          </p:nvPr>
        </p:nvSpPr>
        <p:spPr>
          <a:xfrm>
            <a:off x="0" y="322263"/>
            <a:ext cx="8913813" cy="914400"/>
          </a:xfrm>
        </p:spPr>
        <p:txBody>
          <a:bodyPr/>
          <a:lstStyle/>
          <a:p>
            <a:r>
              <a:rPr lang="fr-FR" smtClean="0">
                <a:latin typeface="Arial" charset="0"/>
                <a:cs typeface="Arial" charset="0"/>
              </a:rPr>
              <a:t>Contrôle des acquis</a:t>
            </a:r>
          </a:p>
        </p:txBody>
      </p:sp>
      <p:sp>
        <p:nvSpPr>
          <p:cNvPr id="32770" name="Espace réservé du contenu 2"/>
          <p:cNvSpPr>
            <a:spLocks noGrp="1"/>
          </p:cNvSpPr>
          <p:nvPr>
            <p:ph idx="1"/>
          </p:nvPr>
        </p:nvSpPr>
        <p:spPr>
          <a:xfrm>
            <a:off x="100013" y="1217613"/>
            <a:ext cx="8640762" cy="5154612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fr-FR" smtClean="0">
              <a:latin typeface="Arial" charset="0"/>
              <a:cs typeface="Arial" charset="0"/>
            </a:endParaRPr>
          </a:p>
          <a:p>
            <a:pPr marL="0" indent="0">
              <a:buFont typeface="Wingdings" pitchFamily="2" charset="2"/>
              <a:buChar char="p"/>
            </a:pPr>
            <a:r>
              <a:rPr lang="fr-FR" smtClean="0">
                <a:latin typeface="Arial" charset="0"/>
                <a:cs typeface="Arial" charset="0"/>
              </a:rPr>
              <a:t> Nommez les fromages utilisés pour confectionner ces spécialités :</a:t>
            </a:r>
          </a:p>
          <a:p>
            <a:pPr marL="0" indent="0">
              <a:buFont typeface="Wingdings 2" pitchFamily="18" charset="2"/>
              <a:buNone/>
            </a:pPr>
            <a:endParaRPr lang="fr-FR" smtClean="0">
              <a:latin typeface="Arial" charset="0"/>
              <a:cs typeface="Arial" charset="0"/>
            </a:endParaRPr>
          </a:p>
          <a:p>
            <a:pPr marL="0" indent="0">
              <a:buFont typeface="Wingdings 2" pitchFamily="18" charset="2"/>
              <a:buNone/>
            </a:pPr>
            <a:endParaRPr lang="fr-FR" smtClean="0">
              <a:latin typeface="Arial" charset="0"/>
              <a:cs typeface="Arial" charset="0"/>
            </a:endParaRPr>
          </a:p>
        </p:txBody>
      </p:sp>
      <p:pic>
        <p:nvPicPr>
          <p:cNvPr id="32771" name="Image 3" descr="images-2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8" y="2579688"/>
            <a:ext cx="2730500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Image 4" descr="6843594-simple-collation-tomate-mozzarella-et-basil-de-pr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4363" y="2579688"/>
            <a:ext cx="3076575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Image 5" descr="tiramisu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4775" y="2579688"/>
            <a:ext cx="2459038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re 1"/>
          <p:cNvSpPr>
            <a:spLocks noGrp="1"/>
          </p:cNvSpPr>
          <p:nvPr>
            <p:ph type="title"/>
          </p:nvPr>
        </p:nvSpPr>
        <p:spPr>
          <a:xfrm>
            <a:off x="0" y="322263"/>
            <a:ext cx="8913813" cy="914400"/>
          </a:xfrm>
        </p:spPr>
        <p:txBody>
          <a:bodyPr/>
          <a:lstStyle/>
          <a:p>
            <a:r>
              <a:rPr lang="fr-FR" smtClean="0">
                <a:latin typeface="Arial" charset="0"/>
                <a:cs typeface="Arial" charset="0"/>
              </a:rPr>
              <a:t>Contrôle des acquis</a:t>
            </a:r>
          </a:p>
        </p:txBody>
      </p:sp>
      <p:sp>
        <p:nvSpPr>
          <p:cNvPr id="33794" name="Espace réservé du contenu 2"/>
          <p:cNvSpPr>
            <a:spLocks noGrp="1"/>
          </p:cNvSpPr>
          <p:nvPr>
            <p:ph idx="1"/>
          </p:nvPr>
        </p:nvSpPr>
        <p:spPr>
          <a:xfrm>
            <a:off x="274638" y="1379538"/>
            <a:ext cx="8639175" cy="5153025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fr-FR" smtClean="0">
              <a:latin typeface="Arial" charset="0"/>
              <a:cs typeface="Arial" charset="0"/>
            </a:endParaRPr>
          </a:p>
          <a:p>
            <a:pPr marL="0" indent="0">
              <a:buFont typeface="Wingdings 2" pitchFamily="18" charset="2"/>
              <a:buNone/>
            </a:pPr>
            <a:endParaRPr lang="fr-FR" smtClean="0">
              <a:latin typeface="Arial" charset="0"/>
              <a:cs typeface="Arial" charset="0"/>
            </a:endParaRPr>
          </a:p>
        </p:txBody>
      </p:sp>
      <p:pic>
        <p:nvPicPr>
          <p:cNvPr id="8" name="Image 7" descr="ricot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3" y="2473325"/>
            <a:ext cx="2524125" cy="2152650"/>
          </a:xfrm>
          <a:prstGeom prst="rect">
            <a:avLst/>
          </a:prstGeom>
          <a:ln w="19050" cap="sq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 descr="images-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575" y="2473325"/>
            <a:ext cx="2181225" cy="215265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 10" descr="tumblr_mdj36q4Mkf1ry7qv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6450" y="2473325"/>
            <a:ext cx="2624138" cy="2219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re 1"/>
          <p:cNvSpPr>
            <a:spLocks noGrp="1"/>
          </p:cNvSpPr>
          <p:nvPr>
            <p:ph type="ctrTitle"/>
          </p:nvPr>
        </p:nvSpPr>
        <p:spPr>
          <a:xfrm>
            <a:off x="0" y="4689475"/>
            <a:ext cx="8915400" cy="877888"/>
          </a:xfrm>
        </p:spPr>
        <p:txBody>
          <a:bodyPr/>
          <a:lstStyle/>
          <a:p>
            <a:r>
              <a:rPr lang="fr-FR" smtClean="0"/>
              <a:t>Êtes-vous d’accord avec cette affirmation ?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0" y="5829300"/>
            <a:ext cx="8001000" cy="10287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Justifiez-votre réponse !!!</a:t>
            </a:r>
            <a:endParaRPr lang="fr-FR" dirty="0"/>
          </a:p>
        </p:txBody>
      </p:sp>
      <p:pic>
        <p:nvPicPr>
          <p:cNvPr id="34819" name="Espace réservé pour une image  6" descr="20030113193502_3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2365" b="22365"/>
          <a:stretch>
            <a:fillRect/>
          </a:stretch>
        </p:blipFill>
        <p:spPr>
          <a:xfrm>
            <a:off x="538163" y="334963"/>
            <a:ext cx="8377237" cy="38893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555</TotalTime>
  <Words>117</Words>
  <Application>Microsoft Office PowerPoint</Application>
  <PresentationFormat>Affichage à l'écran (4:3)</PresentationFormat>
  <Paragraphs>22</Paragraphs>
  <Slides>10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Wingdings</vt:lpstr>
      <vt:lpstr>Wingdings 2</vt:lpstr>
      <vt:lpstr>Perception</vt:lpstr>
      <vt:lpstr>Contrôle des acquis</vt:lpstr>
      <vt:lpstr>Contrôle des acquis</vt:lpstr>
      <vt:lpstr>Contrôle des acquis</vt:lpstr>
      <vt:lpstr>Contrôle des acquis</vt:lpstr>
      <vt:lpstr>Contrôle des acquis</vt:lpstr>
      <vt:lpstr>Contrôle des acquis</vt:lpstr>
      <vt:lpstr>Contrôle des acquis</vt:lpstr>
      <vt:lpstr>Contrôle des acquis</vt:lpstr>
      <vt:lpstr>Êtes-vous d’accord avec cette affirmation ?</vt:lpstr>
      <vt:lpstr>Merci de votre attention…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prévention des accidents</dc:title>
  <dc:creator>Phil Flo Pache</dc:creator>
  <cp:lastModifiedBy>Philippe Pache</cp:lastModifiedBy>
  <cp:revision>41</cp:revision>
  <cp:lastPrinted>2013-01-19T17:45:16Z</cp:lastPrinted>
  <dcterms:created xsi:type="dcterms:W3CDTF">2012-10-21T10:11:07Z</dcterms:created>
  <dcterms:modified xsi:type="dcterms:W3CDTF">2021-12-06T13:19:01Z</dcterms:modified>
</cp:coreProperties>
</file>