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4"/>
  </p:notesMasterIdLst>
  <p:sldIdLst>
    <p:sldId id="256" r:id="rId2"/>
    <p:sldId id="263" r:id="rId3"/>
    <p:sldId id="257" r:id="rId4"/>
    <p:sldId id="267" r:id="rId5"/>
    <p:sldId id="260" r:id="rId6"/>
    <p:sldId id="271" r:id="rId7"/>
    <p:sldId id="272" r:id="rId8"/>
    <p:sldId id="273" r:id="rId9"/>
    <p:sldId id="274" r:id="rId10"/>
    <p:sldId id="275" r:id="rId11"/>
    <p:sldId id="276"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FA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5" d="100"/>
          <a:sy n="125" d="100"/>
        </p:scale>
        <p:origin x="-104" y="-12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472EC4-689D-41A5-BB07-43BDC22B7787}" type="datetimeFigureOut">
              <a:rPr lang="fr-CH" smtClean="0"/>
              <a:t>13.01.15</a:t>
            </a:fld>
            <a:endParaRPr lang="fr-CH"/>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AFB464-B3DE-4679-B75A-985ABB733C02}" type="slidenum">
              <a:rPr lang="fr-CH" smtClean="0"/>
              <a:t>‹#›</a:t>
            </a:fld>
            <a:endParaRPr lang="fr-CH"/>
          </a:p>
        </p:txBody>
      </p:sp>
    </p:spTree>
    <p:extLst>
      <p:ext uri="{BB962C8B-B14F-4D97-AF65-F5344CB8AC3E}">
        <p14:creationId xmlns:p14="http://schemas.microsoft.com/office/powerpoint/2010/main" val="375127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D8AFB464-B3DE-4679-B75A-985ABB733C02}" type="slidenum">
              <a:rPr lang="fr-CH" smtClean="0"/>
              <a:t>2</a:t>
            </a:fld>
            <a:endParaRPr lang="fr-CH"/>
          </a:p>
        </p:txBody>
      </p:sp>
    </p:spTree>
    <p:extLst>
      <p:ext uri="{BB962C8B-B14F-4D97-AF65-F5344CB8AC3E}">
        <p14:creationId xmlns:p14="http://schemas.microsoft.com/office/powerpoint/2010/main" val="2522084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D8AFB464-B3DE-4679-B75A-985ABB733C02}" type="slidenum">
              <a:rPr lang="fr-CH" smtClean="0"/>
              <a:t>4</a:t>
            </a:fld>
            <a:endParaRPr lang="fr-CH"/>
          </a:p>
        </p:txBody>
      </p:sp>
    </p:spTree>
    <p:extLst>
      <p:ext uri="{BB962C8B-B14F-4D97-AF65-F5344CB8AC3E}">
        <p14:creationId xmlns:p14="http://schemas.microsoft.com/office/powerpoint/2010/main" val="2522084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D8AFB464-B3DE-4679-B75A-985ABB733C02}" type="slidenum">
              <a:rPr lang="fr-CH" smtClean="0"/>
              <a:t>6</a:t>
            </a:fld>
            <a:endParaRPr lang="fr-CH"/>
          </a:p>
        </p:txBody>
      </p:sp>
    </p:spTree>
    <p:extLst>
      <p:ext uri="{BB962C8B-B14F-4D97-AF65-F5344CB8AC3E}">
        <p14:creationId xmlns:p14="http://schemas.microsoft.com/office/powerpoint/2010/main" val="252208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D8AFB464-B3DE-4679-B75A-985ABB733C02}" type="slidenum">
              <a:rPr lang="fr-CH" smtClean="0"/>
              <a:t>10</a:t>
            </a:fld>
            <a:endParaRPr lang="fr-CH"/>
          </a:p>
        </p:txBody>
      </p:sp>
    </p:spTree>
    <p:extLst>
      <p:ext uri="{BB962C8B-B14F-4D97-AF65-F5344CB8AC3E}">
        <p14:creationId xmlns:p14="http://schemas.microsoft.com/office/powerpoint/2010/main" val="252208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D8AFB464-B3DE-4679-B75A-985ABB733C02}" type="slidenum">
              <a:rPr lang="fr-CH" smtClean="0"/>
              <a:t>12</a:t>
            </a:fld>
            <a:endParaRPr lang="fr-CH"/>
          </a:p>
        </p:txBody>
      </p:sp>
    </p:spTree>
    <p:extLst>
      <p:ext uri="{BB962C8B-B14F-4D97-AF65-F5344CB8AC3E}">
        <p14:creationId xmlns:p14="http://schemas.microsoft.com/office/powerpoint/2010/main" val="2522084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fr-CH" smtClean="0"/>
              <a:t>Cliquez et modifiez le titre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dirty="0"/>
          </a:p>
        </p:txBody>
      </p:sp>
      <p:sp>
        <p:nvSpPr>
          <p:cNvPr id="4" name="Date Placeholder 3"/>
          <p:cNvSpPr>
            <a:spLocks noGrp="1"/>
          </p:cNvSpPr>
          <p:nvPr>
            <p:ph type="dt" sz="half" idx="10"/>
          </p:nvPr>
        </p:nvSpPr>
        <p:spPr>
          <a:xfrm>
            <a:off x="573741" y="6122894"/>
            <a:ext cx="2133600" cy="259317"/>
          </a:xfrm>
        </p:spPr>
        <p:txBody>
          <a:bodyPr/>
          <a:lstStyle/>
          <a:p>
            <a:fld id="{2069C06D-4ED8-42C6-905D-CA84CA1B6CBF}" type="datetime2">
              <a:rPr lang="en-US" smtClean="0"/>
              <a:t>mardi, 13 janvier 15</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1789C0F2-17E0-497A-9BBE-0C73201AAFE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fr-CH"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Date Placeholder 4"/>
          <p:cNvSpPr>
            <a:spLocks noGrp="1"/>
          </p:cNvSpPr>
          <p:nvPr>
            <p:ph type="dt" sz="half" idx="10"/>
          </p:nvPr>
        </p:nvSpPr>
        <p:spPr/>
        <p:txBody>
          <a:bodyPr/>
          <a:lstStyle/>
          <a:p>
            <a:fld id="{0B385921-A91A-409C-921C-0E0EC1E750EC}" type="datetime2">
              <a:rPr lang="en-US" smtClean="0"/>
              <a:t>mardi, 13 janvier 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fr-CH" smtClean="0"/>
              <a:t>Faire glisser l'image vers l'espace réservé ou cliquer sur l'icône pour l'ajouter</a:t>
            </a:r>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fr-CH" smtClean="0"/>
              <a:t>Cliquez et modifiez le titre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smtClean="0"/>
              <a:t>Faire glisser l'image vers l'espace réservé ou cliquer sur l'icône pour l'ajouter</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CH" smtClean="0"/>
              <a:t>Cliquez pour modifier les styles du texte du masque</a:t>
            </a:r>
          </a:p>
        </p:txBody>
      </p:sp>
      <p:sp>
        <p:nvSpPr>
          <p:cNvPr id="5" name="Date Placeholder 4"/>
          <p:cNvSpPr>
            <a:spLocks noGrp="1"/>
          </p:cNvSpPr>
          <p:nvPr>
            <p:ph type="dt" sz="half" idx="10"/>
          </p:nvPr>
        </p:nvSpPr>
        <p:spPr/>
        <p:txBody>
          <a:bodyPr/>
          <a:lstStyle/>
          <a:p>
            <a:fld id="{292EB412-E790-42EA-81FE-2925D3A43D91}" type="datetime2">
              <a:rPr lang="en-US" smtClean="0"/>
              <a:t>mardi, 13 janvier 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fr-CH" smtClean="0"/>
              <a:t>Cliquez et modifiez le titre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smtClean="0"/>
              <a:t>Faire glisser l'image vers l'espace réservé ou cliquer sur l'icône pour l'ajouter</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CH" smtClean="0"/>
              <a:t>Cliquez pour modifier les styles du texte du masque</a:t>
            </a:r>
          </a:p>
        </p:txBody>
      </p:sp>
      <p:sp>
        <p:nvSpPr>
          <p:cNvPr id="5" name="Date Placeholder 4"/>
          <p:cNvSpPr>
            <a:spLocks noGrp="1"/>
          </p:cNvSpPr>
          <p:nvPr>
            <p:ph type="dt" sz="half" idx="10"/>
          </p:nvPr>
        </p:nvSpPr>
        <p:spPr/>
        <p:txBody>
          <a:bodyPr/>
          <a:lstStyle/>
          <a:p>
            <a:fld id="{0B385921-A91A-409C-921C-0E0EC1E750EC}" type="datetime2">
              <a:rPr lang="en-US" smtClean="0"/>
              <a:t>mardi, 13 janvier 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Date Placeholder 3"/>
          <p:cNvSpPr>
            <a:spLocks noGrp="1"/>
          </p:cNvSpPr>
          <p:nvPr>
            <p:ph type="dt" sz="half" idx="10"/>
          </p:nvPr>
        </p:nvSpPr>
        <p:spPr/>
        <p:txBody>
          <a:bodyPr/>
          <a:lstStyle/>
          <a:p>
            <a:fld id="{A56EEE0E-EDB0-4D84-86B0-50833DF22902}" type="datetime2">
              <a:rPr lang="en-US" smtClean="0"/>
              <a:t>mardi, 13 janvier 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fr-CH" smtClean="0"/>
              <a:t>Cliquez et modifiez le titre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Date Placeholder 3"/>
          <p:cNvSpPr>
            <a:spLocks noGrp="1"/>
          </p:cNvSpPr>
          <p:nvPr>
            <p:ph type="dt" sz="half" idx="10"/>
          </p:nvPr>
        </p:nvSpPr>
        <p:spPr/>
        <p:txBody>
          <a:bodyPr/>
          <a:lstStyle/>
          <a:p>
            <a:fld id="{5114372C-B5AB-4C39-B273-B99224EB4DD5}" type="datetime2">
              <a:rPr lang="en-US" smtClean="0"/>
              <a:t>mardi, 13 janvier 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Date Placeholder 3"/>
          <p:cNvSpPr>
            <a:spLocks noGrp="1"/>
          </p:cNvSpPr>
          <p:nvPr>
            <p:ph type="dt" sz="half" idx="10"/>
          </p:nvPr>
        </p:nvSpPr>
        <p:spPr/>
        <p:txBody>
          <a:bodyPr/>
          <a:lstStyle/>
          <a:p>
            <a:fld id="{14CB1CAA-32CD-4B55-B92A-B8F0843CACF4}" type="datetime2">
              <a:rPr lang="en-US" smtClean="0"/>
              <a:t>mardi, 13 janvier 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fr-CH" smtClean="0"/>
              <a:t>Cliquez et modifiez le titre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dirty="0"/>
          </a:p>
        </p:txBody>
      </p:sp>
      <p:sp>
        <p:nvSpPr>
          <p:cNvPr id="4" name="Date Placeholder 3"/>
          <p:cNvSpPr>
            <a:spLocks noGrp="1"/>
          </p:cNvSpPr>
          <p:nvPr>
            <p:ph type="dt" sz="half" idx="10"/>
          </p:nvPr>
        </p:nvSpPr>
        <p:spPr>
          <a:xfrm>
            <a:off x="569259" y="6122894"/>
            <a:ext cx="2133600" cy="259317"/>
          </a:xfrm>
        </p:spPr>
        <p:txBody>
          <a:bodyPr/>
          <a:lstStyle/>
          <a:p>
            <a:fld id="{0B385921-A91A-409C-921C-0E0EC1E750EC}" type="datetime2">
              <a:rPr lang="en-US" smtClean="0"/>
              <a:t>mardi, 13 janvier 15</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fr-CH" smtClean="0"/>
              <a:t>Faire glisser l'image vers l'espace réservé ou cliquer sur l'icône pour l'ajouter</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fr-CH" smtClean="0"/>
              <a:t>Cliquez et modifiez le titre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sp>
        <p:nvSpPr>
          <p:cNvPr id="4" name="Date Placeholder 3"/>
          <p:cNvSpPr>
            <a:spLocks noGrp="1"/>
          </p:cNvSpPr>
          <p:nvPr>
            <p:ph type="dt" sz="half" idx="10"/>
          </p:nvPr>
        </p:nvSpPr>
        <p:spPr/>
        <p:txBody>
          <a:bodyPr/>
          <a:lstStyle/>
          <a:p>
            <a:fld id="{3AD8CDC4-3D19-4983-B478-82F6B8E5AB66}" type="datetime2">
              <a:rPr lang="en-US" smtClean="0"/>
              <a:t>mardi, 13 janvier 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smtClean="0"/>
              <a:t>Cliquez et modifiez le titre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a:p>
        </p:txBody>
      </p:sp>
      <p:sp>
        <p:nvSpPr>
          <p:cNvPr id="5" name="Date Placeholder 4"/>
          <p:cNvSpPr>
            <a:spLocks noGrp="1"/>
          </p:cNvSpPr>
          <p:nvPr>
            <p:ph type="dt" sz="half" idx="10"/>
          </p:nvPr>
        </p:nvSpPr>
        <p:spPr/>
        <p:txBody>
          <a:bodyPr/>
          <a:lstStyle/>
          <a:p>
            <a:fld id="{84B82477-D5D3-4181-8C11-75D0F2433A87}" type="datetime2">
              <a:rPr lang="en-US" smtClean="0"/>
              <a:t>mardi, 13 janvier 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fr-CH" smtClean="0"/>
              <a:t>Cliquez et modifiez le titre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7" name="Date Placeholder 6"/>
          <p:cNvSpPr>
            <a:spLocks noGrp="1"/>
          </p:cNvSpPr>
          <p:nvPr>
            <p:ph type="dt" sz="half" idx="10"/>
          </p:nvPr>
        </p:nvSpPr>
        <p:spPr/>
        <p:txBody>
          <a:bodyPr/>
          <a:lstStyle/>
          <a:p>
            <a:fld id="{213E253B-1893-4367-8BAE-DF4BC10DC578}" type="datetime2">
              <a:rPr lang="en-US" smtClean="0"/>
              <a:t>mardi, 13 janvier 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smtClean="0"/>
              <a:t>Cliquez et modifiez le titre</a:t>
            </a:r>
            <a:endParaRPr/>
          </a:p>
        </p:txBody>
      </p:sp>
      <p:sp>
        <p:nvSpPr>
          <p:cNvPr id="3" name="Date Placeholder 2"/>
          <p:cNvSpPr>
            <a:spLocks noGrp="1"/>
          </p:cNvSpPr>
          <p:nvPr>
            <p:ph type="dt" sz="half" idx="10"/>
          </p:nvPr>
        </p:nvSpPr>
        <p:spPr/>
        <p:txBody>
          <a:bodyPr/>
          <a:lstStyle/>
          <a:p>
            <a:fld id="{8B62300D-25B3-4603-86C9-4CB776489F00}" type="datetime2">
              <a:rPr lang="en-US" smtClean="0"/>
              <a:t>mardi, 13 janvier 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C6314AD9-FCC8-48B7-B85B-012A91320DFF}" type="datetime2">
              <a:rPr lang="en-US" smtClean="0"/>
              <a:t>mardi, 13 janvier 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fr-CH"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fr-CH" smtClean="0"/>
              <a:t>Cliquez pour modifier les styles du texte du masque</a:t>
            </a:r>
          </a:p>
        </p:txBody>
      </p:sp>
      <p:sp>
        <p:nvSpPr>
          <p:cNvPr id="5" name="Date Placeholder 4"/>
          <p:cNvSpPr>
            <a:spLocks noGrp="1"/>
          </p:cNvSpPr>
          <p:nvPr>
            <p:ph type="dt" sz="half" idx="10"/>
          </p:nvPr>
        </p:nvSpPr>
        <p:spPr/>
        <p:txBody>
          <a:bodyPr/>
          <a:lstStyle/>
          <a:p>
            <a:fld id="{3182DC50-D5DB-4F94-B367-9876CD2C4012}" type="datetime2">
              <a:rPr lang="en-US" smtClean="0"/>
              <a:t>mardi, 13 janvier 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fr-CH" smtClean="0"/>
              <a:t>Cliquez et modifiez le titre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0B385921-A91A-409C-921C-0E0EC1E750EC}" type="datetime2">
              <a:rPr lang="en-US" smtClean="0"/>
              <a:t>mardi, 13 janvier 15</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1789C0F2-17E0-497A-9BBE-0C73201AAF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Lst>
  <p:hf sldNum="0" hdr="0" ft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g"/><Relationship Id="rId5" Type="http://schemas.openxmlformats.org/officeDocument/2006/relationships/image" Target="../media/image7.jpg"/><Relationship Id="rId6" Type="http://schemas.openxmlformats.org/officeDocument/2006/relationships/image" Target="../media/image8.jpg"/><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Les sauces à l’huile</a:t>
            </a:r>
            <a:endParaRPr lang="fr-FR" b="1" dirty="0"/>
          </a:p>
        </p:txBody>
      </p:sp>
      <p:sp>
        <p:nvSpPr>
          <p:cNvPr id="3" name="Sous-titre 2"/>
          <p:cNvSpPr>
            <a:spLocks noGrp="1"/>
          </p:cNvSpPr>
          <p:nvPr>
            <p:ph type="subTitle" idx="1"/>
          </p:nvPr>
        </p:nvSpPr>
        <p:spPr>
          <a:xfrm>
            <a:off x="914400" y="5599591"/>
            <a:ext cx="7342188" cy="508783"/>
          </a:xfrm>
        </p:spPr>
        <p:txBody>
          <a:bodyPr>
            <a:normAutofit/>
          </a:bodyPr>
          <a:lstStyle/>
          <a:p>
            <a:r>
              <a:rPr lang="fr-FR" sz="1600" dirty="0" smtClean="0"/>
              <a:t>Cardinaux Yan</a:t>
            </a:r>
            <a:endParaRPr lang="fr-FR" sz="1600" dirty="0"/>
          </a:p>
        </p:txBody>
      </p:sp>
      <p:pic>
        <p:nvPicPr>
          <p:cNvPr id="4" name="Picture 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6431" y="5129212"/>
            <a:ext cx="515938"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72369" y="5667049"/>
            <a:ext cx="693737"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6" descr="avishuil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57880" y="3208972"/>
            <a:ext cx="2352040" cy="2352040"/>
          </a:xfrm>
          <a:prstGeom prst="rect">
            <a:avLst/>
          </a:prstGeom>
        </p:spPr>
      </p:pic>
      <p:pic>
        <p:nvPicPr>
          <p:cNvPr id="10" name="Image 9" descr="vinaigrette-545x300.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9833" y="544830"/>
            <a:ext cx="2332546" cy="1283970"/>
          </a:xfrm>
          <a:prstGeom prst="rect">
            <a:avLst/>
          </a:prstGeom>
        </p:spPr>
      </p:pic>
      <p:pic>
        <p:nvPicPr>
          <p:cNvPr id="12" name="Image 11" descr="Mayonnaise-3.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46800" y="544830"/>
            <a:ext cx="2311146" cy="1283970"/>
          </a:xfrm>
          <a:prstGeom prst="rect">
            <a:avLst/>
          </a:prstGeom>
        </p:spPr>
      </p:pic>
    </p:spTree>
    <p:extLst>
      <p:ext uri="{BB962C8B-B14F-4D97-AF65-F5344CB8AC3E}">
        <p14:creationId xmlns:p14="http://schemas.microsoft.com/office/powerpoint/2010/main" val="4554708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b="1" dirty="0"/>
              <a:t>Elaboration des </a:t>
            </a:r>
            <a:r>
              <a:rPr lang="fr-FR" b="1" dirty="0" smtClean="0"/>
              <a:t>sauces émulsifiées à l’huile de base</a:t>
            </a:r>
            <a:endParaRPr lang="fr-FR" b="1"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291945301"/>
              </p:ext>
            </p:extLst>
          </p:nvPr>
        </p:nvGraphicFramePr>
        <p:xfrm>
          <a:off x="511678" y="2383768"/>
          <a:ext cx="8126295" cy="1588792"/>
        </p:xfrm>
        <a:graphic>
          <a:graphicData uri="http://schemas.openxmlformats.org/drawingml/2006/table">
            <a:tbl>
              <a:tblPr firstRow="1" bandRow="1">
                <a:tableStyleId>{2D5ABB26-0587-4C30-8999-92F81FD0307C}</a:tableStyleId>
              </a:tblPr>
              <a:tblGrid>
                <a:gridCol w="1811858"/>
                <a:gridCol w="6314437"/>
              </a:tblGrid>
              <a:tr h="500791">
                <a:tc>
                  <a:txBody>
                    <a:bodyPr/>
                    <a:lstStyle/>
                    <a:p>
                      <a:pPr algn="ctr"/>
                      <a:r>
                        <a:rPr lang="fr-FR" b="1" dirty="0" smtClean="0"/>
                        <a:t>Sauce de base</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Activités de base</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r>
              <a:tr h="1088001">
                <a:tc>
                  <a:txBody>
                    <a:bodyPr/>
                    <a:lstStyle/>
                    <a:p>
                      <a:pPr algn="l"/>
                      <a:r>
                        <a:rPr lang="fr-FR" sz="1400" b="1" dirty="0" smtClean="0">
                          <a:solidFill>
                            <a:srgbClr val="FF0000"/>
                          </a:solidFill>
                        </a:rPr>
                        <a:t>Mayonnaise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285750" indent="-285750" algn="l">
                        <a:buFont typeface="Wingdings" panose="05000000000000000000" pitchFamily="2" charset="2"/>
                        <a:buChar char="Ø"/>
                      </a:pPr>
                      <a:r>
                        <a:rPr lang="fr-FR" sz="1400" b="0" dirty="0" smtClean="0">
                          <a:solidFill>
                            <a:schemeClr val="tx1"/>
                          </a:solidFill>
                        </a:rPr>
                        <a:t>Battre dans une bassine</a:t>
                      </a:r>
                      <a:r>
                        <a:rPr lang="fr-FR" sz="1400" b="0" baseline="0" dirty="0" smtClean="0">
                          <a:solidFill>
                            <a:schemeClr val="tx1"/>
                          </a:solidFill>
                        </a:rPr>
                        <a:t> un jaune d’œuf, de l’eau, de la moutarde et du sel</a:t>
                      </a:r>
                    </a:p>
                    <a:p>
                      <a:pPr marL="285750" indent="-285750" algn="l">
                        <a:buFont typeface="Wingdings" panose="05000000000000000000" pitchFamily="2" charset="2"/>
                        <a:buChar char="Ø"/>
                      </a:pPr>
                      <a:r>
                        <a:rPr lang="fr-FR" sz="1400" b="0" baseline="0" dirty="0" smtClean="0">
                          <a:solidFill>
                            <a:schemeClr val="tx1"/>
                          </a:solidFill>
                        </a:rPr>
                        <a:t>Ajouter petit à petit de l’huile de tournesol ou de colza, pour terminer ajouter le vinaigre</a:t>
                      </a:r>
                    </a:p>
                    <a:p>
                      <a:pPr marL="285750" indent="-285750" algn="l">
                        <a:buFont typeface="Wingdings" panose="05000000000000000000" pitchFamily="2" charset="2"/>
                        <a:buChar char="Ø"/>
                      </a:pPr>
                      <a:r>
                        <a:rPr lang="fr-FR" sz="1400" b="0" baseline="0" dirty="0" smtClean="0">
                          <a:solidFill>
                            <a:schemeClr val="tx1"/>
                          </a:solidFill>
                        </a:rPr>
                        <a:t>Rectifier l’assaisonnement</a:t>
                      </a:r>
                      <a:endParaRPr lang="fr-FR"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pic>
        <p:nvPicPr>
          <p:cNvPr id="5" name="Image 4" descr="Mayonnaise-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4800" y="4192270"/>
            <a:ext cx="3499866" cy="1944370"/>
          </a:xfrm>
          <a:prstGeom prst="rect">
            <a:avLst/>
          </a:prstGeom>
        </p:spPr>
      </p:pic>
    </p:spTree>
    <p:extLst>
      <p:ext uri="{BB962C8B-B14F-4D97-AF65-F5344CB8AC3E}">
        <p14:creationId xmlns:p14="http://schemas.microsoft.com/office/powerpoint/2010/main" val="33615510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Mayonnaise</a:t>
            </a:r>
            <a:endParaRPr lang="fr-FR" b="1" dirty="0"/>
          </a:p>
        </p:txBody>
      </p:sp>
      <p:sp>
        <p:nvSpPr>
          <p:cNvPr id="5" name="Espace réservé du contenu 4"/>
          <p:cNvSpPr>
            <a:spLocks noGrp="1"/>
          </p:cNvSpPr>
          <p:nvPr>
            <p:ph sz="half" idx="1"/>
          </p:nvPr>
        </p:nvSpPr>
        <p:spPr>
          <a:xfrm>
            <a:off x="900111" y="1985328"/>
            <a:ext cx="3566160" cy="4126131"/>
          </a:xfrm>
        </p:spPr>
        <p:txBody>
          <a:bodyPr>
            <a:normAutofit/>
          </a:bodyPr>
          <a:lstStyle/>
          <a:p>
            <a:pPr marL="0" indent="0">
              <a:spcBef>
                <a:spcPts val="600"/>
              </a:spcBef>
              <a:buNone/>
            </a:pPr>
            <a:r>
              <a:rPr lang="fr-FR" sz="1600" b="1" i="1" dirty="0" smtClean="0">
                <a:solidFill>
                  <a:srgbClr val="FF0000"/>
                </a:solidFill>
              </a:rPr>
              <a:t>Informations</a:t>
            </a:r>
          </a:p>
          <a:p>
            <a:pPr>
              <a:spcBef>
                <a:spcPts val="600"/>
              </a:spcBef>
            </a:pPr>
            <a:r>
              <a:rPr lang="fr-FR" sz="1600" dirty="0" smtClean="0"/>
              <a:t>Pour des </a:t>
            </a:r>
            <a:r>
              <a:rPr lang="fr-FR" sz="1600" b="1" dirty="0" smtClean="0"/>
              <a:t>raisons bactériologiques </a:t>
            </a:r>
            <a:r>
              <a:rPr lang="fr-FR" sz="1600" dirty="0" smtClean="0"/>
              <a:t>(salmonelles), on devrait toujours utiliser du </a:t>
            </a:r>
            <a:r>
              <a:rPr lang="fr-FR" sz="1600" b="1" dirty="0" smtClean="0"/>
              <a:t>jaune d’œuf pasteurisé </a:t>
            </a:r>
            <a:r>
              <a:rPr lang="fr-FR" sz="1600" dirty="0" smtClean="0"/>
              <a:t>pour préparer la mayonnaise</a:t>
            </a:r>
          </a:p>
          <a:p>
            <a:pPr>
              <a:spcBef>
                <a:spcPts val="600"/>
              </a:spcBef>
            </a:pPr>
            <a:r>
              <a:rPr lang="fr-FR" sz="1600" dirty="0" smtClean="0"/>
              <a:t>Il convient d’utiliser une </a:t>
            </a:r>
            <a:r>
              <a:rPr lang="fr-FR" sz="1600" b="1" dirty="0" smtClean="0"/>
              <a:t>huile neutre </a:t>
            </a:r>
            <a:r>
              <a:rPr lang="fr-FR" sz="1600" dirty="0" smtClean="0"/>
              <a:t>et avec une forte teneur en acides gras </a:t>
            </a:r>
            <a:r>
              <a:rPr lang="fr-FR" sz="1600" b="1" dirty="0" smtClean="0"/>
              <a:t>polyinsaturés</a:t>
            </a:r>
          </a:p>
          <a:p>
            <a:pPr>
              <a:spcBef>
                <a:spcPts val="600"/>
              </a:spcBef>
            </a:pPr>
            <a:r>
              <a:rPr lang="fr-FR" sz="1600" dirty="0" smtClean="0"/>
              <a:t>L’</a:t>
            </a:r>
            <a:r>
              <a:rPr lang="fr-FR" sz="1600" b="1" dirty="0" smtClean="0"/>
              <a:t>arôme neutre </a:t>
            </a:r>
            <a:r>
              <a:rPr lang="fr-FR" sz="1600" dirty="0" smtClean="0"/>
              <a:t>permet une grande variété d’utilisations</a:t>
            </a:r>
          </a:p>
          <a:p>
            <a:pPr>
              <a:spcBef>
                <a:spcPts val="600"/>
              </a:spcBef>
            </a:pPr>
            <a:r>
              <a:rPr lang="fr-FR" sz="1600" dirty="0" smtClean="0"/>
              <a:t>Les </a:t>
            </a:r>
            <a:r>
              <a:rPr lang="fr-FR" sz="1600" b="1" dirty="0" smtClean="0"/>
              <a:t>acides gras polyinsaturés </a:t>
            </a:r>
            <a:r>
              <a:rPr lang="fr-FR" sz="1600" dirty="0" smtClean="0"/>
              <a:t>permettent que, grâce à son point de solidification bas, la mayonnaise puisse se conserver au réfrigérateur sans perdre de sa consistance</a:t>
            </a:r>
            <a:endParaRPr lang="fr-FR" sz="1600" dirty="0"/>
          </a:p>
          <a:p>
            <a:pPr>
              <a:spcBef>
                <a:spcPts val="800"/>
              </a:spcBef>
            </a:pPr>
            <a:endParaRPr lang="fr-FR" sz="1600" dirty="0"/>
          </a:p>
        </p:txBody>
      </p:sp>
      <p:pic>
        <p:nvPicPr>
          <p:cNvPr id="3" name="Espace réservé du contenu 2" descr="Preparing-mayonnaise-006.jpg"/>
          <p:cNvPicPr>
            <a:picLocks noGrp="1" noChangeAspect="1"/>
          </p:cNvPicPr>
          <p:nvPr>
            <p:ph sz="half" idx="2"/>
          </p:nvPr>
        </p:nvPicPr>
        <p:blipFill>
          <a:blip r:embed="rId2">
            <a:extLst>
              <a:ext uri="{28A0092B-C50C-407E-A947-70E740481C1C}">
                <a14:useLocalDpi xmlns:a14="http://schemas.microsoft.com/office/drawing/2010/main" val="0"/>
              </a:ext>
            </a:extLst>
          </a:blip>
          <a:srcRect t="-41776" b="-41776"/>
          <a:stretch>
            <a:fillRect/>
          </a:stretch>
        </p:blipFill>
        <p:spPr/>
      </p:pic>
    </p:spTree>
    <p:extLst>
      <p:ext uri="{BB962C8B-B14F-4D97-AF65-F5344CB8AC3E}">
        <p14:creationId xmlns:p14="http://schemas.microsoft.com/office/powerpoint/2010/main" val="41972999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b="1" dirty="0" smtClean="0"/>
              <a:t>Elaboration des variations de sauces émulsifiées à l’huile</a:t>
            </a:r>
            <a:endParaRPr lang="fr-FR" b="1"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702883015"/>
              </p:ext>
            </p:extLst>
          </p:nvPr>
        </p:nvGraphicFramePr>
        <p:xfrm>
          <a:off x="511678" y="2320962"/>
          <a:ext cx="8176315" cy="3459479"/>
        </p:xfrm>
        <a:graphic>
          <a:graphicData uri="http://schemas.openxmlformats.org/drawingml/2006/table">
            <a:tbl>
              <a:tblPr firstRow="1" bandRow="1">
                <a:tableStyleId>{2D5ABB26-0587-4C30-8999-92F81FD0307C}</a:tableStyleId>
              </a:tblPr>
              <a:tblGrid>
                <a:gridCol w="1408193"/>
                <a:gridCol w="315056"/>
                <a:gridCol w="2687819"/>
                <a:gridCol w="265828"/>
                <a:gridCol w="1604815"/>
                <a:gridCol w="1894604"/>
              </a:tblGrid>
              <a:tr h="358753">
                <a:tc>
                  <a:txBody>
                    <a:bodyPr/>
                    <a:lstStyle/>
                    <a:p>
                      <a:pPr algn="ctr"/>
                      <a:r>
                        <a:rPr lang="fr-FR" b="1" dirty="0" smtClean="0"/>
                        <a:t>Sauce de base</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Affinement / Garniture</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Exemples de variations </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Utilisations</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r>
              <a:tr h="358753">
                <a:tc rowSpan="4">
                  <a:txBody>
                    <a:bodyPr/>
                    <a:lstStyle/>
                    <a:p>
                      <a:pPr algn="l"/>
                      <a:endParaRPr lang="fr-FR" sz="1800" b="1" dirty="0" smtClean="0">
                        <a:solidFill>
                          <a:srgbClr val="FF0000"/>
                        </a:solidFill>
                      </a:endParaRPr>
                    </a:p>
                    <a:p>
                      <a:pPr algn="l"/>
                      <a:endParaRPr lang="fr-FR" sz="1800" b="1" dirty="0" smtClean="0">
                        <a:solidFill>
                          <a:srgbClr val="FF0000"/>
                        </a:solidFill>
                      </a:endParaRPr>
                    </a:p>
                    <a:p>
                      <a:pPr algn="l"/>
                      <a:endParaRPr lang="fr-FR" sz="1800" b="1" dirty="0" smtClean="0">
                        <a:solidFill>
                          <a:srgbClr val="FF0000"/>
                        </a:solidFill>
                      </a:endParaRPr>
                    </a:p>
                    <a:p>
                      <a:pPr algn="l"/>
                      <a:endParaRPr lang="fr-FR" sz="1800" b="1" dirty="0" smtClean="0">
                        <a:solidFill>
                          <a:srgbClr val="FF0000"/>
                        </a:solidFill>
                      </a:endParaRPr>
                    </a:p>
                    <a:p>
                      <a:pPr algn="l"/>
                      <a:r>
                        <a:rPr lang="fr-FR" sz="1800" b="1" dirty="0" smtClean="0">
                          <a:solidFill>
                            <a:srgbClr val="FF0000"/>
                          </a:solidFill>
                        </a:rPr>
                        <a:t>Mayonnaise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r>
                        <a:rPr lang="fr-FR" sz="1400" b="0" dirty="0" smtClean="0"/>
                        <a:t>+</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err="1" smtClean="0">
                          <a:solidFill>
                            <a:schemeClr val="tx1"/>
                          </a:solidFill>
                        </a:rPr>
                        <a:t>Hâchis</a:t>
                      </a:r>
                      <a:r>
                        <a:rPr lang="fr-FR" sz="1400" b="0" dirty="0" smtClean="0">
                          <a:solidFill>
                            <a:schemeClr val="tx1"/>
                          </a:solidFill>
                        </a:rPr>
                        <a:t> de cornichons / Filets</a:t>
                      </a:r>
                      <a:r>
                        <a:rPr lang="fr-FR" sz="1400" b="0" baseline="0" dirty="0" smtClean="0">
                          <a:solidFill>
                            <a:schemeClr val="tx1"/>
                          </a:solidFill>
                        </a:rPr>
                        <a:t> d’anchois / Câpres / Herbes aromatiques </a:t>
                      </a:r>
                      <a:r>
                        <a:rPr lang="fr-FR" sz="1400" b="0" baseline="0" smtClean="0">
                          <a:solidFill>
                            <a:schemeClr val="tx1"/>
                          </a:solidFill>
                        </a:rPr>
                        <a:t>/ </a:t>
                      </a:r>
                      <a:r>
                        <a:rPr lang="fr-FR" sz="1400" b="0" baseline="0" smtClean="0">
                          <a:solidFill>
                            <a:schemeClr val="tx1"/>
                          </a:solidFill>
                        </a:rPr>
                        <a:t>Oignons</a:t>
                      </a:r>
                      <a:endParaRPr lang="fr-FR"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1" baseline="0" dirty="0" smtClean="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lgn="l">
                        <a:buFont typeface="Wingdings" charset="2"/>
                        <a:buNone/>
                      </a:pPr>
                      <a:r>
                        <a:rPr lang="fr-FR" sz="1800" b="1" i="1" baseline="0" dirty="0" smtClean="0">
                          <a:solidFill>
                            <a:srgbClr val="0000FF"/>
                          </a:solidFill>
                        </a:rPr>
                        <a:t>Sauce rémoulade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DFFA3"/>
                    </a:solidFill>
                  </a:tcPr>
                </a:tc>
                <a:tc>
                  <a:txBody>
                    <a:bodyPr/>
                    <a:lstStyle/>
                    <a:p>
                      <a:pPr marL="285750" indent="-285750" algn="l">
                        <a:buFont typeface="Wingdings" charset="2"/>
                        <a:buChar char="Ø"/>
                      </a:pPr>
                      <a:r>
                        <a:rPr lang="fr-FR" sz="1400" b="0" baseline="0" dirty="0" smtClean="0"/>
                        <a:t>Poisson frit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838200">
                <a:tc vMerge="1">
                  <a:txBody>
                    <a:bodyPr/>
                    <a:lstStyle/>
                    <a:p>
                      <a:pPr algn="l"/>
                      <a:endParaRPr lang="fr-FR" sz="1800" b="1"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i="0" dirty="0" smtClean="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solidFill>
                            <a:schemeClr val="tx1"/>
                          </a:solidFill>
                        </a:rPr>
                        <a:t>Œufs</a:t>
                      </a:r>
                      <a:r>
                        <a:rPr lang="fr-FR" sz="1400" b="0" baseline="0" dirty="0" smtClean="0">
                          <a:solidFill>
                            <a:schemeClr val="tx1"/>
                          </a:solidFill>
                        </a:rPr>
                        <a:t> hachés / Cornichons hachés / Ciboulette</a:t>
                      </a:r>
                      <a:endParaRPr lang="fr-FR"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lgn="l">
                        <a:buFont typeface="Wingdings" charset="2"/>
                        <a:buNone/>
                      </a:pPr>
                      <a:r>
                        <a:rPr lang="fr-FR" sz="1800" b="1" i="1" baseline="0" dirty="0" smtClean="0">
                          <a:solidFill>
                            <a:srgbClr val="0000FF"/>
                          </a:solidFill>
                        </a:rPr>
                        <a:t>Sauce tartare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DFFA3"/>
                    </a:solidFill>
                  </a:tcPr>
                </a:tc>
                <a:tc>
                  <a:txBody>
                    <a:bodyPr/>
                    <a:lstStyle/>
                    <a:p>
                      <a:pPr marL="285750" indent="-285750" algn="l">
                        <a:buFont typeface="Wingdings" charset="2"/>
                        <a:buChar char="Ø"/>
                      </a:pPr>
                      <a:r>
                        <a:rPr lang="fr-FR" sz="1400" b="0" dirty="0" smtClean="0"/>
                        <a:t>Mets de viande froide</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vMerge="1">
                  <a:txBody>
                    <a:bodyPr/>
                    <a:lstStyle/>
                    <a:p>
                      <a:pPr algn="ctr"/>
                      <a:endParaRPr lang="fr-FR" sz="1800" b="1"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i="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0" i="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solidFill>
                            <a:schemeClr val="tx1"/>
                          </a:solidFill>
                        </a:rPr>
                        <a:t>Raifort râpé / Ketchup / Cognac / Tabasco</a:t>
                      </a:r>
                      <a:endParaRPr lang="fr-FR"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lgn="l">
                        <a:buFont typeface="Wingdings" charset="2"/>
                        <a:buNone/>
                      </a:pPr>
                      <a:r>
                        <a:rPr lang="fr-FR" sz="1800" b="1" i="1" baseline="0" dirty="0" smtClean="0">
                          <a:solidFill>
                            <a:srgbClr val="0000FF"/>
                          </a:solidFill>
                        </a:rPr>
                        <a:t>Sauce cocktail</a:t>
                      </a:r>
                      <a:endParaRPr lang="fr-FR" sz="1400" b="1" i="1" baseline="0" dirty="0" smtClean="0">
                        <a:solidFill>
                          <a:srgbClr val="0000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DFFA3"/>
                    </a:solidFill>
                  </a:tcPr>
                </a:tc>
                <a:tc>
                  <a:txBody>
                    <a:bodyPr/>
                    <a:lstStyle/>
                    <a:p>
                      <a:pPr marL="285750" indent="-285750" algn="l">
                        <a:buFont typeface="Wingdings" charset="2"/>
                        <a:buChar char="Ø"/>
                      </a:pPr>
                      <a:r>
                        <a:rPr lang="fr-FR" sz="1400" b="0" dirty="0" smtClean="0"/>
                        <a:t>Mets</a:t>
                      </a:r>
                      <a:r>
                        <a:rPr lang="fr-FR" sz="1400" b="0" baseline="0" dirty="0" smtClean="0"/>
                        <a:t> de crustacés froids</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vMerge="1">
                  <a:txBody>
                    <a:bodyPr/>
                    <a:lstStyle/>
                    <a:p>
                      <a:pPr algn="l"/>
                      <a:endParaRPr lang="fr-FR" sz="1800" b="1" dirty="0" smtClean="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r>
                        <a:rPr lang="fr-FR" sz="1400" b="0" dirty="0" smtClean="0"/>
                        <a:t>+</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solidFill>
                            <a:schemeClr val="tx1"/>
                          </a:solidFill>
                        </a:rPr>
                        <a:t>Purée très fine d’épinards blanchis</a:t>
                      </a:r>
                      <a:r>
                        <a:rPr lang="fr-FR" sz="1400" b="0" baseline="0" dirty="0" smtClean="0">
                          <a:solidFill>
                            <a:schemeClr val="tx1"/>
                          </a:solidFill>
                        </a:rPr>
                        <a:t> et herbes aromatiques (cresson, persil, </a:t>
                      </a:r>
                      <a:r>
                        <a:rPr lang="fr-FR" sz="1400" b="0" baseline="0" dirty="0" err="1" smtClean="0">
                          <a:solidFill>
                            <a:schemeClr val="tx1"/>
                          </a:solidFill>
                        </a:rPr>
                        <a:t>etc</a:t>
                      </a:r>
                      <a:r>
                        <a:rPr lang="fr-FR" sz="1400" b="0" baseline="0" dirty="0" smtClean="0">
                          <a:solidFill>
                            <a:schemeClr val="tx1"/>
                          </a:solidFill>
                        </a:rPr>
                        <a:t>)</a:t>
                      </a:r>
                      <a:endParaRPr lang="fr-FR"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1" baseline="0" dirty="0" smtClean="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lgn="l">
                        <a:buFont typeface="Wingdings" charset="2"/>
                        <a:buNone/>
                      </a:pPr>
                      <a:r>
                        <a:rPr lang="fr-FR" sz="1800" b="1" i="1" baseline="0" dirty="0" smtClean="0">
                          <a:solidFill>
                            <a:srgbClr val="0000FF"/>
                          </a:solidFill>
                        </a:rPr>
                        <a:t>Sauce verte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DFFA3"/>
                    </a:solidFill>
                  </a:tcPr>
                </a:tc>
                <a:tc>
                  <a:txBody>
                    <a:bodyPr/>
                    <a:lstStyle/>
                    <a:p>
                      <a:pPr marL="285750" indent="-285750" algn="l">
                        <a:buFont typeface="Wingdings" charset="2"/>
                        <a:buChar char="Ø"/>
                      </a:pPr>
                      <a:r>
                        <a:rPr lang="fr-FR" sz="1400" b="0" baseline="0" dirty="0" smtClean="0"/>
                        <a:t>Poisson poché froid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65787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Classification (8)</a:t>
            </a:r>
            <a:endParaRPr lang="fr-FR" b="1"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773516495"/>
              </p:ext>
            </p:extLst>
          </p:nvPr>
        </p:nvGraphicFramePr>
        <p:xfrm>
          <a:off x="511678" y="1838557"/>
          <a:ext cx="8176316" cy="4361092"/>
        </p:xfrm>
        <a:graphic>
          <a:graphicData uri="http://schemas.openxmlformats.org/drawingml/2006/table">
            <a:tbl>
              <a:tblPr firstRow="1" bandRow="1">
                <a:tableStyleId>{2D5ABB26-0587-4C30-8999-92F81FD0307C}</a:tableStyleId>
              </a:tblPr>
              <a:tblGrid>
                <a:gridCol w="2044079"/>
                <a:gridCol w="2044079"/>
                <a:gridCol w="2044079"/>
                <a:gridCol w="2044079"/>
              </a:tblGrid>
              <a:tr h="358753">
                <a:tc gridSpan="4">
                  <a:txBody>
                    <a:bodyPr/>
                    <a:lstStyle/>
                    <a:p>
                      <a:pPr algn="ctr"/>
                      <a:r>
                        <a:rPr lang="fr-FR" b="1" dirty="0" smtClean="0"/>
                        <a:t>Sauces</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358753">
                <a:tc>
                  <a:txBody>
                    <a:bodyPr/>
                    <a:lstStyle/>
                    <a:p>
                      <a:pPr algn="l"/>
                      <a:r>
                        <a:rPr lang="fr-FR" b="1" dirty="0" smtClean="0"/>
                        <a:t>Sauces brunes</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66"/>
                    </a:solidFill>
                  </a:tcPr>
                </a:tc>
                <a:tc>
                  <a:txBody>
                    <a:bodyPr/>
                    <a:lstStyle/>
                    <a:p>
                      <a:pPr algn="l"/>
                      <a:r>
                        <a:rPr lang="fr-FR" b="1" dirty="0" smtClean="0"/>
                        <a:t>Sauces blanches</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66"/>
                    </a:solidFill>
                  </a:tcPr>
                </a:tc>
                <a:tc>
                  <a:txBody>
                    <a:bodyPr/>
                    <a:lstStyle/>
                    <a:p>
                      <a:pPr algn="l"/>
                      <a:r>
                        <a:rPr lang="fr-FR" b="1" dirty="0" smtClean="0"/>
                        <a:t>Sauces à l’huile</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66"/>
                    </a:solidFill>
                  </a:tcPr>
                </a:tc>
                <a:tc>
                  <a:txBody>
                    <a:bodyPr/>
                    <a:lstStyle/>
                    <a:p>
                      <a:pPr algn="l"/>
                      <a:r>
                        <a:rPr lang="fr-FR" b="1" dirty="0" smtClean="0"/>
                        <a:t>Sauces</a:t>
                      </a:r>
                      <a:r>
                        <a:rPr lang="fr-FR" b="1" baseline="0" dirty="0" smtClean="0"/>
                        <a:t> spéciales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66"/>
                    </a:solidFill>
                  </a:tcPr>
                </a:tc>
              </a:tr>
              <a:tr h="358753">
                <a:tc>
                  <a:txBody>
                    <a:bodyPr/>
                    <a:lstStyle/>
                    <a:p>
                      <a:pPr algn="l"/>
                      <a:r>
                        <a:rPr lang="fr-FR" sz="1600" b="1" i="1" dirty="0" smtClean="0"/>
                        <a:t>Sauces de base</a:t>
                      </a:r>
                      <a:endParaRPr lang="fr-FR" sz="1600"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i="1" dirty="0" smtClean="0"/>
                        <a:t>Sauces de base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i="1" dirty="0" smtClean="0"/>
                        <a:t>Sauces de base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r>
                        <a:rPr lang="fr-FR" sz="1300" b="0" dirty="0" smtClean="0"/>
                        <a:t>Sauces</a:t>
                      </a:r>
                      <a:r>
                        <a:rPr lang="fr-FR" sz="1300" b="0" baseline="0" dirty="0" smtClean="0"/>
                        <a:t> spéciales chaudes</a:t>
                      </a:r>
                      <a:endParaRPr lang="fr-FR" sz="13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a:txBody>
                    <a:bodyPr/>
                    <a:lstStyle/>
                    <a:p>
                      <a:pPr algn="l"/>
                      <a:r>
                        <a:rPr lang="fr-FR" sz="1400" b="0" dirty="0" err="1" smtClean="0"/>
                        <a:t>Demi-glace</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Sauce allemande</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Vinaigrette</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Sauces spéciales</a:t>
                      </a:r>
                      <a:r>
                        <a:rPr lang="fr-FR" sz="1400" b="0" baseline="0" dirty="0" smtClean="0"/>
                        <a:t> froides</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a:txBody>
                    <a:bodyPr/>
                    <a:lstStyle/>
                    <a:p>
                      <a:pPr algn="l"/>
                      <a:r>
                        <a:rPr lang="fr-FR" sz="1400" b="0" dirty="0" smtClean="0"/>
                        <a:t>Jus</a:t>
                      </a:r>
                      <a:r>
                        <a:rPr lang="fr-FR" sz="1400" b="0" baseline="0" dirty="0" smtClean="0"/>
                        <a:t> lié</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Sauce suprême</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Mayonnaise</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Chutneys</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a:txBody>
                    <a:bodyPr/>
                    <a:lstStyle/>
                    <a:p>
                      <a:pPr algn="l"/>
                      <a:r>
                        <a:rPr lang="fr-FR" sz="1400" b="0" dirty="0" smtClean="0"/>
                        <a:t>Jus de rôti</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Sauce au vin blanc</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a:txBody>
                    <a:bodyPr/>
                    <a:lstStyle/>
                    <a:p>
                      <a:pPr algn="l"/>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Sauce crème de légumes</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b="1" dirty="0" smtClean="0"/>
                        <a:t>Sauces à salade</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66"/>
                    </a:solidFill>
                  </a:tcPr>
                </a:tc>
                <a:tc>
                  <a:txBody>
                    <a:bodyPr/>
                    <a:lstStyle/>
                    <a:p>
                      <a:pPr algn="l"/>
                      <a:r>
                        <a:rPr lang="fr-FR" b="1" dirty="0" smtClean="0"/>
                        <a:t>Coulis</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66"/>
                    </a:solidFill>
                  </a:tcPr>
                </a:tc>
              </a:tr>
              <a:tr h="358753">
                <a:tc>
                  <a:txBody>
                    <a:bodyPr/>
                    <a:lstStyle/>
                    <a:p>
                      <a:pPr algn="l"/>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Sauce crème</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Sauces</a:t>
                      </a:r>
                      <a:r>
                        <a:rPr lang="fr-FR" sz="1400" b="0" baseline="0" dirty="0" smtClean="0"/>
                        <a:t> à salade simples</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a:txBody>
                    <a:bodyPr/>
                    <a:lstStyle/>
                    <a:p>
                      <a:pPr algn="l"/>
                      <a:r>
                        <a:rPr lang="fr-FR" b="1" dirty="0" smtClean="0"/>
                        <a:t>Sauces au beurre</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66"/>
                    </a:solidFill>
                  </a:tcPr>
                </a:tc>
                <a:tc>
                  <a:txBody>
                    <a:bodyPr/>
                    <a:lstStyle/>
                    <a:p>
                      <a:pPr algn="l"/>
                      <a:r>
                        <a:rPr lang="fr-FR" b="1" dirty="0" smtClean="0"/>
                        <a:t>Sauces tomates</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66"/>
                    </a:solidFill>
                  </a:tcPr>
                </a:tc>
                <a:tc>
                  <a:txBody>
                    <a:bodyPr/>
                    <a:lstStyle/>
                    <a:p>
                      <a:pPr algn="l"/>
                      <a:r>
                        <a:rPr lang="fr-FR" sz="1400" b="0" dirty="0" smtClean="0"/>
                        <a:t>Sauces à</a:t>
                      </a:r>
                      <a:r>
                        <a:rPr lang="fr-FR" sz="1400" b="0" baseline="0" dirty="0" smtClean="0"/>
                        <a:t> salade mixées</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i="1" dirty="0" smtClean="0"/>
                        <a:t>Sauces de base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i="1" dirty="0" smtClean="0"/>
                        <a:t>Sauces de base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r>
                        <a:rPr lang="fr-FR" sz="1400" b="0" dirty="0" smtClean="0"/>
                        <a:t>Sauces à salade liées</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a:txBody>
                    <a:bodyPr/>
                    <a:lstStyle/>
                    <a:p>
                      <a:pPr algn="l"/>
                      <a:r>
                        <a:rPr lang="fr-FR" sz="1400" b="0" dirty="0" smtClean="0"/>
                        <a:t>Sauce hollandaise</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Sauce tomate</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a:txBody>
                    <a:bodyPr/>
                    <a:lstStyle/>
                    <a:p>
                      <a:pPr algn="l"/>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Tomates concassées</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9783103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Généralités</a:t>
            </a:r>
            <a:endParaRPr lang="fr-FR" b="1" dirty="0"/>
          </a:p>
        </p:txBody>
      </p:sp>
      <p:sp>
        <p:nvSpPr>
          <p:cNvPr id="5" name="Espace réservé du contenu 4"/>
          <p:cNvSpPr>
            <a:spLocks noGrp="1"/>
          </p:cNvSpPr>
          <p:nvPr>
            <p:ph sz="half" idx="1"/>
          </p:nvPr>
        </p:nvSpPr>
        <p:spPr>
          <a:xfrm>
            <a:off x="900113" y="2147887"/>
            <a:ext cx="3566160" cy="3927475"/>
          </a:xfrm>
        </p:spPr>
        <p:txBody>
          <a:bodyPr>
            <a:normAutofit fontScale="92500"/>
          </a:bodyPr>
          <a:lstStyle/>
          <a:p>
            <a:pPr marL="0" indent="0">
              <a:spcBef>
                <a:spcPts val="800"/>
              </a:spcBef>
              <a:buNone/>
            </a:pPr>
            <a:r>
              <a:rPr lang="fr-FR" sz="3000" b="1" i="1" dirty="0" smtClean="0">
                <a:solidFill>
                  <a:srgbClr val="FF0000"/>
                </a:solidFill>
              </a:rPr>
              <a:t>Sauces à l’huile</a:t>
            </a:r>
          </a:p>
          <a:p>
            <a:pPr>
              <a:spcBef>
                <a:spcPts val="800"/>
              </a:spcBef>
            </a:pPr>
            <a:r>
              <a:rPr lang="fr-FR" dirty="0" smtClean="0"/>
              <a:t>Elles représentent un </a:t>
            </a:r>
            <a:r>
              <a:rPr lang="fr-FR" b="1" dirty="0" smtClean="0"/>
              <a:t>support idéal </a:t>
            </a:r>
            <a:r>
              <a:rPr lang="fr-FR" dirty="0" smtClean="0"/>
              <a:t>pour les </a:t>
            </a:r>
            <a:r>
              <a:rPr lang="fr-FR" b="1" dirty="0" smtClean="0"/>
              <a:t>substances aromatiques </a:t>
            </a:r>
            <a:r>
              <a:rPr lang="fr-FR" dirty="0" smtClean="0"/>
              <a:t>des herbes aromatiques et des épices</a:t>
            </a:r>
          </a:p>
          <a:p>
            <a:pPr>
              <a:spcBef>
                <a:spcPts val="800"/>
              </a:spcBef>
            </a:pPr>
            <a:r>
              <a:rPr lang="fr-FR" dirty="0" smtClean="0"/>
              <a:t>On peut les </a:t>
            </a:r>
            <a:r>
              <a:rPr lang="fr-FR" b="1" dirty="0" smtClean="0"/>
              <a:t>utiliser</a:t>
            </a:r>
            <a:r>
              <a:rPr lang="fr-FR" dirty="0" smtClean="0"/>
              <a:t> dans la </a:t>
            </a:r>
            <a:r>
              <a:rPr lang="fr-FR" b="1" dirty="0" smtClean="0"/>
              <a:t>cuisine froide ou chaude </a:t>
            </a:r>
            <a:r>
              <a:rPr lang="fr-FR" dirty="0" smtClean="0"/>
              <a:t>comme sauces à salade ou marinades raffinées pour des légumes, des champignons, des poissons, des crustacés et des mollusques cuits</a:t>
            </a:r>
          </a:p>
        </p:txBody>
      </p:sp>
      <p:pic>
        <p:nvPicPr>
          <p:cNvPr id="3" name="Espace réservé du contenu 2" descr="d82b6d15-8a6f-4121-87f3-68c85f2e1043.jpg"/>
          <p:cNvPicPr>
            <a:picLocks noGrp="1" noChangeAspect="1"/>
          </p:cNvPicPr>
          <p:nvPr>
            <p:ph sz="half" idx="2"/>
          </p:nvPr>
        </p:nvPicPr>
        <p:blipFill>
          <a:blip r:embed="rId2" cstate="print">
            <a:extLst>
              <a:ext uri="{28A0092B-C50C-407E-A947-70E740481C1C}">
                <a14:useLocalDpi xmlns:a14="http://schemas.microsoft.com/office/drawing/2010/main" val="0"/>
              </a:ext>
            </a:extLst>
          </a:blip>
          <a:srcRect l="11864" r="11864"/>
          <a:stretch>
            <a:fillRect/>
          </a:stretch>
        </p:blipFill>
        <p:spPr/>
      </p:pic>
    </p:spTree>
    <p:extLst>
      <p:ext uri="{BB962C8B-B14F-4D97-AF65-F5344CB8AC3E}">
        <p14:creationId xmlns:p14="http://schemas.microsoft.com/office/powerpoint/2010/main" val="26592161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b="1" dirty="0"/>
              <a:t>Elaboration des </a:t>
            </a:r>
            <a:r>
              <a:rPr lang="fr-FR" b="1" dirty="0" smtClean="0"/>
              <a:t>sauces à l’huile de base</a:t>
            </a:r>
            <a:endParaRPr lang="fr-FR" b="1"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779751269"/>
              </p:ext>
            </p:extLst>
          </p:nvPr>
        </p:nvGraphicFramePr>
        <p:xfrm>
          <a:off x="511678" y="2383768"/>
          <a:ext cx="8126295" cy="1588792"/>
        </p:xfrm>
        <a:graphic>
          <a:graphicData uri="http://schemas.openxmlformats.org/drawingml/2006/table">
            <a:tbl>
              <a:tblPr firstRow="1" bandRow="1">
                <a:tableStyleId>{2D5ABB26-0587-4C30-8999-92F81FD0307C}</a:tableStyleId>
              </a:tblPr>
              <a:tblGrid>
                <a:gridCol w="1811858"/>
                <a:gridCol w="6314437"/>
              </a:tblGrid>
              <a:tr h="500791">
                <a:tc>
                  <a:txBody>
                    <a:bodyPr/>
                    <a:lstStyle/>
                    <a:p>
                      <a:pPr algn="ctr"/>
                      <a:r>
                        <a:rPr lang="fr-FR" b="1" dirty="0" smtClean="0"/>
                        <a:t>Sauce de base</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Activités de base</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r>
              <a:tr h="1088001">
                <a:tc>
                  <a:txBody>
                    <a:bodyPr/>
                    <a:lstStyle/>
                    <a:p>
                      <a:pPr algn="l"/>
                      <a:r>
                        <a:rPr lang="fr-FR" sz="1400" b="1" dirty="0" smtClean="0">
                          <a:solidFill>
                            <a:srgbClr val="FF0000"/>
                          </a:solidFill>
                        </a:rPr>
                        <a:t>Vinaigrette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285750" indent="-285750" algn="l">
                        <a:buFont typeface="Wingdings" panose="05000000000000000000" pitchFamily="2" charset="2"/>
                        <a:buChar char="Ø"/>
                      </a:pPr>
                      <a:r>
                        <a:rPr lang="fr-FR" sz="1400" b="0" dirty="0" smtClean="0">
                          <a:solidFill>
                            <a:schemeClr val="tx1"/>
                          </a:solidFill>
                        </a:rPr>
                        <a:t>Hacher finement ou</a:t>
                      </a:r>
                      <a:r>
                        <a:rPr lang="fr-FR" sz="1400" b="0" baseline="0" dirty="0" smtClean="0">
                          <a:solidFill>
                            <a:schemeClr val="tx1"/>
                          </a:solidFill>
                        </a:rPr>
                        <a:t> couper l’oignon et les herbes aromatiques</a:t>
                      </a:r>
                    </a:p>
                    <a:p>
                      <a:pPr marL="285750" indent="-285750" algn="l">
                        <a:buFont typeface="Wingdings" panose="05000000000000000000" pitchFamily="2" charset="2"/>
                        <a:buChar char="Ø"/>
                      </a:pPr>
                      <a:r>
                        <a:rPr lang="fr-FR" sz="1400" b="0" baseline="0" dirty="0" smtClean="0">
                          <a:solidFill>
                            <a:schemeClr val="tx1"/>
                          </a:solidFill>
                        </a:rPr>
                        <a:t>Ajouter le vinaigre, le sel et le poivre du moulin</a:t>
                      </a:r>
                    </a:p>
                    <a:p>
                      <a:pPr marL="285750" indent="-285750" algn="l">
                        <a:buFont typeface="Wingdings" panose="05000000000000000000" pitchFamily="2" charset="2"/>
                        <a:buChar char="Ø"/>
                      </a:pPr>
                      <a:r>
                        <a:rPr lang="fr-FR" sz="1400" b="0" baseline="0" dirty="0" smtClean="0">
                          <a:solidFill>
                            <a:schemeClr val="tx1"/>
                          </a:solidFill>
                        </a:rPr>
                        <a:t>Ajouter l’huile en remuant</a:t>
                      </a:r>
                    </a:p>
                    <a:p>
                      <a:pPr marL="285750" indent="-285750" algn="l">
                        <a:buFont typeface="Wingdings" panose="05000000000000000000" pitchFamily="2" charset="2"/>
                        <a:buChar char="Ø"/>
                      </a:pPr>
                      <a:r>
                        <a:rPr lang="fr-FR" sz="1400" b="0" baseline="0" dirty="0" smtClean="0">
                          <a:solidFill>
                            <a:schemeClr val="tx1"/>
                          </a:solidFill>
                        </a:rPr>
                        <a:t>Assaisonner à volonté</a:t>
                      </a:r>
                      <a:endParaRPr lang="fr-FR"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pic>
        <p:nvPicPr>
          <p:cNvPr id="2" name="Image 1" descr="vinaigrette-545x3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3860" y="4229822"/>
            <a:ext cx="3324860" cy="1830199"/>
          </a:xfrm>
          <a:prstGeom prst="rect">
            <a:avLst/>
          </a:prstGeom>
        </p:spPr>
      </p:pic>
    </p:spTree>
    <p:extLst>
      <p:ext uri="{BB962C8B-B14F-4D97-AF65-F5344CB8AC3E}">
        <p14:creationId xmlns:p14="http://schemas.microsoft.com/office/powerpoint/2010/main" val="5244218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Vinaigrette</a:t>
            </a:r>
            <a:endParaRPr lang="fr-FR" b="1" dirty="0"/>
          </a:p>
        </p:txBody>
      </p:sp>
      <p:sp>
        <p:nvSpPr>
          <p:cNvPr id="5" name="Espace réservé du contenu 4"/>
          <p:cNvSpPr>
            <a:spLocks noGrp="1"/>
          </p:cNvSpPr>
          <p:nvPr>
            <p:ph sz="half" idx="1"/>
          </p:nvPr>
        </p:nvSpPr>
        <p:spPr>
          <a:xfrm>
            <a:off x="900111" y="2005648"/>
            <a:ext cx="3566160" cy="4126131"/>
          </a:xfrm>
        </p:spPr>
        <p:txBody>
          <a:bodyPr>
            <a:normAutofit fontScale="92500" lnSpcReduction="10000"/>
          </a:bodyPr>
          <a:lstStyle/>
          <a:p>
            <a:pPr marL="0" indent="0">
              <a:spcBef>
                <a:spcPts val="600"/>
              </a:spcBef>
              <a:buNone/>
            </a:pPr>
            <a:r>
              <a:rPr lang="fr-FR" sz="1600" b="1" i="1" dirty="0" smtClean="0">
                <a:solidFill>
                  <a:srgbClr val="FF0000"/>
                </a:solidFill>
              </a:rPr>
              <a:t>Informations</a:t>
            </a:r>
          </a:p>
          <a:p>
            <a:pPr>
              <a:spcBef>
                <a:spcPts val="600"/>
              </a:spcBef>
            </a:pPr>
            <a:r>
              <a:rPr lang="fr-FR" sz="1600" dirty="0" smtClean="0"/>
              <a:t>La </a:t>
            </a:r>
            <a:r>
              <a:rPr lang="fr-FR" sz="1600" b="1" dirty="0" smtClean="0"/>
              <a:t>sorte</a:t>
            </a:r>
            <a:r>
              <a:rPr lang="fr-FR" sz="1600" dirty="0" smtClean="0"/>
              <a:t> d’huile et de vinaigre dépend de l’utilisation de la sauce</a:t>
            </a:r>
          </a:p>
          <a:p>
            <a:pPr marL="0" indent="0">
              <a:spcBef>
                <a:spcPts val="600"/>
              </a:spcBef>
              <a:buNone/>
            </a:pPr>
            <a:r>
              <a:rPr lang="fr-FR" sz="1600" b="1" i="1" dirty="0" smtClean="0">
                <a:solidFill>
                  <a:srgbClr val="FF0000"/>
                </a:solidFill>
              </a:rPr>
              <a:t>Sortes d’huiles</a:t>
            </a:r>
          </a:p>
          <a:p>
            <a:pPr>
              <a:spcBef>
                <a:spcPts val="600"/>
              </a:spcBef>
            </a:pPr>
            <a:r>
              <a:rPr lang="fr-FR" sz="1600" dirty="0" smtClean="0"/>
              <a:t>Huile de tournesol, de germe de maïs, de colza, d’olive, de noix, de pépins de raisin, </a:t>
            </a:r>
            <a:r>
              <a:rPr lang="fr-FR" sz="1600" dirty="0" err="1" smtClean="0"/>
              <a:t>etc</a:t>
            </a:r>
            <a:endParaRPr lang="fr-FR" sz="1600" dirty="0" smtClean="0"/>
          </a:p>
          <a:p>
            <a:pPr marL="0" indent="0">
              <a:spcBef>
                <a:spcPts val="600"/>
              </a:spcBef>
              <a:buNone/>
            </a:pPr>
            <a:r>
              <a:rPr lang="fr-FR" sz="1600" b="1" i="1" dirty="0">
                <a:solidFill>
                  <a:srgbClr val="FF0000"/>
                </a:solidFill>
              </a:rPr>
              <a:t>Sortes </a:t>
            </a:r>
            <a:r>
              <a:rPr lang="fr-FR" sz="1600" b="1" i="1" dirty="0" smtClean="0">
                <a:solidFill>
                  <a:srgbClr val="FF0000"/>
                </a:solidFill>
              </a:rPr>
              <a:t>de vinaigres</a:t>
            </a:r>
            <a:endParaRPr lang="fr-FR" sz="1600" b="1" i="1" dirty="0">
              <a:solidFill>
                <a:srgbClr val="FF0000"/>
              </a:solidFill>
            </a:endParaRPr>
          </a:p>
          <a:p>
            <a:pPr>
              <a:spcBef>
                <a:spcPts val="600"/>
              </a:spcBef>
            </a:pPr>
            <a:r>
              <a:rPr lang="fr-FR" sz="1600" dirty="0" smtClean="0"/>
              <a:t>Vinaigre de vin blanc, balsamique (</a:t>
            </a:r>
            <a:r>
              <a:rPr lang="fr-FR" sz="1600" dirty="0" err="1" smtClean="0"/>
              <a:t>aceto</a:t>
            </a:r>
            <a:r>
              <a:rPr lang="fr-FR" sz="1600" dirty="0" smtClean="0"/>
              <a:t> </a:t>
            </a:r>
            <a:r>
              <a:rPr lang="fr-FR" sz="1600" dirty="0" err="1" smtClean="0"/>
              <a:t>balsamico</a:t>
            </a:r>
            <a:r>
              <a:rPr lang="fr-FR" sz="1600" dirty="0" smtClean="0"/>
              <a:t>), de xérès, aux herbes, </a:t>
            </a:r>
            <a:r>
              <a:rPr lang="fr-FR" sz="1600" dirty="0" err="1" smtClean="0"/>
              <a:t>etc</a:t>
            </a:r>
            <a:endParaRPr lang="fr-FR" sz="1600" dirty="0" smtClean="0"/>
          </a:p>
          <a:p>
            <a:pPr>
              <a:spcBef>
                <a:spcPts val="600"/>
              </a:spcBef>
            </a:pPr>
            <a:r>
              <a:rPr lang="fr-FR" sz="1600" dirty="0" smtClean="0"/>
              <a:t>Vu que les </a:t>
            </a:r>
            <a:r>
              <a:rPr lang="fr-FR" sz="1600" b="1" dirty="0" smtClean="0"/>
              <a:t>oignons</a:t>
            </a:r>
            <a:r>
              <a:rPr lang="fr-FR" sz="1600" dirty="0" smtClean="0"/>
              <a:t> fermentent vite et que les </a:t>
            </a:r>
            <a:r>
              <a:rPr lang="fr-FR" sz="1600" b="1" dirty="0" smtClean="0"/>
              <a:t>herbes fraîches </a:t>
            </a:r>
            <a:r>
              <a:rPr lang="fr-FR" sz="1600" dirty="0" smtClean="0"/>
              <a:t>perdent leur couleur, ne préparer à chaque fois que la quantité nécessaire au service</a:t>
            </a:r>
          </a:p>
          <a:p>
            <a:pPr>
              <a:spcBef>
                <a:spcPts val="600"/>
              </a:spcBef>
            </a:pPr>
            <a:r>
              <a:rPr lang="fr-FR" sz="1600" dirty="0" smtClean="0"/>
              <a:t>Bien </a:t>
            </a:r>
            <a:r>
              <a:rPr lang="fr-FR" sz="1600" b="1" dirty="0" smtClean="0"/>
              <a:t>remuer</a:t>
            </a:r>
            <a:r>
              <a:rPr lang="fr-FR" sz="1600" dirty="0" smtClean="0"/>
              <a:t> la sauce avant chaque utilisation</a:t>
            </a:r>
            <a:endParaRPr lang="fr-FR" sz="1600" dirty="0"/>
          </a:p>
          <a:p>
            <a:pPr>
              <a:spcBef>
                <a:spcPts val="800"/>
              </a:spcBef>
            </a:pPr>
            <a:endParaRPr lang="fr-FR" sz="1600" dirty="0"/>
          </a:p>
        </p:txBody>
      </p:sp>
      <p:pic>
        <p:nvPicPr>
          <p:cNvPr id="6" name="Espace réservé du contenu 5" descr="sauce-vinaigrette-au-basilic-106161.jpg"/>
          <p:cNvPicPr>
            <a:picLocks noGrp="1" noChangeAspect="1"/>
          </p:cNvPicPr>
          <p:nvPr>
            <p:ph sz="half" idx="2"/>
          </p:nvPr>
        </p:nvPicPr>
        <p:blipFill>
          <a:blip r:embed="rId2">
            <a:extLst>
              <a:ext uri="{28A0092B-C50C-407E-A947-70E740481C1C}">
                <a14:useLocalDpi xmlns:a14="http://schemas.microsoft.com/office/drawing/2010/main" val="0"/>
              </a:ext>
            </a:extLst>
          </a:blip>
          <a:srcRect l="16047" r="16047"/>
          <a:stretch>
            <a:fillRect/>
          </a:stretch>
        </p:blipFill>
        <p:spPr/>
      </p:pic>
    </p:spTree>
    <p:extLst>
      <p:ext uri="{BB962C8B-B14F-4D97-AF65-F5344CB8AC3E}">
        <p14:creationId xmlns:p14="http://schemas.microsoft.com/office/powerpoint/2010/main" val="28660281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b="1" dirty="0" smtClean="0"/>
              <a:t>Elaboration des variations de sauces à l’huile</a:t>
            </a:r>
            <a:endParaRPr lang="fr-FR" b="1"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981328960"/>
              </p:ext>
            </p:extLst>
          </p:nvPr>
        </p:nvGraphicFramePr>
        <p:xfrm>
          <a:off x="511678" y="2320962"/>
          <a:ext cx="8176315" cy="3276599"/>
        </p:xfrm>
        <a:graphic>
          <a:graphicData uri="http://schemas.openxmlformats.org/drawingml/2006/table">
            <a:tbl>
              <a:tblPr firstRow="1" bandRow="1">
                <a:tableStyleId>{2D5ABB26-0587-4C30-8999-92F81FD0307C}</a:tableStyleId>
              </a:tblPr>
              <a:tblGrid>
                <a:gridCol w="1408193"/>
                <a:gridCol w="315056"/>
                <a:gridCol w="2687819"/>
                <a:gridCol w="265828"/>
                <a:gridCol w="1604815"/>
                <a:gridCol w="1894604"/>
              </a:tblGrid>
              <a:tr h="358753">
                <a:tc>
                  <a:txBody>
                    <a:bodyPr/>
                    <a:lstStyle/>
                    <a:p>
                      <a:pPr algn="ctr"/>
                      <a:r>
                        <a:rPr lang="fr-FR" b="1" dirty="0" smtClean="0"/>
                        <a:t>Sauce de base</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Affinement / Garniture</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Exemples de variations </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a:r>
                        <a:rPr lang="fr-FR" b="1" dirty="0" smtClean="0"/>
                        <a:t>Utilisations</a:t>
                      </a:r>
                      <a:endParaRPr lang="fr-FR"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r>
              <a:tr h="358753">
                <a:tc rowSpan="4">
                  <a:txBody>
                    <a:bodyPr/>
                    <a:lstStyle/>
                    <a:p>
                      <a:pPr algn="l"/>
                      <a:endParaRPr lang="fr-FR" sz="1800" b="1" dirty="0" smtClean="0">
                        <a:solidFill>
                          <a:srgbClr val="FF0000"/>
                        </a:solidFill>
                      </a:endParaRPr>
                    </a:p>
                    <a:p>
                      <a:pPr algn="l"/>
                      <a:endParaRPr lang="fr-FR" sz="1800" b="1" dirty="0" smtClean="0">
                        <a:solidFill>
                          <a:srgbClr val="FF0000"/>
                        </a:solidFill>
                      </a:endParaRPr>
                    </a:p>
                    <a:p>
                      <a:pPr algn="l"/>
                      <a:endParaRPr lang="fr-FR" sz="1800" b="1" dirty="0" smtClean="0">
                        <a:solidFill>
                          <a:srgbClr val="FF0000"/>
                        </a:solidFill>
                      </a:endParaRPr>
                    </a:p>
                    <a:p>
                      <a:pPr algn="l"/>
                      <a:endParaRPr lang="fr-FR" sz="1800" b="1" dirty="0" smtClean="0">
                        <a:solidFill>
                          <a:srgbClr val="FF0000"/>
                        </a:solidFill>
                      </a:endParaRPr>
                    </a:p>
                    <a:p>
                      <a:pPr algn="l"/>
                      <a:r>
                        <a:rPr lang="fr-FR" sz="1800" b="1" dirty="0" smtClean="0">
                          <a:solidFill>
                            <a:srgbClr val="FF0000"/>
                          </a:solidFill>
                        </a:rPr>
                        <a:t>Vinaigrette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dirty="0" smtClean="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r>
                        <a:rPr lang="fr-FR" sz="1400" b="0" dirty="0" smtClean="0"/>
                        <a:t>+</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solidFill>
                            <a:schemeClr val="tx1"/>
                          </a:solidFill>
                        </a:rPr>
                        <a:t>Sauce soja</a:t>
                      </a:r>
                      <a:r>
                        <a:rPr lang="fr-FR" sz="1400" b="0" baseline="0" dirty="0" smtClean="0">
                          <a:solidFill>
                            <a:schemeClr val="tx1"/>
                          </a:solidFill>
                        </a:rPr>
                        <a:t> / Légumes en brunoise blanchis</a:t>
                      </a:r>
                      <a:endParaRPr lang="fr-FR"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1" baseline="0" dirty="0" smtClean="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lgn="l">
                        <a:buFont typeface="Wingdings" charset="2"/>
                        <a:buNone/>
                      </a:pPr>
                      <a:r>
                        <a:rPr lang="fr-FR" sz="1800" b="1" i="1" baseline="0" dirty="0" smtClean="0">
                          <a:solidFill>
                            <a:srgbClr val="0000FF"/>
                          </a:solidFill>
                        </a:rPr>
                        <a:t>Vinaigrette aux légumes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DFFA3"/>
                    </a:solidFill>
                  </a:tcPr>
                </a:tc>
                <a:tc>
                  <a:txBody>
                    <a:bodyPr/>
                    <a:lstStyle/>
                    <a:p>
                      <a:pPr marL="285750" indent="-285750" algn="l">
                        <a:buFont typeface="Wingdings" charset="2"/>
                        <a:buChar char="Ø"/>
                      </a:pPr>
                      <a:r>
                        <a:rPr lang="fr-FR" sz="1400" b="0" baseline="0" dirty="0" smtClean="0"/>
                        <a:t>Poisson sauté sur lit de salade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838200">
                <a:tc vMerge="1">
                  <a:txBody>
                    <a:bodyPr/>
                    <a:lstStyle/>
                    <a:p>
                      <a:pPr algn="l"/>
                      <a:endParaRPr lang="fr-FR" sz="1800" b="1"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i="0" dirty="0" smtClean="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solidFill>
                            <a:schemeClr val="tx1"/>
                          </a:solidFill>
                        </a:rPr>
                        <a:t>Dés de tomate</a:t>
                      </a:r>
                      <a:r>
                        <a:rPr lang="fr-FR" sz="1400" b="0" baseline="0" dirty="0" smtClean="0">
                          <a:solidFill>
                            <a:schemeClr val="tx1"/>
                          </a:solidFill>
                        </a:rPr>
                        <a:t> / Un peu plus de basilic</a:t>
                      </a:r>
                      <a:endParaRPr lang="fr-FR"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t>=</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lgn="l">
                        <a:buFont typeface="Wingdings" charset="2"/>
                        <a:buNone/>
                      </a:pPr>
                      <a:r>
                        <a:rPr lang="fr-FR" sz="1800" b="1" i="1" baseline="0" dirty="0" smtClean="0">
                          <a:solidFill>
                            <a:srgbClr val="0000FF"/>
                          </a:solidFill>
                        </a:rPr>
                        <a:t>Vinaigrette aux tomates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DFFA3"/>
                    </a:solidFill>
                  </a:tcPr>
                </a:tc>
                <a:tc>
                  <a:txBody>
                    <a:bodyPr/>
                    <a:lstStyle/>
                    <a:p>
                      <a:pPr marL="285750" indent="-285750" algn="l">
                        <a:buFont typeface="Wingdings" charset="2"/>
                        <a:buChar char="Ø"/>
                      </a:pPr>
                      <a:r>
                        <a:rPr lang="fr-FR" sz="1400" b="0" dirty="0" smtClean="0"/>
                        <a:t>Marinade pour</a:t>
                      </a:r>
                      <a:r>
                        <a:rPr lang="fr-FR" sz="1400" b="0" baseline="0" dirty="0" smtClean="0"/>
                        <a:t> une salade de poisson tiède</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vMerge="1">
                  <a:txBody>
                    <a:bodyPr/>
                    <a:lstStyle/>
                    <a:p>
                      <a:pPr algn="ctr"/>
                      <a:endParaRPr lang="fr-FR" sz="1800" b="1"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i="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0" i="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solidFill>
                            <a:schemeClr val="tx1"/>
                          </a:solidFill>
                        </a:rPr>
                        <a:t>Œuf haché</a:t>
                      </a:r>
                      <a:endParaRPr lang="fr-FR"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lgn="l">
                        <a:buFont typeface="Wingdings" charset="2"/>
                        <a:buNone/>
                      </a:pPr>
                      <a:r>
                        <a:rPr lang="fr-FR" sz="1800" b="1" i="1" baseline="0" dirty="0" smtClean="0">
                          <a:solidFill>
                            <a:srgbClr val="0000FF"/>
                          </a:solidFill>
                        </a:rPr>
                        <a:t>Vinaigrette aux </a:t>
                      </a:r>
                      <a:r>
                        <a:rPr lang="fr-FR" sz="1800" b="1" i="1" baseline="0" dirty="0" err="1" smtClean="0">
                          <a:solidFill>
                            <a:srgbClr val="0000FF"/>
                          </a:solidFill>
                        </a:rPr>
                        <a:t>oeufs</a:t>
                      </a:r>
                      <a:endParaRPr lang="fr-FR" sz="1400" b="1" i="1" baseline="0" dirty="0" smtClean="0">
                        <a:solidFill>
                          <a:srgbClr val="0000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DFFA3"/>
                    </a:solidFill>
                  </a:tcPr>
                </a:tc>
                <a:tc>
                  <a:txBody>
                    <a:bodyPr/>
                    <a:lstStyle/>
                    <a:p>
                      <a:pPr marL="285750" indent="-285750" algn="l">
                        <a:buFont typeface="Wingdings" charset="2"/>
                        <a:buChar char="Ø"/>
                      </a:pPr>
                      <a:r>
                        <a:rPr lang="fr-FR" sz="1400" b="0" dirty="0" smtClean="0"/>
                        <a:t>Salade aux asperges</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8753">
                <a:tc vMerge="1">
                  <a:txBody>
                    <a:bodyPr/>
                    <a:lstStyle/>
                    <a:p>
                      <a:pPr algn="l"/>
                      <a:endParaRPr lang="fr-FR" sz="1800" b="1" dirty="0" smtClean="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r>
                        <a:rPr lang="fr-FR" sz="1400" b="0" dirty="0" smtClean="0"/>
                        <a:t>+</a:t>
                      </a:r>
                      <a:endParaRPr lang="fr-FR" sz="1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0" dirty="0" smtClean="0">
                          <a:solidFill>
                            <a:schemeClr val="tx1"/>
                          </a:solidFill>
                        </a:rPr>
                        <a:t>Cornichons</a:t>
                      </a:r>
                      <a:r>
                        <a:rPr lang="fr-FR" sz="1400" b="0" baseline="0" dirty="0" smtClean="0">
                          <a:solidFill>
                            <a:schemeClr val="tx1"/>
                          </a:solidFill>
                        </a:rPr>
                        <a:t> / Câpres hachés</a:t>
                      </a:r>
                      <a:endParaRPr lang="fr-FR"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400" b="1" baseline="0" dirty="0" smtClean="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lgn="l">
                        <a:buFont typeface="Wingdings" charset="2"/>
                        <a:buNone/>
                      </a:pPr>
                      <a:r>
                        <a:rPr lang="fr-FR" sz="1800" b="1" i="1" baseline="0" dirty="0" smtClean="0">
                          <a:solidFill>
                            <a:srgbClr val="0000FF"/>
                          </a:solidFill>
                        </a:rPr>
                        <a:t>Sauce ravigote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DFFA3"/>
                    </a:solidFill>
                  </a:tcPr>
                </a:tc>
                <a:tc>
                  <a:txBody>
                    <a:bodyPr/>
                    <a:lstStyle/>
                    <a:p>
                      <a:pPr marL="285750" indent="-285750" algn="l">
                        <a:buFont typeface="Wingdings" charset="2"/>
                        <a:buChar char="Ø"/>
                      </a:pPr>
                      <a:r>
                        <a:rPr lang="fr-FR" sz="1400" b="0" baseline="0" dirty="0" smtClean="0"/>
                        <a:t>Viande bouillie froide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226750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Généralités</a:t>
            </a:r>
            <a:endParaRPr lang="fr-FR" b="1" dirty="0"/>
          </a:p>
        </p:txBody>
      </p:sp>
      <p:sp>
        <p:nvSpPr>
          <p:cNvPr id="5" name="Espace réservé du contenu 4"/>
          <p:cNvSpPr>
            <a:spLocks noGrp="1"/>
          </p:cNvSpPr>
          <p:nvPr>
            <p:ph sz="half" idx="1"/>
          </p:nvPr>
        </p:nvSpPr>
        <p:spPr>
          <a:xfrm>
            <a:off x="900113" y="2147887"/>
            <a:ext cx="3566160" cy="3927475"/>
          </a:xfrm>
        </p:spPr>
        <p:txBody>
          <a:bodyPr>
            <a:normAutofit/>
          </a:bodyPr>
          <a:lstStyle/>
          <a:p>
            <a:pPr marL="0" indent="0">
              <a:spcBef>
                <a:spcPts val="800"/>
              </a:spcBef>
              <a:buNone/>
            </a:pPr>
            <a:r>
              <a:rPr lang="fr-FR" sz="3000" b="1" i="1" dirty="0" smtClean="0">
                <a:solidFill>
                  <a:srgbClr val="FF0000"/>
                </a:solidFill>
              </a:rPr>
              <a:t>Sauces émulsifiées à l’huile</a:t>
            </a:r>
          </a:p>
          <a:p>
            <a:pPr>
              <a:spcBef>
                <a:spcPts val="800"/>
              </a:spcBef>
            </a:pPr>
            <a:r>
              <a:rPr lang="fr-FR" dirty="0" smtClean="0"/>
              <a:t>Sont un mélange hétérogène </a:t>
            </a:r>
            <a:r>
              <a:rPr lang="fr-FR" b="1" dirty="0" smtClean="0"/>
              <a:t>(émulsion) </a:t>
            </a:r>
            <a:r>
              <a:rPr lang="fr-FR" dirty="0" smtClean="0"/>
              <a:t>à base de jaune d’œuf et d’huile</a:t>
            </a:r>
          </a:p>
          <a:p>
            <a:pPr>
              <a:spcBef>
                <a:spcPts val="800"/>
              </a:spcBef>
            </a:pPr>
            <a:r>
              <a:rPr lang="fr-FR" dirty="0" smtClean="0"/>
              <a:t>La composition de la sauce de base, la mayonnaise est règlementée par la </a:t>
            </a:r>
            <a:r>
              <a:rPr lang="fr-FR" b="1" dirty="0" smtClean="0"/>
              <a:t>loi</a:t>
            </a:r>
          </a:p>
        </p:txBody>
      </p:sp>
      <p:pic>
        <p:nvPicPr>
          <p:cNvPr id="3" name="Espace réservé du contenu 2" descr="Comment-faire-une-délicieuse-mayonnaise.jpg"/>
          <p:cNvPicPr>
            <a:picLocks noGrp="1" noChangeAspect="1"/>
          </p:cNvPicPr>
          <p:nvPr>
            <p:ph sz="half" idx="2"/>
          </p:nvPr>
        </p:nvPicPr>
        <p:blipFill>
          <a:blip r:embed="rId2">
            <a:extLst>
              <a:ext uri="{28A0092B-C50C-407E-A947-70E740481C1C}">
                <a14:useLocalDpi xmlns:a14="http://schemas.microsoft.com/office/drawing/2010/main" val="0"/>
              </a:ext>
            </a:extLst>
          </a:blip>
          <a:srcRect t="-23421" b="-23421"/>
          <a:stretch>
            <a:fillRect/>
          </a:stretch>
        </p:blipFill>
        <p:spPr/>
      </p:pic>
    </p:spTree>
    <p:extLst>
      <p:ext uri="{BB962C8B-B14F-4D97-AF65-F5344CB8AC3E}">
        <p14:creationId xmlns:p14="http://schemas.microsoft.com/office/powerpoint/2010/main" val="30352470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Généralités</a:t>
            </a:r>
            <a:endParaRPr lang="fr-FR" b="1" dirty="0"/>
          </a:p>
        </p:txBody>
      </p:sp>
      <p:sp>
        <p:nvSpPr>
          <p:cNvPr id="5" name="Espace réservé du contenu 4"/>
          <p:cNvSpPr>
            <a:spLocks noGrp="1"/>
          </p:cNvSpPr>
          <p:nvPr>
            <p:ph sz="half" idx="1"/>
          </p:nvPr>
        </p:nvSpPr>
        <p:spPr>
          <a:xfrm>
            <a:off x="900113" y="2019617"/>
            <a:ext cx="3566160" cy="4070033"/>
          </a:xfrm>
        </p:spPr>
        <p:txBody>
          <a:bodyPr>
            <a:normAutofit fontScale="85000" lnSpcReduction="10000"/>
          </a:bodyPr>
          <a:lstStyle/>
          <a:p>
            <a:pPr marL="0" indent="0">
              <a:spcBef>
                <a:spcPts val="800"/>
              </a:spcBef>
              <a:buNone/>
            </a:pPr>
            <a:r>
              <a:rPr lang="fr-FR" sz="3000" b="1" i="1" dirty="0" smtClean="0">
                <a:solidFill>
                  <a:srgbClr val="FF0000"/>
                </a:solidFill>
              </a:rPr>
              <a:t>Sauces émulsifiées à l’huile</a:t>
            </a:r>
          </a:p>
          <a:p>
            <a:pPr>
              <a:spcBef>
                <a:spcPts val="800"/>
              </a:spcBef>
            </a:pPr>
            <a:r>
              <a:rPr lang="fr-FR" dirty="0" smtClean="0"/>
              <a:t>Selon l’Ordonnance du DIF sur les huiles et graisses comestibles et leurs dérivés : </a:t>
            </a:r>
          </a:p>
          <a:p>
            <a:pPr>
              <a:spcBef>
                <a:spcPts val="800"/>
              </a:spcBef>
            </a:pPr>
            <a:r>
              <a:rPr lang="fr-FR" b="1" i="1" dirty="0" smtClean="0"/>
              <a:t>« La mayonnaise est une préparation obtenue à partir d’au moins 70 % de masse d’huile comestible, d’œuf de poule (œuf entier ou jaune d’œuf) et de vinaigre de fermentation, qui peut être additionnée de sel comestible, d’épices, de moutarde et d’autres ingrédients tels que des sucres ou du jus de citron »</a:t>
            </a:r>
          </a:p>
        </p:txBody>
      </p:sp>
      <p:pic>
        <p:nvPicPr>
          <p:cNvPr id="3" name="Espace réservé du contenu 2" descr="Mayonnaise-2.jpg"/>
          <p:cNvPicPr>
            <a:picLocks noGrp="1" noChangeAspect="1"/>
          </p:cNvPicPr>
          <p:nvPr>
            <p:ph sz="half" idx="2"/>
          </p:nvPr>
        </p:nvPicPr>
        <p:blipFill>
          <a:blip r:embed="rId2">
            <a:extLst>
              <a:ext uri="{28A0092B-C50C-407E-A947-70E740481C1C}">
                <a14:useLocalDpi xmlns:a14="http://schemas.microsoft.com/office/drawing/2010/main" val="0"/>
              </a:ext>
            </a:extLst>
          </a:blip>
          <a:srcRect t="-1395" b="-1395"/>
          <a:stretch>
            <a:fillRect/>
          </a:stretch>
        </p:blipFill>
        <p:spPr/>
      </p:pic>
    </p:spTree>
    <p:extLst>
      <p:ext uri="{BB962C8B-B14F-4D97-AF65-F5344CB8AC3E}">
        <p14:creationId xmlns:p14="http://schemas.microsoft.com/office/powerpoint/2010/main" val="2448549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Généralités</a:t>
            </a:r>
            <a:endParaRPr lang="fr-FR" b="1" dirty="0"/>
          </a:p>
        </p:txBody>
      </p:sp>
      <p:sp>
        <p:nvSpPr>
          <p:cNvPr id="5" name="Espace réservé du contenu 4"/>
          <p:cNvSpPr>
            <a:spLocks noGrp="1"/>
          </p:cNvSpPr>
          <p:nvPr>
            <p:ph sz="half" idx="1"/>
          </p:nvPr>
        </p:nvSpPr>
        <p:spPr>
          <a:xfrm>
            <a:off x="900113" y="2147887"/>
            <a:ext cx="3566160" cy="3927475"/>
          </a:xfrm>
        </p:spPr>
        <p:txBody>
          <a:bodyPr>
            <a:normAutofit fontScale="92500" lnSpcReduction="20000"/>
          </a:bodyPr>
          <a:lstStyle/>
          <a:p>
            <a:pPr marL="0" indent="0">
              <a:spcBef>
                <a:spcPts val="800"/>
              </a:spcBef>
              <a:buNone/>
            </a:pPr>
            <a:r>
              <a:rPr lang="fr-FR" sz="3000" b="1" i="1" dirty="0" smtClean="0">
                <a:solidFill>
                  <a:srgbClr val="FF0000"/>
                </a:solidFill>
              </a:rPr>
              <a:t>Sauces émulsifiées à l’huile</a:t>
            </a:r>
          </a:p>
          <a:p>
            <a:pPr>
              <a:spcBef>
                <a:spcPts val="800"/>
              </a:spcBef>
            </a:pPr>
            <a:r>
              <a:rPr lang="fr-FR" dirty="0" smtClean="0"/>
              <a:t>On peut </a:t>
            </a:r>
            <a:r>
              <a:rPr lang="fr-FR" b="1" dirty="0" smtClean="0"/>
              <a:t>diminuer la forte teneur en graisse </a:t>
            </a:r>
            <a:r>
              <a:rPr lang="fr-FR" dirty="0" smtClean="0"/>
              <a:t>de la mayonnaise prête en y ajoutant une part égale de </a:t>
            </a:r>
            <a:r>
              <a:rPr lang="fr-FR" b="1" dirty="0" smtClean="0"/>
              <a:t>séré maigre</a:t>
            </a:r>
            <a:r>
              <a:rPr lang="fr-FR" dirty="0" smtClean="0"/>
              <a:t>, de </a:t>
            </a:r>
            <a:r>
              <a:rPr lang="fr-FR" b="1" dirty="0" smtClean="0"/>
              <a:t>crème acidulée</a:t>
            </a:r>
            <a:r>
              <a:rPr lang="fr-FR" dirty="0" smtClean="0"/>
              <a:t> ou de </a:t>
            </a:r>
            <a:r>
              <a:rPr lang="fr-FR" b="1" dirty="0" smtClean="0"/>
              <a:t>yogourt nature</a:t>
            </a:r>
          </a:p>
          <a:p>
            <a:pPr>
              <a:spcBef>
                <a:spcPts val="800"/>
              </a:spcBef>
            </a:pPr>
            <a:r>
              <a:rPr lang="fr-FR" dirty="0" smtClean="0"/>
              <a:t>Elle doit cependant aussi être indiquée comme telle sur la </a:t>
            </a:r>
            <a:r>
              <a:rPr lang="fr-FR" b="1" dirty="0" smtClean="0"/>
              <a:t>carte des mets </a:t>
            </a:r>
            <a:r>
              <a:rPr lang="fr-FR" dirty="0" smtClean="0"/>
              <a:t>(p.ex. mayonnaise au yogourt)</a:t>
            </a:r>
          </a:p>
        </p:txBody>
      </p:sp>
      <p:pic>
        <p:nvPicPr>
          <p:cNvPr id="3" name="Espace réservé du contenu 2" descr="Emmi_Rahm_Quark_500g_310x232px-1.png"/>
          <p:cNvPicPr>
            <a:picLocks noGrp="1" noChangeAspect="1"/>
          </p:cNvPicPr>
          <p:nvPr>
            <p:ph sz="half" idx="2"/>
          </p:nvPr>
        </p:nvPicPr>
        <p:blipFill>
          <a:blip r:embed="rId2">
            <a:extLst>
              <a:ext uri="{28A0092B-C50C-407E-A947-70E740481C1C}">
                <a14:useLocalDpi xmlns:a14="http://schemas.microsoft.com/office/drawing/2010/main" val="0"/>
              </a:ext>
            </a:extLst>
          </a:blip>
          <a:srcRect t="-10288" b="-10288"/>
          <a:stretch>
            <a:fillRect/>
          </a:stretch>
        </p:blipFill>
        <p:spPr/>
      </p:pic>
    </p:spTree>
    <p:extLst>
      <p:ext uri="{BB962C8B-B14F-4D97-AF65-F5344CB8AC3E}">
        <p14:creationId xmlns:p14="http://schemas.microsoft.com/office/powerpoint/2010/main" val="37390030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1205</TotalTime>
  <Words>685</Words>
  <Application>Microsoft Macintosh PowerPoint</Application>
  <PresentationFormat>Présentation à l'écran (4:3)</PresentationFormat>
  <Paragraphs>149</Paragraphs>
  <Slides>12</Slides>
  <Notes>5</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Capital</vt:lpstr>
      <vt:lpstr>Les sauces à l’huile</vt:lpstr>
      <vt:lpstr>Classification (8)</vt:lpstr>
      <vt:lpstr>Généralités</vt:lpstr>
      <vt:lpstr>Elaboration des sauces à l’huile de base</vt:lpstr>
      <vt:lpstr>Vinaigrette</vt:lpstr>
      <vt:lpstr>Elaboration des variations de sauces à l’huile</vt:lpstr>
      <vt:lpstr>Généralités</vt:lpstr>
      <vt:lpstr>Généralités</vt:lpstr>
      <vt:lpstr>Généralités</vt:lpstr>
      <vt:lpstr>Elaboration des sauces émulsifiées à l’huile de base</vt:lpstr>
      <vt:lpstr>Mayonnaise</vt:lpstr>
      <vt:lpstr>Elaboration des variations de sauces émulsifiées à l’huile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entremets</dc:title>
  <dc:creator>Cardinaux Yan</dc:creator>
  <cp:lastModifiedBy>Cardinaux Yan</cp:lastModifiedBy>
  <cp:revision>152</cp:revision>
  <dcterms:created xsi:type="dcterms:W3CDTF">2014-08-25T11:46:16Z</dcterms:created>
  <dcterms:modified xsi:type="dcterms:W3CDTF">2015-01-13T17:37:06Z</dcterms:modified>
</cp:coreProperties>
</file>