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104" y="-1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72EC4-689D-41A5-BB07-43BDC22B7787}" type="datetimeFigureOut">
              <a:rPr lang="fr-CH" smtClean="0"/>
              <a:t>03.01.15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FB464-B3DE-4679-B75A-985ABB733C0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51275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FB464-B3DE-4679-B75A-985ABB733C02}" type="slidenum">
              <a:rPr lang="fr-CH" smtClean="0"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22084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2069C06D-4ED8-42C6-905D-CA84CA1B6CBF}" type="datetime2">
              <a:rPr lang="en-US" smtClean="0"/>
              <a:t>samedi, 3 janvier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, imag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t>samedi, 3 janvier 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samedi, 3 janvier 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t>samedi, 3 janvier 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samedi, 3 janvier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samedi, 3 janvier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samedi, 3 janvier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0B385921-A91A-409C-921C-0E0EC1E750EC}" type="datetime2">
              <a:rPr lang="en-US" smtClean="0"/>
              <a:t>samedi, 3 janvier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samedi, 3 janvier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samedi, 3 janvier 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samedi, 3 janvier 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samedi, 3 janvier 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samedi, 3 janvier 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samedi, 3 janvier 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0B385921-A91A-409C-921C-0E0EC1E750EC}" type="datetime2">
              <a:rPr lang="en-US" smtClean="0"/>
              <a:t>samedi, 3 janvier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  <p:sldLayoutId id="2147483985" r:id="rId13"/>
    <p:sldLayoutId id="2147483986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jpg"/><Relationship Id="rId5" Type="http://schemas.openxmlformats.org/officeDocument/2006/relationships/image" Target="../media/image7.jpg"/><Relationship Id="rId6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5" Type="http://schemas.openxmlformats.org/officeDocument/2006/relationships/image" Target="../media/image12.jpg"/><Relationship Id="rId6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Les entremets </a:t>
            </a:r>
            <a:r>
              <a:rPr lang="fr-FR" b="1" dirty="0" smtClean="0"/>
              <a:t>glacés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14400" y="5599591"/>
            <a:ext cx="7342188" cy="508783"/>
          </a:xfrm>
        </p:spPr>
        <p:txBody>
          <a:bodyPr>
            <a:normAutofit/>
          </a:bodyPr>
          <a:lstStyle/>
          <a:p>
            <a:r>
              <a:rPr lang="fr-FR" sz="1600" dirty="0" smtClean="0"/>
              <a:t>Cardinaux Yan</a:t>
            </a:r>
            <a:endParaRPr lang="fr-FR" sz="16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31" y="5129212"/>
            <a:ext cx="515938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369" y="5667049"/>
            <a:ext cx="693737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8" descr="granite-a-la-pastequ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999" y="3283662"/>
            <a:ext cx="4280421" cy="2223058"/>
          </a:xfrm>
          <a:prstGeom prst="rect">
            <a:avLst/>
          </a:prstGeom>
        </p:spPr>
      </p:pic>
      <p:pic>
        <p:nvPicPr>
          <p:cNvPr id="10" name="Image 9" descr="600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50" y="549909"/>
            <a:ext cx="1436529" cy="1436529"/>
          </a:xfrm>
          <a:prstGeom prst="rect">
            <a:avLst/>
          </a:prstGeom>
        </p:spPr>
      </p:pic>
      <p:pic>
        <p:nvPicPr>
          <p:cNvPr id="12" name="Image 11" descr="mediabase_02275_media_src_392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8879" y="549909"/>
            <a:ext cx="2159075" cy="141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470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Définition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00111" y="2147889"/>
            <a:ext cx="3566160" cy="3927474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800"/>
              </a:spcBef>
            </a:pPr>
            <a:r>
              <a:rPr lang="fr-FR" dirty="0" smtClean="0"/>
              <a:t>Les </a:t>
            </a:r>
            <a:r>
              <a:rPr lang="fr-FR" b="1" dirty="0" smtClean="0"/>
              <a:t>glaces</a:t>
            </a:r>
            <a:r>
              <a:rPr lang="fr-FR" dirty="0" smtClean="0"/>
              <a:t> et les </a:t>
            </a:r>
            <a:r>
              <a:rPr lang="fr-FR" b="1" dirty="0" smtClean="0"/>
              <a:t>spécialités glacées </a:t>
            </a:r>
            <a:r>
              <a:rPr lang="fr-FR" dirty="0" smtClean="0"/>
              <a:t>sont très appréciées (et pas seulement par les enfants) de sorte qu’on devrait pouvoir les trouver sur chaque carte des desserts</a:t>
            </a:r>
          </a:p>
          <a:p>
            <a:pPr>
              <a:spcBef>
                <a:spcPts val="800"/>
              </a:spcBef>
            </a:pPr>
            <a:r>
              <a:rPr lang="fr-FR" dirty="0" smtClean="0"/>
              <a:t>Malgré l’</a:t>
            </a:r>
            <a:r>
              <a:rPr lang="fr-FR" b="1" dirty="0" smtClean="0"/>
              <a:t>offre</a:t>
            </a:r>
            <a:r>
              <a:rPr lang="fr-FR" dirty="0" smtClean="0"/>
              <a:t> très vaste de produits semi-finis et de glaces toutes pr</a:t>
            </a:r>
            <a:r>
              <a:rPr lang="fr-FR" dirty="0" smtClean="0"/>
              <a:t>êtes, ainsi que de divers produits glacés, les raisons ne manquent pas de </a:t>
            </a:r>
            <a:r>
              <a:rPr lang="fr-FR" b="1" dirty="0" smtClean="0"/>
              <a:t>préparer soi-même</a:t>
            </a:r>
            <a:r>
              <a:rPr lang="fr-FR" dirty="0" smtClean="0"/>
              <a:t> les entremets glacés</a:t>
            </a:r>
          </a:p>
          <a:p>
            <a:pPr>
              <a:spcBef>
                <a:spcPts val="800"/>
              </a:spcBef>
            </a:pPr>
            <a:r>
              <a:rPr lang="fr-FR" dirty="0" smtClean="0"/>
              <a:t>Si l’on veut préparer des </a:t>
            </a:r>
            <a:r>
              <a:rPr lang="fr-FR" b="1" dirty="0" smtClean="0"/>
              <a:t>mousses</a:t>
            </a:r>
            <a:r>
              <a:rPr lang="fr-FR" dirty="0" smtClean="0"/>
              <a:t> et des </a:t>
            </a:r>
            <a:r>
              <a:rPr lang="fr-FR" b="1" dirty="0" smtClean="0"/>
              <a:t>parfaits glacés</a:t>
            </a:r>
            <a:r>
              <a:rPr lang="fr-FR" dirty="0" smtClean="0"/>
              <a:t>, ainsi que pour la confection de </a:t>
            </a:r>
            <a:r>
              <a:rPr lang="fr-FR" b="1" dirty="0" smtClean="0"/>
              <a:t>granités</a:t>
            </a:r>
            <a:r>
              <a:rPr lang="fr-FR" dirty="0" smtClean="0"/>
              <a:t>, un </a:t>
            </a:r>
            <a:r>
              <a:rPr lang="fr-FR" b="1" dirty="0" smtClean="0"/>
              <a:t>congélateur</a:t>
            </a:r>
            <a:r>
              <a:rPr lang="fr-FR" dirty="0" smtClean="0"/>
              <a:t> est suffisant</a:t>
            </a:r>
          </a:p>
          <a:p>
            <a:pPr>
              <a:spcBef>
                <a:spcPts val="800"/>
              </a:spcBef>
            </a:pPr>
            <a:r>
              <a:rPr lang="fr-FR" dirty="0" smtClean="0"/>
              <a:t>Par contre, pour préparer des </a:t>
            </a:r>
            <a:r>
              <a:rPr lang="fr-FR" b="1" dirty="0" smtClean="0"/>
              <a:t>glaces</a:t>
            </a:r>
            <a:r>
              <a:rPr lang="fr-FR" dirty="0" smtClean="0"/>
              <a:t> ou des </a:t>
            </a:r>
            <a:r>
              <a:rPr lang="fr-FR" b="1" dirty="0" smtClean="0"/>
              <a:t>sorbets</a:t>
            </a:r>
            <a:r>
              <a:rPr lang="fr-FR" dirty="0" smtClean="0"/>
              <a:t>, il faut une </a:t>
            </a:r>
            <a:r>
              <a:rPr lang="fr-FR" b="1" dirty="0" smtClean="0"/>
              <a:t>sorbetière </a:t>
            </a:r>
            <a:r>
              <a:rPr lang="fr-FR" dirty="0" smtClean="0"/>
              <a:t>ou un </a:t>
            </a:r>
            <a:r>
              <a:rPr lang="fr-FR" b="1" dirty="0" err="1" smtClean="0"/>
              <a:t>Pacojet</a:t>
            </a:r>
            <a:endParaRPr lang="fr-FR" b="1" dirty="0"/>
          </a:p>
        </p:txBody>
      </p:sp>
      <p:pic>
        <p:nvPicPr>
          <p:cNvPr id="3" name="Espace réservé du contenu 2" descr="GLACE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82" r="1598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59216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Directives pour les </a:t>
            </a:r>
            <a:br>
              <a:rPr lang="fr-FR" b="1" dirty="0" smtClean="0"/>
            </a:br>
            <a:r>
              <a:rPr lang="fr-FR" b="1" dirty="0" smtClean="0"/>
              <a:t>entremets glacés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00111" y="2147889"/>
            <a:ext cx="3566160" cy="3927474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800"/>
              </a:spcBef>
            </a:pPr>
            <a:r>
              <a:rPr lang="fr-FR" dirty="0" smtClean="0"/>
              <a:t>La préparation d’entremets glacés exige de porter la plus grande attention aux conditions d’</a:t>
            </a:r>
            <a:r>
              <a:rPr lang="fr-FR" b="1" dirty="0" smtClean="0"/>
              <a:t>hygiène</a:t>
            </a:r>
            <a:r>
              <a:rPr lang="fr-FR" dirty="0" smtClean="0"/>
              <a:t> car ils sont très sensibles aux </a:t>
            </a:r>
            <a:r>
              <a:rPr lang="fr-FR" b="1" dirty="0" smtClean="0"/>
              <a:t>micro-organismes</a:t>
            </a:r>
          </a:p>
          <a:p>
            <a:pPr>
              <a:spcBef>
                <a:spcPts val="800"/>
              </a:spcBef>
            </a:pPr>
            <a:r>
              <a:rPr lang="fr-FR" dirty="0" smtClean="0"/>
              <a:t>Il faut veiller entre autres aux points suivants :</a:t>
            </a:r>
          </a:p>
          <a:p>
            <a:pPr>
              <a:spcBef>
                <a:spcPts val="800"/>
              </a:spcBef>
              <a:buFont typeface="Wingdings" charset="2"/>
              <a:buChar char="Ø"/>
            </a:pPr>
            <a:r>
              <a:rPr lang="fr-FR" b="1" i="1" dirty="0" smtClean="0"/>
              <a:t>Les appareils et les machines pour congeler et stocker les glaces doivent </a:t>
            </a:r>
            <a:r>
              <a:rPr lang="fr-FR" b="1" i="1" dirty="0" smtClean="0"/>
              <a:t>être absolument propre</a:t>
            </a:r>
          </a:p>
          <a:p>
            <a:pPr>
              <a:spcBef>
                <a:spcPts val="800"/>
              </a:spcBef>
              <a:buFont typeface="Wingdings" charset="2"/>
              <a:buChar char="Ø"/>
            </a:pPr>
            <a:r>
              <a:rPr lang="fr-FR" b="1" i="1" dirty="0" smtClean="0"/>
              <a:t>On aura avantage à choisir les machines qui mélangent, pasteurisent et congèlent dans un même cylindre</a:t>
            </a:r>
          </a:p>
          <a:p>
            <a:pPr>
              <a:spcBef>
                <a:spcPts val="800"/>
              </a:spcBef>
              <a:buFont typeface="Wingdings" charset="2"/>
              <a:buChar char="Ø"/>
            </a:pPr>
            <a:r>
              <a:rPr lang="fr-FR" b="1" i="1" dirty="0" smtClean="0"/>
              <a:t>N’utiliser que des récipients parfaitement propres, désinfectés et rincés à chaud pour la préparation et la conservation</a:t>
            </a:r>
          </a:p>
        </p:txBody>
      </p:sp>
      <p:pic>
        <p:nvPicPr>
          <p:cNvPr id="3" name="Espace réservé du contenu 2" descr="alize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761" r="-1776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67503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Directives pour les </a:t>
            </a:r>
            <a:br>
              <a:rPr lang="fr-FR" b="1" dirty="0" smtClean="0"/>
            </a:br>
            <a:r>
              <a:rPr lang="fr-FR" b="1" dirty="0" smtClean="0"/>
              <a:t>entremets glacés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00111" y="2147889"/>
            <a:ext cx="3566160" cy="3927474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800"/>
              </a:spcBef>
              <a:buFont typeface="Wingdings" charset="2"/>
              <a:buChar char="Ø"/>
            </a:pPr>
            <a:r>
              <a:rPr lang="fr-FR" b="1" i="1" dirty="0" smtClean="0"/>
              <a:t>Les appareils cuits à la nappe, ceux battus au ruban ou ceux portés à ébullition doivent être refroidis et congelés immédiatement</a:t>
            </a:r>
          </a:p>
          <a:p>
            <a:pPr>
              <a:spcBef>
                <a:spcPts val="800"/>
              </a:spcBef>
              <a:buFont typeface="Wingdings" charset="2"/>
              <a:buChar char="Ø"/>
            </a:pPr>
            <a:r>
              <a:rPr lang="fr-FR" b="1" i="1" dirty="0" smtClean="0"/>
              <a:t>Ne jamais toucher les appareils à glace avec les mains</a:t>
            </a:r>
          </a:p>
          <a:p>
            <a:pPr>
              <a:spcBef>
                <a:spcPts val="800"/>
              </a:spcBef>
              <a:buFont typeface="Wingdings" charset="2"/>
              <a:buChar char="Ø"/>
            </a:pPr>
            <a:r>
              <a:rPr lang="fr-FR" b="1" i="1" dirty="0" smtClean="0"/>
              <a:t>Conserver les glaces dans des récipients bien fermés</a:t>
            </a:r>
          </a:p>
          <a:p>
            <a:pPr>
              <a:spcBef>
                <a:spcPts val="800"/>
              </a:spcBef>
              <a:buFont typeface="Wingdings" charset="2"/>
              <a:buChar char="Ø"/>
            </a:pPr>
            <a:r>
              <a:rPr lang="fr-FR" b="1" i="1" dirty="0" smtClean="0"/>
              <a:t>Surveiller la cha</a:t>
            </a:r>
            <a:r>
              <a:rPr lang="fr-FR" b="1" i="1" dirty="0" smtClean="0"/>
              <a:t>îne de congélation et ne jamais l’interrompre</a:t>
            </a:r>
          </a:p>
          <a:p>
            <a:pPr>
              <a:spcBef>
                <a:spcPts val="800"/>
              </a:spcBef>
              <a:buFont typeface="Wingdings" charset="2"/>
              <a:buChar char="Ø"/>
            </a:pPr>
            <a:r>
              <a:rPr lang="fr-FR" b="1" i="1" dirty="0" smtClean="0"/>
              <a:t>Nettoyer les cuillères à portionner sous l’eau courante</a:t>
            </a:r>
            <a:endParaRPr lang="fr-FR" b="1" i="1" dirty="0"/>
          </a:p>
        </p:txBody>
      </p:sp>
      <p:pic>
        <p:nvPicPr>
          <p:cNvPr id="3" name="Espace réservé du contenu 2" descr="alize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761" r="-1776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06736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Produits « </a:t>
            </a:r>
            <a:r>
              <a:rPr lang="fr-FR" b="1" dirty="0" err="1" smtClean="0"/>
              <a:t>convenience</a:t>
            </a:r>
            <a:r>
              <a:rPr lang="fr-FR" b="1" dirty="0" smtClean="0"/>
              <a:t> »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00111" y="2147889"/>
            <a:ext cx="3566160" cy="3927474"/>
          </a:xfrm>
        </p:spPr>
        <p:txBody>
          <a:bodyPr>
            <a:normAutofit lnSpcReduction="10000"/>
          </a:bodyPr>
          <a:lstStyle/>
          <a:p>
            <a:pPr>
              <a:spcBef>
                <a:spcPts val="800"/>
              </a:spcBef>
            </a:pPr>
            <a:r>
              <a:rPr lang="fr-FR" dirty="0" smtClean="0"/>
              <a:t>Pour la préparation d’entremets glacés, l’</a:t>
            </a:r>
            <a:r>
              <a:rPr lang="fr-FR" b="1" dirty="0" smtClean="0"/>
              <a:t>industrie</a:t>
            </a:r>
            <a:r>
              <a:rPr lang="fr-FR" dirty="0" smtClean="0"/>
              <a:t> propose </a:t>
            </a:r>
            <a:r>
              <a:rPr lang="fr-FR" dirty="0" smtClean="0"/>
              <a:t>une large palette de </a:t>
            </a:r>
            <a:r>
              <a:rPr lang="fr-FR" b="1" dirty="0" smtClean="0"/>
              <a:t>produits semi-finis</a:t>
            </a:r>
          </a:p>
          <a:p>
            <a:pPr>
              <a:spcBef>
                <a:spcPts val="800"/>
              </a:spcBef>
            </a:pPr>
            <a:r>
              <a:rPr lang="fr-FR" dirty="0" smtClean="0"/>
              <a:t>Lorsqu’on y a recours, il faut toujours respecter strictement les </a:t>
            </a:r>
            <a:r>
              <a:rPr lang="fr-FR" b="1" dirty="0" smtClean="0"/>
              <a:t>indications</a:t>
            </a:r>
            <a:r>
              <a:rPr lang="fr-FR" dirty="0" smtClean="0"/>
              <a:t> du fabricant</a:t>
            </a:r>
          </a:p>
          <a:p>
            <a:pPr>
              <a:spcBef>
                <a:spcPts val="800"/>
              </a:spcBef>
            </a:pPr>
            <a:r>
              <a:rPr lang="fr-FR" dirty="0" smtClean="0"/>
              <a:t>Et dans ce cas aussi, il faut accorder la plus grande attention à l’</a:t>
            </a:r>
            <a:r>
              <a:rPr lang="fr-FR" b="1" dirty="0" smtClean="0"/>
              <a:t>hygiène</a:t>
            </a:r>
            <a:endParaRPr lang="fr-FR" b="1" dirty="0"/>
          </a:p>
        </p:txBody>
      </p:sp>
      <p:pic>
        <p:nvPicPr>
          <p:cNvPr id="3" name="Espace réservé du contenu 2" descr="3638135xun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14" r="106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6029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Classification </a:t>
            </a:r>
            <a:r>
              <a:rPr lang="fr-FR" b="1" dirty="0" smtClean="0"/>
              <a:t>(4)</a:t>
            </a:r>
            <a:endParaRPr lang="fr-FR" b="1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3764277"/>
              </p:ext>
            </p:extLst>
          </p:nvPr>
        </p:nvGraphicFramePr>
        <p:xfrm>
          <a:off x="511678" y="1749952"/>
          <a:ext cx="8124322" cy="45457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80642"/>
                <a:gridCol w="4043680"/>
              </a:tblGrid>
              <a:tr h="336981"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Entremets </a:t>
                      </a:r>
                      <a:r>
                        <a:rPr lang="fr-FR" b="1" dirty="0" smtClean="0"/>
                        <a:t>glacés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89717">
                <a:tc>
                  <a:txBody>
                    <a:bodyPr/>
                    <a:lstStyle/>
                    <a:p>
                      <a:r>
                        <a:rPr lang="fr-FR" b="1" i="1" dirty="0" smtClean="0"/>
                        <a:t>Glaces simples (turbinées)</a:t>
                      </a:r>
                      <a:endParaRPr lang="fr-FR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 i="1" dirty="0" smtClean="0"/>
                        <a:t>Spécialités glacées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225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Glace à la crème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Bombes glacées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Glace aux fruits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Cassatas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96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Sorbets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i="0" dirty="0" smtClean="0"/>
                        <a:t>Tourtes glacées</a:t>
                      </a:r>
                      <a:endParaRPr lang="fr-FR" sz="1600" b="0" i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Granités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Biscuits glacés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Glaces diverses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Vacherins glacés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717">
                <a:tc>
                  <a:txBody>
                    <a:bodyPr/>
                    <a:lstStyle/>
                    <a:p>
                      <a:r>
                        <a:rPr lang="fr-FR" b="1" i="1" dirty="0" smtClean="0"/>
                        <a:t>Glaces légères (non</a:t>
                      </a:r>
                      <a:r>
                        <a:rPr lang="fr-FR" b="1" i="1" baseline="0" dirty="0" smtClean="0"/>
                        <a:t> turbinées)</a:t>
                      </a:r>
                      <a:endParaRPr lang="fr-FR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Omelettes</a:t>
                      </a:r>
                      <a:r>
                        <a:rPr lang="fr-FR" sz="1600" baseline="0" dirty="0" smtClean="0"/>
                        <a:t> surprises (glacées)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98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Parfaits</a:t>
                      </a:r>
                      <a:r>
                        <a:rPr lang="fr-FR" sz="1600" baseline="0" dirty="0" smtClean="0"/>
                        <a:t> glacés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Coupes glacées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98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Mousses glacées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Frappés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9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1" dirty="0" smtClean="0"/>
                        <a:t>Glaces préparées au </a:t>
                      </a:r>
                      <a:r>
                        <a:rPr lang="fr-FR" b="1" i="1" dirty="0" err="1" smtClean="0"/>
                        <a:t>Pacojet</a:t>
                      </a:r>
                      <a:endParaRPr lang="fr-FR" b="1" i="1" dirty="0" smtClean="0"/>
                    </a:p>
                    <a:p>
                      <a:pPr algn="l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Image 2" descr="granite-a-la-pastequ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040" y="2145743"/>
            <a:ext cx="1036320" cy="538218"/>
          </a:xfrm>
          <a:prstGeom prst="rect">
            <a:avLst/>
          </a:prstGeom>
        </p:spPr>
      </p:pic>
      <p:pic>
        <p:nvPicPr>
          <p:cNvPr id="6" name="Image 5" descr="60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840" y="4404360"/>
            <a:ext cx="563880" cy="563880"/>
          </a:xfrm>
          <a:prstGeom prst="rect">
            <a:avLst/>
          </a:prstGeom>
        </p:spPr>
      </p:pic>
      <p:pic>
        <p:nvPicPr>
          <p:cNvPr id="11" name="Image 10" descr="Pacojet_PacotizingProcessWeb2-a732f7bdc333c2148f108cd2fa05e232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460" y="5688942"/>
            <a:ext cx="444500" cy="596645"/>
          </a:xfrm>
          <a:prstGeom prst="rect">
            <a:avLst/>
          </a:prstGeom>
        </p:spPr>
      </p:pic>
      <p:pic>
        <p:nvPicPr>
          <p:cNvPr id="12" name="Image 11" descr="mediabase_02275_media_src_392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920" y="2131201"/>
            <a:ext cx="843280" cy="55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66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507</TotalTime>
  <Words>359</Words>
  <Application>Microsoft Macintosh PowerPoint</Application>
  <PresentationFormat>Présentation à l'écran (4:3)</PresentationFormat>
  <Paragraphs>45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Capital</vt:lpstr>
      <vt:lpstr>Les entremets glacés</vt:lpstr>
      <vt:lpstr>Définition</vt:lpstr>
      <vt:lpstr>Directives pour les  entremets glacés</vt:lpstr>
      <vt:lpstr>Directives pour les  entremets glacés</vt:lpstr>
      <vt:lpstr>Produits « convenience »</vt:lpstr>
      <vt:lpstr>Classification (4)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entremets</dc:title>
  <dc:creator>Cardinaux Yan</dc:creator>
  <cp:lastModifiedBy>Cardinaux Yan</cp:lastModifiedBy>
  <cp:revision>40</cp:revision>
  <dcterms:created xsi:type="dcterms:W3CDTF">2014-08-25T11:46:16Z</dcterms:created>
  <dcterms:modified xsi:type="dcterms:W3CDTF">2015-01-03T21:04:07Z</dcterms:modified>
</cp:coreProperties>
</file>