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12" y="-1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30.11.14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30.11.14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30.11.14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30.11.14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, imag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30.11.14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30.11.14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30.11.14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30.11.14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30.11.14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30.11.14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30.11.14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30.11.14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30.11.14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30.11.14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30.11.14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30.11.14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30.11.14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smtClean="0"/>
              <a:t>Cliquez et modifiez le titre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8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9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0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4" Type="http://schemas.openxmlformats.org/officeDocument/2006/relationships/image" Target="../media/image14.jpeg"/><Relationship Id="rId5" Type="http://schemas.openxmlformats.org/officeDocument/2006/relationships/image" Target="../media/image15.jpeg"/><Relationship Id="rId6" Type="http://schemas.openxmlformats.org/officeDocument/2006/relationships/image" Target="../media/image16.jpeg"/><Relationship Id="rId7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Convenience</a:t>
            </a:r>
            <a:r>
              <a:rPr lang="fr-FR" dirty="0" smtClean="0"/>
              <a:t> </a:t>
            </a:r>
            <a:r>
              <a:rPr lang="fr-FR" dirty="0" err="1" smtClean="0"/>
              <a:t>food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Cardinaux Yan</a:t>
            </a:r>
            <a:endParaRPr lang="fr-FR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1025" y="505738"/>
            <a:ext cx="515938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8846" y="1402676"/>
            <a:ext cx="693737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193" y="2350808"/>
            <a:ext cx="5826405" cy="3627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981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Avantages des « </a:t>
            </a:r>
            <a:r>
              <a:rPr lang="fr-FR" dirty="0" err="1" smtClean="0"/>
              <a:t>convenience</a:t>
            </a:r>
            <a:r>
              <a:rPr lang="fr-FR" dirty="0" smtClean="0"/>
              <a:t> </a:t>
            </a:r>
            <a:r>
              <a:rPr lang="fr-FR" dirty="0" err="1" smtClean="0"/>
              <a:t>foods</a:t>
            </a:r>
            <a:r>
              <a:rPr lang="fr-FR" dirty="0" smtClean="0"/>
              <a:t> 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Ils prennent moins de </a:t>
            </a:r>
            <a:r>
              <a:rPr lang="fr-FR" b="1" dirty="0"/>
              <a:t>place</a:t>
            </a:r>
            <a:endParaRPr lang="fr-FR" b="1" dirty="0" smtClean="0"/>
          </a:p>
          <a:p>
            <a:r>
              <a:rPr lang="fr-FR" b="1" dirty="0" smtClean="0"/>
              <a:t>Stockage</a:t>
            </a:r>
            <a:r>
              <a:rPr lang="fr-FR" dirty="0" smtClean="0"/>
              <a:t> simplifié</a:t>
            </a:r>
          </a:p>
          <a:p>
            <a:r>
              <a:rPr lang="fr-FR" dirty="0" smtClean="0"/>
              <a:t>Ils ne nécessitent pas de </a:t>
            </a:r>
            <a:r>
              <a:rPr lang="fr-FR" b="1" dirty="0" smtClean="0"/>
              <a:t>locaux de préparation</a:t>
            </a:r>
            <a:r>
              <a:rPr lang="fr-FR" dirty="0" smtClean="0"/>
              <a:t> et moins d’</a:t>
            </a:r>
            <a:r>
              <a:rPr lang="fr-FR" b="1" dirty="0" smtClean="0"/>
              <a:t>unités de cuisson</a:t>
            </a:r>
          </a:p>
          <a:p>
            <a:r>
              <a:rPr lang="fr-FR" dirty="0" smtClean="0"/>
              <a:t>Ils ne dépendent pas des </a:t>
            </a:r>
            <a:r>
              <a:rPr lang="fr-FR" b="1" dirty="0" smtClean="0"/>
              <a:t>saisons</a:t>
            </a:r>
          </a:p>
          <a:p>
            <a:r>
              <a:rPr lang="fr-FR" dirty="0" smtClean="0"/>
              <a:t>Ils proposent des indications sur les composants et la </a:t>
            </a:r>
            <a:r>
              <a:rPr lang="fr-FR" b="1" dirty="0" smtClean="0"/>
              <a:t>valeur nutritive</a:t>
            </a:r>
          </a:p>
        </p:txBody>
      </p:sp>
      <p:pic>
        <p:nvPicPr>
          <p:cNvPr id="5" name="Espace réservé du contenu 4" descr="pour-contre-responsive-design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09" b="-100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82348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Inconvénients des « </a:t>
            </a:r>
            <a:r>
              <a:rPr lang="fr-FR" dirty="0" err="1" smtClean="0"/>
              <a:t>convenience</a:t>
            </a:r>
            <a:r>
              <a:rPr lang="fr-FR" dirty="0" smtClean="0"/>
              <a:t> </a:t>
            </a:r>
            <a:r>
              <a:rPr lang="fr-FR" dirty="0" err="1" smtClean="0"/>
              <a:t>foods</a:t>
            </a:r>
            <a:r>
              <a:rPr lang="fr-FR" dirty="0" smtClean="0"/>
              <a:t> 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b="1" dirty="0" smtClean="0"/>
              <a:t>Coûts</a:t>
            </a:r>
            <a:r>
              <a:rPr lang="fr-FR" dirty="0" smtClean="0"/>
              <a:t> élevés (préparation, emballage, etc.)</a:t>
            </a:r>
          </a:p>
          <a:p>
            <a:r>
              <a:rPr lang="fr-FR" dirty="0" smtClean="0"/>
              <a:t>Souvent </a:t>
            </a:r>
            <a:r>
              <a:rPr lang="fr-FR" b="1" dirty="0" smtClean="0"/>
              <a:t>adjonction</a:t>
            </a:r>
            <a:r>
              <a:rPr lang="fr-FR" dirty="0" smtClean="0"/>
              <a:t> importante de graisse, de sel ou de sucre</a:t>
            </a:r>
          </a:p>
          <a:p>
            <a:r>
              <a:rPr lang="fr-FR" dirty="0" smtClean="0"/>
              <a:t>Pratiquement impossible de modifier l’</a:t>
            </a:r>
            <a:r>
              <a:rPr lang="fr-FR" b="1" dirty="0" smtClean="0"/>
              <a:t>arôme</a:t>
            </a:r>
            <a:r>
              <a:rPr lang="fr-FR" dirty="0" smtClean="0"/>
              <a:t>, par exemple d’une lasagne surgelée, d’une pizza, etc.</a:t>
            </a:r>
          </a:p>
          <a:p>
            <a:r>
              <a:rPr lang="fr-FR" dirty="0" smtClean="0"/>
              <a:t>Lorsqu’on utilise beaucoup de produits « </a:t>
            </a:r>
            <a:r>
              <a:rPr lang="fr-FR" dirty="0" err="1" smtClean="0"/>
              <a:t>convenience</a:t>
            </a:r>
            <a:r>
              <a:rPr lang="fr-FR" dirty="0" smtClean="0"/>
              <a:t> », on ne peut que très partiellement répondre aux  </a:t>
            </a:r>
            <a:r>
              <a:rPr lang="fr-FR" b="1" dirty="0" smtClean="0"/>
              <a:t>attentes culinaires </a:t>
            </a:r>
            <a:r>
              <a:rPr lang="fr-FR" dirty="0" smtClean="0"/>
              <a:t>des hôtes</a:t>
            </a:r>
          </a:p>
          <a:p>
            <a:endParaRPr lang="fr-FR" b="1" dirty="0" smtClean="0"/>
          </a:p>
        </p:txBody>
      </p:sp>
      <p:pic>
        <p:nvPicPr>
          <p:cNvPr id="5" name="Espace réservé du contenu 4" descr="pour-contre-responsive-design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09" b="-100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0416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Conseils pratiques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Les </a:t>
            </a:r>
            <a:r>
              <a:rPr lang="fr-FR" b="1" dirty="0" smtClean="0"/>
              <a:t>méthodes de cuisson </a:t>
            </a:r>
            <a:r>
              <a:rPr lang="fr-FR" dirty="0" smtClean="0"/>
              <a:t>comme étuver, sauter, gratiner ou frire conviennent particulièrement bien pour les produits des </a:t>
            </a:r>
            <a:r>
              <a:rPr lang="fr-FR" b="1" dirty="0" smtClean="0"/>
              <a:t>niveaux de préparation 2 et 3</a:t>
            </a:r>
          </a:p>
          <a:p>
            <a:r>
              <a:rPr lang="fr-FR" dirty="0" smtClean="0"/>
              <a:t>Pour les produits préparés mais pas cuits, on utilisera les </a:t>
            </a:r>
            <a:r>
              <a:rPr lang="fr-FR" b="1" dirty="0" smtClean="0"/>
              <a:t>méthodes de cuisson habituelles</a:t>
            </a:r>
          </a:p>
          <a:p>
            <a:r>
              <a:rPr lang="fr-FR" dirty="0" smtClean="0"/>
              <a:t>A chaque fois que c’est possible, il convient de combiner un produit « </a:t>
            </a:r>
            <a:r>
              <a:rPr lang="fr-FR" dirty="0" err="1" smtClean="0"/>
              <a:t>convenience</a:t>
            </a:r>
            <a:r>
              <a:rPr lang="fr-FR" dirty="0" smtClean="0"/>
              <a:t> » avec un produit frais </a:t>
            </a:r>
            <a:r>
              <a:rPr lang="fr-FR" b="1" dirty="0" smtClean="0"/>
              <a:t>(cuisine d’assemblage)</a:t>
            </a:r>
          </a:p>
          <a:p>
            <a:endParaRPr lang="fr-FR" b="1" dirty="0" smtClean="0"/>
          </a:p>
        </p:txBody>
      </p:sp>
      <p:pic>
        <p:nvPicPr>
          <p:cNvPr id="5" name="Espace réservé du contenu 4" descr="cuisinier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20" r="1692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07778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Nouveaux termes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5157650"/>
              </p:ext>
            </p:extLst>
          </p:nvPr>
        </p:nvGraphicFramePr>
        <p:xfrm>
          <a:off x="284162" y="2410419"/>
          <a:ext cx="8574088" cy="433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4659"/>
                <a:gridCol w="64294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dirty="0" smtClean="0"/>
                        <a:t>Termes 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 smtClean="0"/>
                        <a:t>Définitions</a:t>
                      </a:r>
                      <a:endParaRPr lang="fr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H" sz="1600" b="1" i="1" dirty="0" smtClean="0"/>
                        <a:t>Fast-food</a:t>
                      </a:r>
                      <a:endParaRPr lang="fr-CH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CH" sz="1600" dirty="0" smtClean="0"/>
                        <a:t>Repas rapides et avantageux qui sont</a:t>
                      </a:r>
                      <a:r>
                        <a:rPr lang="fr-CH" sz="1600" baseline="0" dirty="0" smtClean="0"/>
                        <a:t> souvent pris debout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CH" sz="1600" baseline="0" dirty="0" smtClean="0"/>
                        <a:t>Adaptés au mode de vie actuel</a:t>
                      </a:r>
                      <a:endParaRPr lang="fr-CH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H" sz="1600" b="1" i="1" dirty="0" err="1" smtClean="0"/>
                        <a:t>Functional</a:t>
                      </a:r>
                      <a:r>
                        <a:rPr lang="fr-CH" sz="1600" b="1" i="1" dirty="0" smtClean="0"/>
                        <a:t> </a:t>
                      </a:r>
                      <a:r>
                        <a:rPr lang="fr-CH" sz="1600" b="1" i="1" dirty="0" err="1" smtClean="0"/>
                        <a:t>food</a:t>
                      </a:r>
                      <a:endParaRPr lang="fr-CH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CH" sz="1600" dirty="0" smtClean="0"/>
                        <a:t>Denrée alimentaire à laquelle on a ajouté des composants naturels sélectionnés afin</a:t>
                      </a:r>
                      <a:r>
                        <a:rPr lang="fr-CH" sz="1600" baseline="0" dirty="0" smtClean="0"/>
                        <a:t> de lui conférer un avantage en matière de santé</a:t>
                      </a:r>
                      <a:endParaRPr lang="fr-CH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H" sz="1600" b="1" i="1" dirty="0" err="1" smtClean="0"/>
                        <a:t>Ready</a:t>
                      </a:r>
                      <a:r>
                        <a:rPr lang="fr-CH" sz="1600" b="1" i="1" dirty="0" smtClean="0"/>
                        <a:t> </a:t>
                      </a:r>
                      <a:r>
                        <a:rPr lang="fr-CH" sz="1600" b="1" i="1" dirty="0" err="1" smtClean="0"/>
                        <a:t>food</a:t>
                      </a:r>
                      <a:endParaRPr lang="fr-CH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CH" sz="1600" dirty="0" smtClean="0"/>
                        <a:t>Nourriture</a:t>
                      </a:r>
                      <a:r>
                        <a:rPr lang="fr-CH" sz="1600" baseline="0" dirty="0" smtClean="0"/>
                        <a:t> toute prête (menu) qui peut être consommée directement ou après l’avoir régénérée</a:t>
                      </a:r>
                      <a:endParaRPr lang="fr-CH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H" sz="1600" b="1" i="1" dirty="0" err="1" smtClean="0"/>
                        <a:t>Novel</a:t>
                      </a:r>
                      <a:r>
                        <a:rPr lang="fr-CH" sz="1600" b="1" i="1" dirty="0" smtClean="0"/>
                        <a:t> </a:t>
                      </a:r>
                      <a:r>
                        <a:rPr lang="fr-CH" sz="1600" b="1" i="1" dirty="0" err="1" smtClean="0"/>
                        <a:t>food</a:t>
                      </a:r>
                      <a:endParaRPr lang="fr-CH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CH" sz="1600" dirty="0" smtClean="0"/>
                        <a:t>Contien</a:t>
                      </a:r>
                      <a:r>
                        <a:rPr lang="fr-CH" sz="1600" baseline="0" dirty="0" smtClean="0"/>
                        <a:t>t des matières premières qu’on ne trouve pas naturellement dans cette composition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CH" sz="1600" baseline="0" dirty="0" smtClean="0"/>
                        <a:t>Produits présentant une nouvelle structure moléculaire primaire comme des substituts de graisse</a:t>
                      </a:r>
                      <a:endParaRPr lang="fr-CH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H" sz="1600" b="1" i="1" dirty="0" smtClean="0"/>
                        <a:t>Fusion </a:t>
                      </a:r>
                      <a:r>
                        <a:rPr lang="fr-CH" sz="1600" b="1" i="1" dirty="0" err="1" smtClean="0"/>
                        <a:t>food</a:t>
                      </a:r>
                      <a:endParaRPr lang="fr-CH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CH" sz="1600" dirty="0" smtClean="0"/>
                        <a:t>Des mets traditionnels qui sont mélangés avec de la cuisine étrangère</a:t>
                      </a:r>
                      <a:r>
                        <a:rPr lang="fr-CH" sz="1600" baseline="0" dirty="0" smtClean="0"/>
                        <a:t> (raviolis au homard, rouleaux de printemps à la choucroute, etc.)</a:t>
                      </a:r>
                      <a:endParaRPr lang="fr-CH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H" sz="1600" b="1" i="1" dirty="0" err="1" smtClean="0"/>
                        <a:t>Fancy</a:t>
                      </a:r>
                      <a:r>
                        <a:rPr lang="fr-CH" sz="1600" b="1" i="1" dirty="0" smtClean="0"/>
                        <a:t> </a:t>
                      </a:r>
                      <a:r>
                        <a:rPr lang="fr-CH" sz="1600" b="1" i="1" dirty="0" err="1" smtClean="0"/>
                        <a:t>food</a:t>
                      </a:r>
                      <a:r>
                        <a:rPr lang="fr-CH" sz="1600" b="1" i="1" dirty="0" smtClean="0"/>
                        <a:t> / Fun </a:t>
                      </a:r>
                      <a:r>
                        <a:rPr lang="fr-CH" sz="1600" b="1" i="1" dirty="0" err="1" smtClean="0"/>
                        <a:t>food</a:t>
                      </a:r>
                      <a:endParaRPr lang="fr-CH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CH" sz="1600" dirty="0" smtClean="0"/>
                        <a:t>Nouvelles</a:t>
                      </a:r>
                      <a:r>
                        <a:rPr lang="fr-CH" sz="1600" baseline="0" dirty="0" smtClean="0"/>
                        <a:t> créations qui n’existaient pas jusqu’ici et qui n’entrent dans aucune catégorie connue</a:t>
                      </a:r>
                      <a:endParaRPr lang="fr-CH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Espace réservé du contenu 2"/>
          <p:cNvSpPr txBox="1">
            <a:spLocks/>
          </p:cNvSpPr>
          <p:nvPr/>
        </p:nvSpPr>
        <p:spPr>
          <a:xfrm>
            <a:off x="403412" y="1721389"/>
            <a:ext cx="8358848" cy="9383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800" b="1" dirty="0" smtClean="0"/>
              <a:t>Avec la globalisation et le mélange des langues et des cultures, on voit apparaître de nouveaux termes</a:t>
            </a:r>
          </a:p>
        </p:txBody>
      </p:sp>
    </p:spTree>
    <p:extLst>
      <p:ext uri="{BB962C8B-B14F-4D97-AF65-F5344CB8AC3E}">
        <p14:creationId xmlns:p14="http://schemas.microsoft.com/office/powerpoint/2010/main" val="836718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Généralités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On entend par « </a:t>
            </a:r>
            <a:r>
              <a:rPr lang="fr-FR" dirty="0" err="1" smtClean="0"/>
              <a:t>convenience</a:t>
            </a:r>
            <a:r>
              <a:rPr lang="fr-FR" dirty="0" smtClean="0"/>
              <a:t> </a:t>
            </a:r>
            <a:r>
              <a:rPr lang="fr-FR" dirty="0" err="1" smtClean="0"/>
              <a:t>food</a:t>
            </a:r>
            <a:r>
              <a:rPr lang="fr-FR" dirty="0" smtClean="0"/>
              <a:t> » des </a:t>
            </a:r>
            <a:r>
              <a:rPr lang="fr-FR" b="1" dirty="0" smtClean="0"/>
              <a:t>aliments préfabriqués</a:t>
            </a:r>
            <a:r>
              <a:rPr lang="fr-FR" dirty="0" smtClean="0"/>
              <a:t>, en général industriellement, dont la </a:t>
            </a:r>
            <a:r>
              <a:rPr lang="fr-FR" b="1" dirty="0" smtClean="0"/>
              <a:t>préparation en cuisine </a:t>
            </a:r>
            <a:r>
              <a:rPr lang="fr-FR" dirty="0" smtClean="0"/>
              <a:t>est raccourcie ou simplifiée, ou même superflue</a:t>
            </a:r>
          </a:p>
          <a:p>
            <a:r>
              <a:rPr lang="fr-FR" dirty="0" smtClean="0"/>
              <a:t>Au sens plus large, la farine, les pâtes, la moutarde, la purée de tomates, etc. font autant partie de ce </a:t>
            </a:r>
            <a:r>
              <a:rPr lang="fr-FR" b="1" dirty="0" smtClean="0"/>
              <a:t>groupe</a:t>
            </a:r>
            <a:r>
              <a:rPr lang="fr-FR" dirty="0" smtClean="0"/>
              <a:t> que les pizzas surgelées ou les glaces</a:t>
            </a:r>
            <a:endParaRPr lang="fr-FR" dirty="0"/>
          </a:p>
        </p:txBody>
      </p:sp>
      <p:pic>
        <p:nvPicPr>
          <p:cNvPr id="5" name="Espace réservé du contenu 4" descr="Convenience-foods-006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4248" b="-3424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43623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Généralités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Aujourd’hui, ce terme comprend aussi des </a:t>
            </a:r>
            <a:r>
              <a:rPr lang="fr-FR" b="1" dirty="0" smtClean="0"/>
              <a:t>produits frais préparés </a:t>
            </a:r>
            <a:r>
              <a:rPr lang="fr-FR" dirty="0" smtClean="0"/>
              <a:t>comme des pommes de terre pelées et emballées crues sous vide, ou de la salade fraîche, coupée et emballée sous gaz protecteur</a:t>
            </a:r>
          </a:p>
          <a:p>
            <a:r>
              <a:rPr lang="fr-FR" dirty="0" smtClean="0"/>
              <a:t>Les </a:t>
            </a:r>
            <a:r>
              <a:rPr lang="fr-FR" b="1" dirty="0" smtClean="0"/>
              <a:t>considérations économiques </a:t>
            </a:r>
            <a:r>
              <a:rPr lang="fr-FR" dirty="0" smtClean="0"/>
              <a:t>concernant l’utilisation de ces produits sont cependant très différenciées</a:t>
            </a:r>
          </a:p>
          <a:p>
            <a:r>
              <a:rPr lang="fr-FR" dirty="0" smtClean="0"/>
              <a:t>Les </a:t>
            </a:r>
            <a:r>
              <a:rPr lang="fr-FR" b="1" dirty="0" smtClean="0"/>
              <a:t>divers degrés de finition </a:t>
            </a:r>
            <a:r>
              <a:rPr lang="fr-FR" dirty="0" smtClean="0"/>
              <a:t>influencent la planification générale de l’entreprise, en particulier sur l’engagement de personnel, l’équipement de cuisine, l’offre des mets et le calcul des prix</a:t>
            </a:r>
          </a:p>
          <a:p>
            <a:endParaRPr lang="fr-FR" dirty="0" smtClean="0"/>
          </a:p>
        </p:txBody>
      </p:sp>
      <p:pic>
        <p:nvPicPr>
          <p:cNvPr id="5" name="Espace réservé du contenu 4" descr="salade-florette-carottes-rapees-pret-a-consommer_4178931_3280220201006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" r="53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88142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Généralités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03412" y="2614598"/>
            <a:ext cx="3931920" cy="2827303"/>
          </a:xfrm>
        </p:spPr>
        <p:txBody>
          <a:bodyPr>
            <a:normAutofit/>
          </a:bodyPr>
          <a:lstStyle/>
          <a:p>
            <a:r>
              <a:rPr lang="fr-FR" dirty="0" smtClean="0"/>
              <a:t>Lorsque l’</a:t>
            </a:r>
            <a:r>
              <a:rPr lang="fr-FR" b="1" dirty="0" smtClean="0"/>
              <a:t>offre des mets </a:t>
            </a:r>
            <a:r>
              <a:rPr lang="fr-FR" dirty="0" smtClean="0"/>
              <a:t>recourt principalement aux « </a:t>
            </a:r>
            <a:r>
              <a:rPr lang="fr-FR" dirty="0" err="1" smtClean="0"/>
              <a:t>convenience</a:t>
            </a:r>
            <a:r>
              <a:rPr lang="fr-FR" dirty="0" smtClean="0"/>
              <a:t> </a:t>
            </a:r>
            <a:r>
              <a:rPr lang="fr-FR" dirty="0" err="1" smtClean="0"/>
              <a:t>foods</a:t>
            </a:r>
            <a:r>
              <a:rPr lang="fr-FR" dirty="0" smtClean="0"/>
              <a:t> », on parle de </a:t>
            </a:r>
            <a:r>
              <a:rPr lang="fr-FR" b="1" dirty="0" smtClean="0"/>
              <a:t>fast-food</a:t>
            </a:r>
          </a:p>
          <a:p>
            <a:r>
              <a:rPr lang="fr-FR" dirty="0" smtClean="0"/>
              <a:t>Les </a:t>
            </a:r>
            <a:r>
              <a:rPr lang="fr-FR" b="1" dirty="0" smtClean="0"/>
              <a:t>inconvénients</a:t>
            </a:r>
            <a:r>
              <a:rPr lang="fr-FR" dirty="0" smtClean="0"/>
              <a:t> de ce mode d’alimentation sont connus</a:t>
            </a:r>
            <a:endParaRPr lang="fr-FR" dirty="0"/>
          </a:p>
        </p:txBody>
      </p:sp>
      <p:pic>
        <p:nvPicPr>
          <p:cNvPr id="5" name="Espace réservé du contenu 4" descr="convenience-foods_dda595fd10_icon-zoom_0abfbcd663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3960" b="-7396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09853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Exigences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Les produits « </a:t>
            </a:r>
            <a:r>
              <a:rPr lang="fr-FR" dirty="0" err="1" smtClean="0"/>
              <a:t>convenience</a:t>
            </a:r>
            <a:r>
              <a:rPr lang="fr-FR" dirty="0" smtClean="0"/>
              <a:t> » doivent satisfaire aux exigences d’</a:t>
            </a:r>
            <a:r>
              <a:rPr lang="fr-FR" b="1" dirty="0" smtClean="0"/>
              <a:t>hygiène</a:t>
            </a:r>
            <a:r>
              <a:rPr lang="fr-FR" dirty="0" smtClean="0"/>
              <a:t> du législateur</a:t>
            </a:r>
          </a:p>
          <a:p>
            <a:r>
              <a:rPr lang="fr-FR" dirty="0" smtClean="0"/>
              <a:t>Il est aussi important que les </a:t>
            </a:r>
            <a:r>
              <a:rPr lang="fr-FR" b="1" dirty="0" smtClean="0"/>
              <a:t>fabricants</a:t>
            </a:r>
            <a:r>
              <a:rPr lang="fr-FR" dirty="0" smtClean="0"/>
              <a:t> respectent les bases des la </a:t>
            </a:r>
            <a:r>
              <a:rPr lang="fr-FR" b="1" dirty="0" smtClean="0"/>
              <a:t>technique alimentaire </a:t>
            </a:r>
            <a:r>
              <a:rPr lang="fr-FR" dirty="0" smtClean="0"/>
              <a:t>(limiter les pertes de substances minérales et vitamines)</a:t>
            </a:r>
          </a:p>
          <a:p>
            <a:r>
              <a:rPr lang="fr-FR" dirty="0" smtClean="0"/>
              <a:t>Le but doit être de maintenir les produits aussi </a:t>
            </a:r>
            <a:r>
              <a:rPr lang="fr-FR" b="1" dirty="0" smtClean="0"/>
              <a:t>naturels</a:t>
            </a:r>
            <a:r>
              <a:rPr lang="fr-FR" dirty="0" smtClean="0"/>
              <a:t> que possible lors de la </a:t>
            </a:r>
            <a:r>
              <a:rPr lang="fr-FR" b="1" dirty="0" smtClean="0"/>
              <a:t>fabrication</a:t>
            </a:r>
          </a:p>
          <a:p>
            <a:r>
              <a:rPr lang="fr-FR" dirty="0" smtClean="0"/>
              <a:t>Les </a:t>
            </a:r>
            <a:r>
              <a:rPr lang="fr-FR" b="1" dirty="0" smtClean="0"/>
              <a:t>additifs </a:t>
            </a:r>
            <a:r>
              <a:rPr lang="fr-FR" dirty="0" smtClean="0"/>
              <a:t>autorisés sont mentionnés dans l’ordonnance adéquate</a:t>
            </a:r>
            <a:endParaRPr lang="fr-FR" dirty="0"/>
          </a:p>
        </p:txBody>
      </p:sp>
      <p:pic>
        <p:nvPicPr>
          <p:cNvPr id="5" name="Espace réservé du contenu 4" descr="img_convenience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649" b="-3064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76838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Stockage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03412" y="2790741"/>
            <a:ext cx="3931920" cy="2132000"/>
          </a:xfrm>
        </p:spPr>
        <p:txBody>
          <a:bodyPr>
            <a:normAutofit/>
          </a:bodyPr>
          <a:lstStyle/>
          <a:p>
            <a:r>
              <a:rPr lang="fr-FR" dirty="0" smtClean="0"/>
              <a:t>Stockage dans un </a:t>
            </a:r>
            <a:r>
              <a:rPr lang="fr-FR" b="1" dirty="0" smtClean="0"/>
              <a:t>endroit sec</a:t>
            </a:r>
            <a:r>
              <a:rPr lang="fr-FR" dirty="0" smtClean="0"/>
              <a:t>, au </a:t>
            </a:r>
            <a:r>
              <a:rPr lang="fr-FR" b="1" dirty="0" smtClean="0"/>
              <a:t>réfrigérateur</a:t>
            </a:r>
            <a:r>
              <a:rPr lang="fr-FR" dirty="0" smtClean="0"/>
              <a:t>, au </a:t>
            </a:r>
            <a:r>
              <a:rPr lang="fr-FR" b="1" dirty="0" smtClean="0"/>
              <a:t>congélateur</a:t>
            </a:r>
          </a:p>
          <a:p>
            <a:r>
              <a:rPr lang="fr-FR" dirty="0" smtClean="0"/>
              <a:t>Il faut toujours respecter les indications du </a:t>
            </a:r>
            <a:r>
              <a:rPr lang="fr-FR" b="1" dirty="0" smtClean="0"/>
              <a:t>fabricant</a:t>
            </a:r>
            <a:endParaRPr lang="fr-FR" b="1" dirty="0"/>
          </a:p>
        </p:txBody>
      </p:sp>
      <p:pic>
        <p:nvPicPr>
          <p:cNvPr id="5" name="Espace réservé du contenu 4" descr="congelateur-professionnel-double-porte-68498-1865911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52" r="-2052"/>
          <a:stretch>
            <a:fillRect/>
          </a:stretch>
        </p:blipFill>
        <p:spPr>
          <a:xfrm>
            <a:off x="4435187" y="2151063"/>
            <a:ext cx="2420621" cy="2447204"/>
          </a:xfrm>
        </p:spPr>
      </p:pic>
      <p:pic>
        <p:nvPicPr>
          <p:cNvPr id="6" name="Image 5" descr="ab20-pb-pro-int-twin-1515814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677" y="2656062"/>
            <a:ext cx="1850331" cy="1506170"/>
          </a:xfrm>
          <a:prstGeom prst="rect">
            <a:avLst/>
          </a:prstGeom>
        </p:spPr>
      </p:pic>
      <p:pic>
        <p:nvPicPr>
          <p:cNvPr id="7" name="Image 6" descr="Economat-6f609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2959" y="4765139"/>
            <a:ext cx="2153884" cy="1615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05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Offre de produits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L’</a:t>
            </a:r>
            <a:r>
              <a:rPr lang="fr-FR" b="1" dirty="0" smtClean="0"/>
              <a:t>importance</a:t>
            </a:r>
            <a:r>
              <a:rPr lang="fr-FR" dirty="0" smtClean="0"/>
              <a:t> des « </a:t>
            </a:r>
            <a:r>
              <a:rPr lang="fr-FR" dirty="0" err="1" smtClean="0"/>
              <a:t>convenience</a:t>
            </a:r>
            <a:r>
              <a:rPr lang="fr-FR" dirty="0" smtClean="0"/>
              <a:t> </a:t>
            </a:r>
            <a:r>
              <a:rPr lang="fr-FR" dirty="0" err="1" smtClean="0"/>
              <a:t>foods</a:t>
            </a:r>
            <a:r>
              <a:rPr lang="fr-FR" dirty="0" smtClean="0"/>
              <a:t> » a beaucoup évolué ces dernières années</a:t>
            </a:r>
          </a:p>
          <a:p>
            <a:r>
              <a:rPr lang="fr-FR" b="1" dirty="0" smtClean="0"/>
              <a:t>Avant</a:t>
            </a:r>
            <a:r>
              <a:rPr lang="fr-FR" dirty="0" smtClean="0"/>
              <a:t>, on trouvait surtout des produits surgelés, pasteurisés, stérilisés et séchés dans le commerce</a:t>
            </a:r>
          </a:p>
          <a:p>
            <a:r>
              <a:rPr lang="fr-FR" b="1" dirty="0" smtClean="0"/>
              <a:t>Aujourd’hui</a:t>
            </a:r>
            <a:r>
              <a:rPr lang="fr-FR" dirty="0" smtClean="0"/>
              <a:t>, ils sont souvent fraîchement préparés (éventuellement sous vide et réfrigérés)</a:t>
            </a:r>
            <a:endParaRPr lang="fr-FR" dirty="0"/>
          </a:p>
        </p:txBody>
      </p:sp>
      <p:pic>
        <p:nvPicPr>
          <p:cNvPr id="5" name="Espace réservé du contenu 4" descr="logo-evolution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346" b="-1734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8303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Niveaux de finition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1506627"/>
              </p:ext>
            </p:extLst>
          </p:nvPr>
        </p:nvGraphicFramePr>
        <p:xfrm>
          <a:off x="284163" y="1818402"/>
          <a:ext cx="8539894" cy="4942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486"/>
                <a:gridCol w="2363928"/>
                <a:gridCol w="3355852"/>
                <a:gridCol w="1770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Niveau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Explication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Exemple pour la pomme de terre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Photos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 smtClean="0"/>
                        <a:t>Niveau</a:t>
                      </a:r>
                      <a:r>
                        <a:rPr lang="fr-FR" b="1" i="1" baseline="0" dirty="0" smtClean="0"/>
                        <a:t> 0</a:t>
                      </a:r>
                      <a:endParaRPr lang="fr-F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Produits brut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Caisse de pommes de terre</a:t>
                      </a:r>
                    </a:p>
                    <a:p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 smtClean="0"/>
                        <a:t>Niveau 1</a:t>
                      </a:r>
                      <a:endParaRPr lang="fr-F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Produits partiellement préparés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Pommes de terre crues lavées</a:t>
                      </a:r>
                    </a:p>
                    <a:p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 smtClean="0"/>
                        <a:t>Niveau 2</a:t>
                      </a:r>
                      <a:endParaRPr lang="fr-F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Produits prêts à cuire (PAC)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Pommes de terre pelées, coupées</a:t>
                      </a:r>
                    </a:p>
                    <a:p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 smtClean="0"/>
                        <a:t>Niveau 3</a:t>
                      </a:r>
                      <a:endParaRPr lang="fr-F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Produits préparés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Pommes frites</a:t>
                      </a:r>
                      <a:r>
                        <a:rPr lang="fr-FR" baseline="0" dirty="0" smtClean="0"/>
                        <a:t> blanchies ou précuites</a:t>
                      </a:r>
                    </a:p>
                    <a:p>
                      <a:endParaRPr lang="fr-FR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 smtClean="0"/>
                        <a:t>Niveau 4</a:t>
                      </a:r>
                      <a:endParaRPr lang="fr-F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Produits</a:t>
                      </a:r>
                      <a:r>
                        <a:rPr lang="fr-FR" baseline="0" dirty="0" smtClean="0"/>
                        <a:t> prêts à manger ou à servir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Chips</a:t>
                      </a:r>
                    </a:p>
                    <a:p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 4" descr="image_preview.jpe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3675" y="2234750"/>
            <a:ext cx="971580" cy="824579"/>
          </a:xfrm>
          <a:prstGeom prst="rect">
            <a:avLst/>
          </a:prstGeom>
        </p:spPr>
      </p:pic>
      <p:pic>
        <p:nvPicPr>
          <p:cNvPr id="6" name="Image 5" descr="caeb14d141a9de37f5b92954e9f83327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8551" y="3123214"/>
            <a:ext cx="1004514" cy="851653"/>
          </a:xfrm>
          <a:prstGeom prst="rect">
            <a:avLst/>
          </a:prstGeom>
        </p:spPr>
      </p:pic>
      <p:pic>
        <p:nvPicPr>
          <p:cNvPr id="7" name="Image 6" descr="Frite_Reg_3_8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4694" y="4932449"/>
            <a:ext cx="1358151" cy="894925"/>
          </a:xfrm>
          <a:prstGeom prst="rect">
            <a:avLst/>
          </a:prstGeom>
        </p:spPr>
      </p:pic>
      <p:pic>
        <p:nvPicPr>
          <p:cNvPr id="8" name="Image 7" descr="Patate_Ronde_Bouillir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314" y="4065136"/>
            <a:ext cx="1321801" cy="803541"/>
          </a:xfrm>
          <a:prstGeom prst="rect">
            <a:avLst/>
          </a:prstGeom>
        </p:spPr>
      </p:pic>
      <p:pic>
        <p:nvPicPr>
          <p:cNvPr id="9" name="Image 8" descr="chips-naturel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382" y="5873729"/>
            <a:ext cx="585366" cy="841316"/>
          </a:xfrm>
          <a:prstGeom prst="rect">
            <a:avLst/>
          </a:prstGeom>
        </p:spPr>
      </p:pic>
      <p:pic>
        <p:nvPicPr>
          <p:cNvPr id="10" name="Image 9" descr="pile-of-chips-cc90d7e1d517f8507a2620c5dc29e8cee4007379-s6-c30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327" y="5972694"/>
            <a:ext cx="1070055" cy="668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00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Avantages des « </a:t>
            </a:r>
            <a:r>
              <a:rPr lang="fr-FR" dirty="0" err="1" smtClean="0"/>
              <a:t>convenience</a:t>
            </a:r>
            <a:r>
              <a:rPr lang="fr-FR" dirty="0" smtClean="0"/>
              <a:t> </a:t>
            </a:r>
            <a:r>
              <a:rPr lang="fr-FR" dirty="0" err="1" smtClean="0"/>
              <a:t>foods</a:t>
            </a:r>
            <a:r>
              <a:rPr lang="fr-FR" dirty="0" smtClean="0"/>
              <a:t> 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Ils ont une </a:t>
            </a:r>
            <a:r>
              <a:rPr lang="fr-FR" b="1" dirty="0" smtClean="0"/>
              <a:t>qualité</a:t>
            </a:r>
            <a:r>
              <a:rPr lang="fr-FR" dirty="0" smtClean="0"/>
              <a:t> constante</a:t>
            </a:r>
          </a:p>
          <a:p>
            <a:r>
              <a:rPr lang="fr-FR" dirty="0" smtClean="0"/>
              <a:t>L’</a:t>
            </a:r>
            <a:r>
              <a:rPr lang="fr-FR" b="1" dirty="0" smtClean="0"/>
              <a:t>industrie alimentaire </a:t>
            </a:r>
            <a:r>
              <a:rPr lang="fr-FR" dirty="0" smtClean="0"/>
              <a:t>a un meilleur contrôle de qualité technique à l’achat et peut imposer ses exigences aux producteurs et fournisseurs</a:t>
            </a:r>
          </a:p>
          <a:p>
            <a:r>
              <a:rPr lang="fr-FR" dirty="0" smtClean="0"/>
              <a:t>Ils facilitent le </a:t>
            </a:r>
            <a:r>
              <a:rPr lang="fr-FR" b="1" dirty="0" smtClean="0"/>
              <a:t>calcul des prix</a:t>
            </a:r>
          </a:p>
          <a:p>
            <a:r>
              <a:rPr lang="fr-FR" dirty="0" smtClean="0"/>
              <a:t>Plus aucune</a:t>
            </a:r>
            <a:r>
              <a:rPr lang="fr-FR" b="1" dirty="0" smtClean="0"/>
              <a:t> perte </a:t>
            </a:r>
            <a:r>
              <a:rPr lang="fr-FR" dirty="0" smtClean="0"/>
              <a:t>après l’achat</a:t>
            </a:r>
          </a:p>
          <a:p>
            <a:pPr marL="0" indent="0">
              <a:buNone/>
            </a:pPr>
            <a:endParaRPr lang="fr-FR" dirty="0" smtClean="0"/>
          </a:p>
        </p:txBody>
      </p:sp>
      <p:pic>
        <p:nvPicPr>
          <p:cNvPr id="5" name="Espace réservé du contenu 4" descr="pour-contre-responsive-design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09" b="-100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02866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110</TotalTime>
  <Words>525</Words>
  <Application>Microsoft Macintosh PowerPoint</Application>
  <PresentationFormat>Présentation à l'écran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Spectrum</vt:lpstr>
      <vt:lpstr>Convenience food</vt:lpstr>
      <vt:lpstr>Généralités</vt:lpstr>
      <vt:lpstr>Généralités</vt:lpstr>
      <vt:lpstr>Généralités</vt:lpstr>
      <vt:lpstr>Exigences</vt:lpstr>
      <vt:lpstr>Stockage</vt:lpstr>
      <vt:lpstr>Offre de produits</vt:lpstr>
      <vt:lpstr>Niveaux de finition</vt:lpstr>
      <vt:lpstr>Avantages des « convenience foods »</vt:lpstr>
      <vt:lpstr>Avantages des « convenience foods »</vt:lpstr>
      <vt:lpstr>Inconvénients des « convenience foods »</vt:lpstr>
      <vt:lpstr>Conseils pratiques</vt:lpstr>
      <vt:lpstr>Nouveaux termes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Convenience food</dc:title>
  <dc:creator>Cardinaux Yan</dc:creator>
  <cp:lastModifiedBy>Cardinaux Yan</cp:lastModifiedBy>
  <cp:revision>39</cp:revision>
  <dcterms:created xsi:type="dcterms:W3CDTF">2014-11-23T20:04:44Z</dcterms:created>
  <dcterms:modified xsi:type="dcterms:W3CDTF">2014-11-30T13:50:38Z</dcterms:modified>
</cp:coreProperties>
</file>