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2" r:id="rId1"/>
  </p:sldMasterIdLst>
  <p:sldIdLst>
    <p:sldId id="256" r:id="rId2"/>
    <p:sldId id="259" r:id="rId3"/>
    <p:sldId id="283" r:id="rId4"/>
    <p:sldId id="270" r:id="rId5"/>
    <p:sldId id="284" r:id="rId6"/>
    <p:sldId id="285" r:id="rId7"/>
    <p:sldId id="286" r:id="rId8"/>
    <p:sldId id="28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79" d="100"/>
          <a:sy n="179" d="100"/>
        </p:scale>
        <p:origin x="-147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fr-CH" smtClean="0"/>
              <a:t>Cliquez et modifiez le titre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C8A432C8-69A7-458B-9684-2BFA64B31948}" type="datetime2">
              <a:rPr lang="en-US" smtClean="0"/>
              <a:t>mardi, 24 novembre 15</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pPr algn="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fr-CH" smtClean="0"/>
              <a:t>Cliquez et modifiez le titre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smtClean="0"/>
              <a:t>Faire glisser l'image vers l'espace réservé ou cliquer sur l'icône pour l'ajouter</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Date Placeholder 4"/>
          <p:cNvSpPr>
            <a:spLocks noGrp="1"/>
          </p:cNvSpPr>
          <p:nvPr>
            <p:ph type="dt" sz="half" idx="10"/>
          </p:nvPr>
        </p:nvSpPr>
        <p:spPr>
          <a:xfrm>
            <a:off x="758952" y="6300216"/>
            <a:ext cx="1298448" cy="365125"/>
          </a:xfrm>
        </p:spPr>
        <p:txBody>
          <a:bodyPr/>
          <a:lstStyle/>
          <a:p>
            <a:fld id="{EBDC1E59-17DD-41CE-97CA-624A472382D4}" type="datetime2">
              <a:rPr lang="en-US" smtClean="0"/>
              <a:t>mardi, 24 novembre 15</a:t>
            </a:fld>
            <a:endParaRPr lang="en-US"/>
          </a:p>
        </p:txBody>
      </p:sp>
      <p:sp>
        <p:nvSpPr>
          <p:cNvPr id="6" name="Footer Placeholder 5"/>
          <p:cNvSpPr>
            <a:spLocks noGrp="1"/>
          </p:cNvSpPr>
          <p:nvPr>
            <p:ph type="ftr" sz="quarter" idx="11"/>
          </p:nvPr>
        </p:nvSpPr>
        <p:spPr>
          <a:xfrm>
            <a:off x="2057400" y="6300216"/>
            <a:ext cx="2340864" cy="365125"/>
          </a:xfrm>
        </p:spPr>
        <p:txBody>
          <a:bodyPr/>
          <a:lstStyle/>
          <a:p>
            <a:pPr algn="r"/>
            <a:endParaRPr lang="en-US" dirty="0"/>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u-dessus de légende">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fr-CH" smtClean="0"/>
              <a:t>Cliquez et modifiez le titre</a:t>
            </a:r>
            <a:endParaRPr/>
          </a:p>
        </p:txBody>
      </p:sp>
      <p:sp>
        <p:nvSpPr>
          <p:cNvPr id="3" name="Date Placeholder 2"/>
          <p:cNvSpPr>
            <a:spLocks noGrp="1"/>
          </p:cNvSpPr>
          <p:nvPr>
            <p:ph type="dt" sz="half" idx="10"/>
          </p:nvPr>
        </p:nvSpPr>
        <p:spPr/>
        <p:txBody>
          <a:bodyPr/>
          <a:lstStyle/>
          <a:p>
            <a:fld id="{A80CB818-7379-467D-8E76-EF9D9074A26C}" type="datetime2">
              <a:rPr lang="en-US" smtClean="0"/>
              <a:t>mardi, 24 novembre 15</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smtClean="0"/>
              <a:t>Faire glisser l'image vers l'espace réservé ou cliquer sur l'icône pour l'ajouter</a:t>
            </a:r>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erme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0CB818-7379-467D-8E76-EF9D9074A26C}" type="datetime2">
              <a:rPr lang="en-US" smtClean="0"/>
              <a:t>mardi, 24 novembre 15</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fr-CH"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Date Placeholder 3"/>
          <p:cNvSpPr>
            <a:spLocks noGrp="1"/>
          </p:cNvSpPr>
          <p:nvPr>
            <p:ph type="dt" sz="half" idx="10"/>
          </p:nvPr>
        </p:nvSpPr>
        <p:spPr/>
        <p:txBody>
          <a:bodyPr/>
          <a:lstStyle/>
          <a:p>
            <a:fld id="{8CC057FC-95B6-4D89-AFDA-ABA33EE921E5}" type="datetime2">
              <a:rPr lang="en-US" smtClean="0"/>
              <a:t>mardi, 24 novembre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fr-CH" smtClean="0"/>
              <a:t>Cliquez et modifiez le titre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Date Placeholder 3"/>
          <p:cNvSpPr>
            <a:spLocks noGrp="1"/>
          </p:cNvSpPr>
          <p:nvPr>
            <p:ph type="dt" sz="half" idx="10"/>
          </p:nvPr>
        </p:nvSpPr>
        <p:spPr/>
        <p:txBody>
          <a:bodyPr/>
          <a:lstStyle/>
          <a:p>
            <a:fld id="{EC4549AC-EB31-477F-92A9-B1988E232878}" type="datetime2">
              <a:rPr lang="en-US" smtClean="0"/>
              <a:t>mardi, 24 novembre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fr-CH"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Date Placeholder 3"/>
          <p:cNvSpPr>
            <a:spLocks noGrp="1"/>
          </p:cNvSpPr>
          <p:nvPr>
            <p:ph type="dt" sz="half" idx="10"/>
          </p:nvPr>
        </p:nvSpPr>
        <p:spPr/>
        <p:txBody>
          <a:bodyPr/>
          <a:lstStyle/>
          <a:p>
            <a:fld id="{6396A3A3-94A6-4E5B-AF39-173ACA3E61CC}" type="datetime2">
              <a:rPr lang="en-US" smtClean="0"/>
              <a:t>mardi, 24 novembre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fr-CH" smtClean="0"/>
              <a:t>Cliquez et modifiez le titre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A80CB818-7379-467D-8E76-EF9D9074A26C}" type="datetime2">
              <a:rPr lang="en-US" smtClean="0"/>
              <a:t>mardi, 24 novembre 15</a:t>
            </a:fld>
            <a:endParaRPr lang="en-US" dirty="0"/>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pPr algn="r"/>
            <a:endParaRPr lang="en-US" dirty="0"/>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fr-CH" smtClean="0"/>
              <a:t>Faire glisser l'image vers l'espace réservé ou cliquer sur l'icône pour l'ajouter</a:t>
            </a: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fr-CH" smtClean="0"/>
              <a:t>Cliquez et modifiez le titre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pPr algn="r"/>
            <a:endParaRPr lang="en-US" dirty="0"/>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9933D019-A32C-4EAD-B8E6-DBDA699692FD}" type="datetime2">
              <a:rPr lang="en-US" smtClean="0"/>
              <a:t>mardi, 24 novembre 15</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fr-CH" smtClean="0"/>
              <a:t>Cliquez et modifiez le titre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5" name="Date Placeholder 4"/>
          <p:cNvSpPr>
            <a:spLocks noGrp="1"/>
          </p:cNvSpPr>
          <p:nvPr>
            <p:ph type="dt" sz="half" idx="10"/>
          </p:nvPr>
        </p:nvSpPr>
        <p:spPr/>
        <p:txBody>
          <a:bodyPr/>
          <a:lstStyle/>
          <a:p>
            <a:fld id="{CCEBA98F-560C-4997-81C4-81D4D9187EAB}" type="datetime2">
              <a:rPr lang="en-US" smtClean="0"/>
              <a:t>mardi, 24 novembre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fr-CH" smtClean="0"/>
              <a:t>Cliquez et modifiez le titre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7" name="Date Placeholder 6"/>
          <p:cNvSpPr>
            <a:spLocks noGrp="1"/>
          </p:cNvSpPr>
          <p:nvPr>
            <p:ph type="dt" sz="half" idx="10"/>
          </p:nvPr>
        </p:nvSpPr>
        <p:spPr/>
        <p:txBody>
          <a:bodyPr/>
          <a:lstStyle/>
          <a:p>
            <a:fld id="{150972B2-CA5C-437D-87D0-8081271A9E4B}" type="datetime2">
              <a:rPr lang="en-US" smtClean="0"/>
              <a:t>mardi, 24 novembre 15</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fr-CH" smtClean="0"/>
              <a:t>Cliquez et modifiez le titre</a:t>
            </a:r>
            <a:endParaRPr/>
          </a:p>
        </p:txBody>
      </p:sp>
      <p:sp>
        <p:nvSpPr>
          <p:cNvPr id="3" name="Date Placeholder 2"/>
          <p:cNvSpPr>
            <a:spLocks noGrp="1"/>
          </p:cNvSpPr>
          <p:nvPr>
            <p:ph type="dt" sz="half" idx="10"/>
          </p:nvPr>
        </p:nvSpPr>
        <p:spPr/>
        <p:txBody>
          <a:bodyPr/>
          <a:lstStyle/>
          <a:p>
            <a:fld id="{79CD4847-11EF-4466-A8AD-85CDB7B49118}" type="datetime2">
              <a:rPr lang="en-US" smtClean="0"/>
              <a:t>mardi, 24 novembre 15</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F168457A-3AB9-4880-8A0C-9F8524491207}" type="datetime2">
              <a:rPr lang="en-US" smtClean="0"/>
              <a:t>mardi, 24 novembre 15</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fr-CH" smtClean="0"/>
              <a:t>Cliquez et modifiez le titre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Date Placeholder 4"/>
          <p:cNvSpPr>
            <a:spLocks noGrp="1"/>
          </p:cNvSpPr>
          <p:nvPr>
            <p:ph type="dt" sz="half" idx="10"/>
          </p:nvPr>
        </p:nvSpPr>
        <p:spPr>
          <a:xfrm>
            <a:off x="762000" y="6297706"/>
            <a:ext cx="1295400" cy="365125"/>
          </a:xfrm>
        </p:spPr>
        <p:txBody>
          <a:bodyPr/>
          <a:lstStyle/>
          <a:p>
            <a:fld id="{3FE976D3-5B7F-4300-ABED-C91F1B2AE209}" type="datetime2">
              <a:rPr lang="en-US" smtClean="0"/>
              <a:t>mardi, 24 novembre 15</a:t>
            </a:fld>
            <a:endParaRPr lang="en-US"/>
          </a:p>
        </p:txBody>
      </p:sp>
      <p:sp>
        <p:nvSpPr>
          <p:cNvPr id="6" name="Footer Placeholder 5"/>
          <p:cNvSpPr>
            <a:spLocks noGrp="1"/>
          </p:cNvSpPr>
          <p:nvPr>
            <p:ph type="ftr" sz="quarter" idx="11"/>
          </p:nvPr>
        </p:nvSpPr>
        <p:spPr>
          <a:xfrm>
            <a:off x="2057400" y="6297706"/>
            <a:ext cx="2339788" cy="365125"/>
          </a:xfrm>
        </p:spPr>
        <p:txBody>
          <a:bodyPr/>
          <a:lstStyle/>
          <a:p>
            <a:pPr algn="r"/>
            <a:endParaRPr lang="en-US" dirty="0"/>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fr-CH" smtClean="0"/>
              <a:t>Cliquez et modifiez le titre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A80CB818-7379-467D-8E76-EF9D9074A26C}" type="datetime2">
              <a:rPr lang="en-US" smtClean="0"/>
              <a:t>mardi, 24 novembre 15</a:t>
            </a:fld>
            <a:endParaRPr lang="en-US" dirty="0"/>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pPr algn="r"/>
            <a:endParaRPr lang="en-US" dirty="0"/>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Lst>
  <p:hf sldNum="0" hdr="0" ftr="0" dt="0"/>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dirty="0"/>
              <a:t>Produits à base de </a:t>
            </a:r>
            <a:br>
              <a:rPr lang="fr-FR" b="1" dirty="0"/>
            </a:br>
            <a:r>
              <a:rPr lang="fr-FR" b="1" dirty="0"/>
              <a:t>lait acidulé</a:t>
            </a:r>
          </a:p>
        </p:txBody>
      </p:sp>
      <p:sp>
        <p:nvSpPr>
          <p:cNvPr id="3" name="Sous-titre 2"/>
          <p:cNvSpPr>
            <a:spLocks noGrp="1"/>
          </p:cNvSpPr>
          <p:nvPr>
            <p:ph type="subTitle" idx="1"/>
          </p:nvPr>
        </p:nvSpPr>
        <p:spPr/>
        <p:txBody>
          <a:bodyPr/>
          <a:lstStyle/>
          <a:p>
            <a:r>
              <a:rPr lang="fr-FR" dirty="0" smtClean="0"/>
              <a:t>Cardinaux Yan</a:t>
            </a:r>
            <a:endParaRPr lang="fr-FR" dirty="0"/>
          </a:p>
        </p:txBody>
      </p:sp>
      <p:pic>
        <p:nvPicPr>
          <p:cNvPr id="4"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0493" y="4948284"/>
            <a:ext cx="5159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5488" y="5446386"/>
            <a:ext cx="69373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a:blip r:embed="rId4"/>
          <a:stretch>
            <a:fillRect/>
          </a:stretch>
        </p:blipFill>
        <p:spPr>
          <a:xfrm>
            <a:off x="908020" y="4109497"/>
            <a:ext cx="1930080" cy="1054245"/>
          </a:xfrm>
          <a:prstGeom prst="rect">
            <a:avLst/>
          </a:prstGeom>
        </p:spPr>
      </p:pic>
    </p:spTree>
    <p:extLst>
      <p:ext uri="{BB962C8B-B14F-4D97-AF65-F5344CB8AC3E}">
        <p14:creationId xmlns:p14="http://schemas.microsoft.com/office/powerpoint/2010/main" val="11930375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Principaux groupes de produits</a:t>
            </a:r>
            <a:r>
              <a:rPr lang="fr-FR" dirty="0" smtClean="0"/>
              <a:t>	</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00588045"/>
              </p:ext>
            </p:extLst>
          </p:nvPr>
        </p:nvGraphicFramePr>
        <p:xfrm>
          <a:off x="498192" y="1904999"/>
          <a:ext cx="8175545" cy="4577079"/>
        </p:xfrm>
        <a:graphic>
          <a:graphicData uri="http://schemas.openxmlformats.org/drawingml/2006/table">
            <a:tbl>
              <a:tblPr firstRow="1" bandRow="1">
                <a:tableStyleId>{5C22544A-7EE6-4342-B048-85BDC9FD1C3A}</a:tableStyleId>
              </a:tblPr>
              <a:tblGrid>
                <a:gridCol w="938722"/>
                <a:gridCol w="2351315"/>
                <a:gridCol w="836022"/>
                <a:gridCol w="4049486"/>
              </a:tblGrid>
              <a:tr h="370840">
                <a:tc gridSpan="4">
                  <a:txBody>
                    <a:bodyPr/>
                    <a:lstStyle/>
                    <a:p>
                      <a:pPr algn="ctr"/>
                      <a:r>
                        <a:rPr lang="fr-FR" dirty="0" smtClean="0"/>
                        <a:t>Produits</a:t>
                      </a:r>
                      <a:r>
                        <a:rPr lang="fr-FR" baseline="0" dirty="0" smtClean="0"/>
                        <a:t> laitiers</a:t>
                      </a:r>
                      <a:endParaRPr lang="fr-FR" dirty="0"/>
                    </a:p>
                  </a:txBody>
                  <a:tcPr/>
                </a:tc>
                <a:tc hMerge="1">
                  <a:txBody>
                    <a:bodyPr/>
                    <a:lstStyle/>
                    <a:p>
                      <a:endParaRPr lang="fr-FR" dirty="0"/>
                    </a:p>
                  </a:txBody>
                  <a:tcPr/>
                </a:tc>
                <a:tc hMerge="1">
                  <a:txBody>
                    <a:bodyPr/>
                    <a:lstStyle/>
                    <a:p>
                      <a:pPr algn="ctr"/>
                      <a:endParaRPr lang="fr-FR" dirty="0"/>
                    </a:p>
                  </a:txBody>
                  <a:tcPr/>
                </a:tc>
                <a:tc hMerge="1">
                  <a:txBody>
                    <a:bodyPr/>
                    <a:lstStyle/>
                    <a:p>
                      <a:pPr algn="ctr"/>
                      <a:endParaRPr lang="fr-FR" dirty="0"/>
                    </a:p>
                  </a:txBody>
                  <a:tcPr/>
                </a:tc>
              </a:tr>
              <a:tr h="370840">
                <a:tc>
                  <a:txBody>
                    <a:bodyPr/>
                    <a:lstStyle/>
                    <a:p>
                      <a:r>
                        <a:rPr lang="fr-FR" sz="1200" b="1" i="1" baseline="0" dirty="0" smtClean="0"/>
                        <a:t>Produits à base de lait acidulé</a:t>
                      </a:r>
                    </a:p>
                  </a:txBody>
                  <a:tcPr/>
                </a:tc>
                <a:tc>
                  <a:txBody>
                    <a:bodyPr/>
                    <a:lstStyle/>
                    <a:p>
                      <a:pPr marL="285750" indent="-285750">
                        <a:buFont typeface="Wingdings" panose="05000000000000000000" pitchFamily="2" charset="2"/>
                        <a:buChar char="Ø"/>
                      </a:pPr>
                      <a:r>
                        <a:rPr lang="fr-FR" sz="1200" dirty="0" smtClean="0"/>
                        <a:t>Lait acidulé</a:t>
                      </a:r>
                    </a:p>
                    <a:p>
                      <a:pPr marL="285750" indent="-285750">
                        <a:buFont typeface="Wingdings" panose="05000000000000000000" pitchFamily="2" charset="2"/>
                        <a:buChar char="Ø"/>
                      </a:pPr>
                      <a:r>
                        <a:rPr lang="fr-FR" sz="1200" dirty="0" smtClean="0"/>
                        <a:t>Yogourt</a:t>
                      </a:r>
                    </a:p>
                    <a:p>
                      <a:pPr marL="285750" indent="-285750">
                        <a:buFont typeface="Wingdings" panose="05000000000000000000" pitchFamily="2" charset="2"/>
                        <a:buChar char="Ø"/>
                      </a:pPr>
                      <a:r>
                        <a:rPr lang="fr-FR" sz="1200" dirty="0" smtClean="0"/>
                        <a:t>Bifidus</a:t>
                      </a:r>
                    </a:p>
                    <a:p>
                      <a:pPr marL="285750" indent="-285750">
                        <a:buFont typeface="Wingdings" panose="05000000000000000000" pitchFamily="2" charset="2"/>
                        <a:buChar char="Ø"/>
                      </a:pPr>
                      <a:r>
                        <a:rPr lang="fr-FR" sz="1200" dirty="0" smtClean="0"/>
                        <a:t>Blanc</a:t>
                      </a:r>
                      <a:r>
                        <a:rPr lang="fr-FR" sz="1200" baseline="0" dirty="0" smtClean="0"/>
                        <a:t> battu (caillé de fromage frais)</a:t>
                      </a:r>
                    </a:p>
                    <a:p>
                      <a:pPr marL="285750" indent="-285750">
                        <a:buFont typeface="Wingdings" panose="05000000000000000000" pitchFamily="2" charset="2"/>
                        <a:buChar char="Ø"/>
                      </a:pPr>
                      <a:r>
                        <a:rPr lang="fr-FR" sz="1200" baseline="0" dirty="0" smtClean="0"/>
                        <a:t>Kéfir</a:t>
                      </a:r>
                      <a:endParaRPr lang="fr-FR" sz="1200" dirty="0"/>
                    </a:p>
                  </a:txBody>
                  <a:tcPr/>
                </a:tc>
                <a:tc>
                  <a:txBody>
                    <a:bodyPr/>
                    <a:lstStyle/>
                    <a:p>
                      <a:r>
                        <a:rPr lang="fr-FR" sz="1200" b="1" i="1" baseline="0" dirty="0" smtClean="0"/>
                        <a:t>Beurre</a:t>
                      </a:r>
                    </a:p>
                  </a:txBody>
                  <a:tcPr/>
                </a:tc>
                <a:tc>
                  <a:txBody>
                    <a:bodyPr/>
                    <a:lstStyle/>
                    <a:p>
                      <a:pPr marL="285750" indent="-285750">
                        <a:buFont typeface="Wingdings" panose="05000000000000000000" pitchFamily="2" charset="2"/>
                        <a:buChar char="Ø"/>
                      </a:pPr>
                      <a:r>
                        <a:rPr lang="fr-FR" sz="1200" dirty="0" smtClean="0"/>
                        <a:t>Beurre de crème acidulée / </a:t>
                      </a:r>
                      <a:r>
                        <a:rPr lang="fr-FR" sz="1200" dirty="0" err="1" smtClean="0"/>
                        <a:t>Floralp</a:t>
                      </a:r>
                      <a:endParaRPr lang="fr-FR" sz="1200" dirty="0" smtClean="0"/>
                    </a:p>
                    <a:p>
                      <a:pPr marL="285750" indent="-285750">
                        <a:buFont typeface="Wingdings" panose="05000000000000000000" pitchFamily="2" charset="2"/>
                        <a:buChar char="Ø"/>
                      </a:pPr>
                      <a:r>
                        <a:rPr lang="fr-FR" sz="1200" dirty="0" smtClean="0"/>
                        <a:t>Beurre de crème douce / </a:t>
                      </a:r>
                      <a:r>
                        <a:rPr lang="fr-FR" sz="1200" dirty="0" err="1" smtClean="0"/>
                        <a:t>Rosalp</a:t>
                      </a:r>
                      <a:endParaRPr lang="fr-FR" sz="1200" dirty="0" smtClean="0"/>
                    </a:p>
                    <a:p>
                      <a:pPr marL="285750" indent="-285750">
                        <a:buFont typeface="Wingdings" panose="05000000000000000000" pitchFamily="2" charset="2"/>
                        <a:buChar char="Ø"/>
                      </a:pPr>
                      <a:r>
                        <a:rPr lang="fr-FR" sz="1200" dirty="0" smtClean="0"/>
                        <a:t>Beurre</a:t>
                      </a:r>
                      <a:r>
                        <a:rPr lang="fr-FR" sz="1200" baseline="0" dirty="0" smtClean="0"/>
                        <a:t> salé</a:t>
                      </a:r>
                    </a:p>
                    <a:p>
                      <a:pPr marL="285750" indent="-285750">
                        <a:buFont typeface="Wingdings" panose="05000000000000000000" pitchFamily="2" charset="2"/>
                        <a:buChar char="Ø"/>
                      </a:pPr>
                      <a:r>
                        <a:rPr lang="fr-FR" sz="1200" baseline="0" dirty="0" smtClean="0"/>
                        <a:t>Beurre fondu / Beurre à rôtir</a:t>
                      </a:r>
                    </a:p>
                    <a:p>
                      <a:pPr marL="285750" indent="-285750">
                        <a:buFont typeface="Wingdings" panose="05000000000000000000" pitchFamily="2" charset="2"/>
                        <a:buChar char="Ø"/>
                      </a:pPr>
                      <a:r>
                        <a:rPr lang="fr-FR" sz="1200" baseline="0" dirty="0" smtClean="0"/>
                        <a:t>Préparations de beurre (light, aux herbes)</a:t>
                      </a:r>
                      <a:endParaRPr lang="fr-FR" sz="1200" dirty="0"/>
                    </a:p>
                  </a:txBody>
                  <a:tcPr/>
                </a:tc>
              </a:tr>
              <a:tr h="370840">
                <a:tc>
                  <a:txBody>
                    <a:bodyPr/>
                    <a:lstStyle/>
                    <a:p>
                      <a:r>
                        <a:rPr lang="fr-FR" sz="1200" b="1" i="1" baseline="0" dirty="0" smtClean="0"/>
                        <a:t>Crème</a:t>
                      </a:r>
                    </a:p>
                  </a:txBody>
                  <a:tcPr/>
                </a:tc>
                <a:tc>
                  <a:txBody>
                    <a:bodyPr/>
                    <a:lstStyle/>
                    <a:p>
                      <a:pPr marL="285750" indent="-285750">
                        <a:buFont typeface="Wingdings" panose="05000000000000000000" pitchFamily="2" charset="2"/>
                        <a:buChar char="Ø"/>
                      </a:pPr>
                      <a:r>
                        <a:rPr lang="fr-FR" sz="1200" dirty="0" smtClean="0"/>
                        <a:t>Double</a:t>
                      </a:r>
                      <a:r>
                        <a:rPr lang="fr-FR" sz="1200" baseline="0" dirty="0" smtClean="0"/>
                        <a:t> crème</a:t>
                      </a:r>
                    </a:p>
                    <a:p>
                      <a:pPr marL="285750" indent="-285750">
                        <a:buFont typeface="Wingdings" panose="05000000000000000000" pitchFamily="2" charset="2"/>
                        <a:buChar char="Ø"/>
                      </a:pPr>
                      <a:r>
                        <a:rPr lang="fr-FR" sz="1200" baseline="0" dirty="0" smtClean="0"/>
                        <a:t>Crème entière / Crème à fouetter</a:t>
                      </a:r>
                    </a:p>
                    <a:p>
                      <a:pPr marL="285750" indent="-285750">
                        <a:buFont typeface="Wingdings" panose="05000000000000000000" pitchFamily="2" charset="2"/>
                        <a:buChar char="Ø"/>
                      </a:pPr>
                      <a:r>
                        <a:rPr lang="fr-FR" sz="1200" baseline="0" dirty="0" smtClean="0"/>
                        <a:t>Crème aigre ou acidulée</a:t>
                      </a:r>
                    </a:p>
                    <a:p>
                      <a:pPr marL="285750" indent="-285750">
                        <a:buFont typeface="Wingdings" panose="05000000000000000000" pitchFamily="2" charset="2"/>
                        <a:buChar char="Ø"/>
                      </a:pPr>
                      <a:r>
                        <a:rPr lang="fr-FR" sz="1200" baseline="0" dirty="0" smtClean="0"/>
                        <a:t>Crème épaissie pour sauces</a:t>
                      </a:r>
                    </a:p>
                    <a:p>
                      <a:pPr marL="285750" indent="-285750">
                        <a:buFont typeface="Wingdings" panose="05000000000000000000" pitchFamily="2" charset="2"/>
                        <a:buChar char="Ø"/>
                      </a:pPr>
                      <a:r>
                        <a:rPr lang="fr-FR" sz="1200" baseline="0" dirty="0" err="1" smtClean="0"/>
                        <a:t>Demi-crème</a:t>
                      </a:r>
                      <a:r>
                        <a:rPr lang="fr-FR" sz="1200" baseline="0" dirty="0" smtClean="0"/>
                        <a:t> épaissie pour sauces</a:t>
                      </a:r>
                    </a:p>
                    <a:p>
                      <a:pPr marL="285750" indent="-285750">
                        <a:buFont typeface="Wingdings" panose="05000000000000000000" pitchFamily="2" charset="2"/>
                        <a:buChar char="Ø"/>
                      </a:pPr>
                      <a:r>
                        <a:rPr lang="fr-FR" sz="1200" baseline="0" dirty="0" err="1" smtClean="0"/>
                        <a:t>Demi-crème</a:t>
                      </a:r>
                      <a:r>
                        <a:rPr lang="fr-FR" sz="1200" baseline="0" dirty="0" smtClean="0"/>
                        <a:t> avec épaississant</a:t>
                      </a:r>
                    </a:p>
                    <a:p>
                      <a:pPr marL="285750" indent="-285750">
                        <a:buFont typeface="Wingdings" panose="05000000000000000000" pitchFamily="2" charset="2"/>
                        <a:buChar char="Ø"/>
                      </a:pPr>
                      <a:r>
                        <a:rPr lang="fr-FR" sz="1200" baseline="0" dirty="0" err="1" smtClean="0"/>
                        <a:t>Demi-crème</a:t>
                      </a:r>
                      <a:r>
                        <a:rPr lang="fr-FR" sz="1200" baseline="0" dirty="0" smtClean="0"/>
                        <a:t> acidulée</a:t>
                      </a:r>
                    </a:p>
                    <a:p>
                      <a:pPr marL="285750" indent="-285750">
                        <a:buFont typeface="Wingdings" panose="05000000000000000000" pitchFamily="2" charset="2"/>
                        <a:buChar char="Ø"/>
                      </a:pPr>
                      <a:r>
                        <a:rPr lang="fr-FR" sz="1200" baseline="0" dirty="0" smtClean="0"/>
                        <a:t>Crème à café</a:t>
                      </a:r>
                      <a:endParaRPr lang="fr-FR" sz="1200" dirty="0"/>
                    </a:p>
                  </a:txBody>
                  <a:tcPr/>
                </a:tc>
                <a:tc>
                  <a:txBody>
                    <a:bodyPr/>
                    <a:lstStyle/>
                    <a:p>
                      <a:r>
                        <a:rPr lang="fr-FR" sz="1200" b="1" i="1" baseline="0" dirty="0" smtClean="0"/>
                        <a:t>Fromage</a:t>
                      </a:r>
                    </a:p>
                  </a:txBody>
                  <a:tcPr/>
                </a:tc>
                <a:tc>
                  <a:txBody>
                    <a:bodyPr/>
                    <a:lstStyle/>
                    <a:p>
                      <a:pPr marL="285750" indent="-285750">
                        <a:buFont typeface="Wingdings" panose="05000000000000000000" pitchFamily="2" charset="2"/>
                        <a:buChar char="Ø"/>
                      </a:pPr>
                      <a:r>
                        <a:rPr lang="fr-FR" sz="1200" b="1" u="sng" dirty="0" smtClean="0"/>
                        <a:t>Fromage </a:t>
                      </a:r>
                      <a:r>
                        <a:rPr lang="fr-FR" sz="1200" b="1" u="sng" dirty="0" err="1" smtClean="0"/>
                        <a:t>extra-dur</a:t>
                      </a:r>
                      <a:r>
                        <a:rPr lang="fr-FR" sz="1200" b="1" u="sng" dirty="0" smtClean="0"/>
                        <a:t> :</a:t>
                      </a:r>
                      <a:r>
                        <a:rPr lang="fr-FR" sz="1200" dirty="0" smtClean="0"/>
                        <a:t> fromages à </a:t>
                      </a:r>
                      <a:r>
                        <a:rPr lang="fr-FR" sz="1200" dirty="0" err="1" smtClean="0"/>
                        <a:t>rebibes</a:t>
                      </a:r>
                      <a:r>
                        <a:rPr lang="fr-FR" sz="1200" dirty="0" smtClean="0"/>
                        <a:t>,</a:t>
                      </a:r>
                      <a:r>
                        <a:rPr lang="fr-FR" sz="1200" baseline="0" dirty="0" smtClean="0"/>
                        <a:t> Sbrinz, Parmesan</a:t>
                      </a:r>
                    </a:p>
                    <a:p>
                      <a:pPr marL="285750" indent="-285750">
                        <a:buFont typeface="Wingdings" panose="05000000000000000000" pitchFamily="2" charset="2"/>
                        <a:buChar char="Ø"/>
                      </a:pPr>
                      <a:r>
                        <a:rPr lang="fr-FR" sz="1200" b="1" u="sng" baseline="0" dirty="0" smtClean="0"/>
                        <a:t>Fromage à pâte dure :</a:t>
                      </a:r>
                      <a:r>
                        <a:rPr lang="fr-FR" sz="1200" baseline="0" dirty="0" smtClean="0"/>
                        <a:t> Emmental, Gruyère, fromage d’alpage</a:t>
                      </a:r>
                    </a:p>
                    <a:p>
                      <a:pPr marL="285750" indent="-285750">
                        <a:buFont typeface="Wingdings" panose="05000000000000000000" pitchFamily="2" charset="2"/>
                        <a:buChar char="Ø"/>
                      </a:pPr>
                      <a:r>
                        <a:rPr lang="fr-FR" sz="1200" b="1" u="sng" baseline="0" dirty="0" smtClean="0"/>
                        <a:t>Fromage à pâte mi-dure :</a:t>
                      </a:r>
                      <a:r>
                        <a:rPr lang="fr-FR" sz="1200" baseline="0" dirty="0" smtClean="0"/>
                        <a:t> Appenzell, Tilsit, Tête de Moine, Edam, Fontine, </a:t>
                      </a:r>
                      <a:r>
                        <a:rPr lang="fr-FR" sz="1200" baseline="0" dirty="0" err="1" smtClean="0"/>
                        <a:t>Ziger</a:t>
                      </a:r>
                      <a:r>
                        <a:rPr lang="fr-FR" sz="1200" baseline="0" dirty="0" smtClean="0"/>
                        <a:t>, fromage à raclette, Cheddar, Vacherin fribourgeois, St-Paulin, Bel </a:t>
                      </a:r>
                      <a:r>
                        <a:rPr lang="fr-FR" sz="1200" baseline="0" dirty="0" err="1" smtClean="0"/>
                        <a:t>Paese</a:t>
                      </a:r>
                      <a:endParaRPr lang="fr-FR" sz="1200" baseline="0" dirty="0" smtClean="0"/>
                    </a:p>
                    <a:p>
                      <a:pPr marL="285750" indent="-285750">
                        <a:buFont typeface="Wingdings" panose="05000000000000000000" pitchFamily="2" charset="2"/>
                        <a:buChar char="Ø"/>
                      </a:pPr>
                      <a:r>
                        <a:rPr lang="fr-FR" sz="1200" b="1" u="sng" baseline="0" dirty="0" smtClean="0"/>
                        <a:t>Fromage à pâte molle :</a:t>
                      </a:r>
                      <a:r>
                        <a:rPr lang="fr-FR" sz="1200" b="1" u="none" baseline="0" dirty="0" smtClean="0"/>
                        <a:t> </a:t>
                      </a:r>
                      <a:r>
                        <a:rPr lang="fr-FR" sz="1200" baseline="0" dirty="0" smtClean="0"/>
                        <a:t>Tomme, Camembert, Brie, Gorgonzola, Roquefort, Vacherin </a:t>
                      </a:r>
                      <a:r>
                        <a:rPr lang="fr-FR" sz="1200" baseline="0" dirty="0" err="1" smtClean="0"/>
                        <a:t>Mont-d’Or</a:t>
                      </a:r>
                      <a:r>
                        <a:rPr lang="fr-FR" sz="1200" baseline="0" dirty="0" smtClean="0"/>
                        <a:t>, Reblochon, Munster</a:t>
                      </a:r>
                    </a:p>
                    <a:p>
                      <a:pPr marL="285750" indent="-285750">
                        <a:buFont typeface="Wingdings" panose="05000000000000000000" pitchFamily="2" charset="2"/>
                        <a:buChar char="Ø"/>
                      </a:pPr>
                      <a:r>
                        <a:rPr lang="fr-FR" sz="1200" b="1" u="sng" baseline="0" dirty="0" smtClean="0"/>
                        <a:t>Fromages frais :</a:t>
                      </a:r>
                      <a:r>
                        <a:rPr lang="fr-FR" sz="1200" baseline="0" dirty="0" smtClean="0"/>
                        <a:t> mozzarella, cottage, séré, mascarpone, ricotta</a:t>
                      </a:r>
                    </a:p>
                    <a:p>
                      <a:pPr marL="285750" indent="-285750">
                        <a:buFont typeface="Wingdings" panose="05000000000000000000" pitchFamily="2" charset="2"/>
                        <a:buChar char="Ø"/>
                      </a:pPr>
                      <a:r>
                        <a:rPr lang="fr-FR" sz="1200" baseline="0" dirty="0" smtClean="0"/>
                        <a:t>Fromage à tartiner</a:t>
                      </a:r>
                    </a:p>
                    <a:p>
                      <a:pPr marL="285750" indent="-285750">
                        <a:buFont typeface="Wingdings" panose="05000000000000000000" pitchFamily="2" charset="2"/>
                        <a:buChar char="Ø"/>
                      </a:pPr>
                      <a:r>
                        <a:rPr lang="fr-FR" sz="1200" baseline="0" dirty="0" smtClean="0"/>
                        <a:t>Fromage fondu</a:t>
                      </a:r>
                    </a:p>
                    <a:p>
                      <a:pPr marL="285750" indent="-285750">
                        <a:buFont typeface="Wingdings" panose="05000000000000000000" pitchFamily="2" charset="2"/>
                        <a:buChar char="Ø"/>
                      </a:pPr>
                      <a:r>
                        <a:rPr lang="fr-FR" sz="1200" baseline="0" dirty="0" smtClean="0"/>
                        <a:t>Fromage au lait de brebis, de chèvre ou de bufflonne, feta</a:t>
                      </a:r>
                      <a:endParaRPr lang="fr-FR" sz="1200" dirty="0"/>
                    </a:p>
                  </a:txBody>
                  <a:tcPr/>
                </a:tc>
              </a:tr>
            </a:tbl>
          </a:graphicData>
        </a:graphic>
      </p:graphicFrame>
    </p:spTree>
    <p:extLst>
      <p:ext uri="{BB962C8B-B14F-4D97-AF65-F5344CB8AC3E}">
        <p14:creationId xmlns:p14="http://schemas.microsoft.com/office/powerpoint/2010/main" val="2360680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Généralités</a:t>
            </a:r>
            <a:r>
              <a:rPr lang="fr-FR" dirty="0" smtClean="0"/>
              <a:t>	</a:t>
            </a:r>
            <a:endParaRPr lang="fr-FR" dirty="0"/>
          </a:p>
        </p:txBody>
      </p:sp>
      <p:sp>
        <p:nvSpPr>
          <p:cNvPr id="4" name="Espace réservé du contenu 3"/>
          <p:cNvSpPr>
            <a:spLocks noGrp="1"/>
          </p:cNvSpPr>
          <p:nvPr>
            <p:ph sz="half" idx="1"/>
          </p:nvPr>
        </p:nvSpPr>
        <p:spPr/>
        <p:txBody>
          <a:bodyPr>
            <a:normAutofit fontScale="77500" lnSpcReduction="20000"/>
          </a:bodyPr>
          <a:lstStyle/>
          <a:p>
            <a:pPr>
              <a:buFont typeface="Wingdings" charset="2"/>
              <a:buChar char="q"/>
            </a:pPr>
            <a:r>
              <a:rPr lang="fr-FR" dirty="0" smtClean="0"/>
              <a:t>Les produits à base de </a:t>
            </a:r>
            <a:r>
              <a:rPr lang="fr-FR" b="1" dirty="0" smtClean="0"/>
              <a:t>lait acidulé </a:t>
            </a:r>
            <a:r>
              <a:rPr lang="fr-FR" dirty="0" smtClean="0"/>
              <a:t>sont préparés avec du </a:t>
            </a:r>
            <a:r>
              <a:rPr lang="fr-FR" b="1" dirty="0" smtClean="0"/>
              <a:t>lait ensemencé</a:t>
            </a:r>
          </a:p>
          <a:p>
            <a:pPr>
              <a:buFont typeface="Wingdings" charset="2"/>
              <a:buChar char="q"/>
            </a:pPr>
            <a:r>
              <a:rPr lang="fr-FR" dirty="0" smtClean="0"/>
              <a:t>Les plus connus sont le </a:t>
            </a:r>
            <a:r>
              <a:rPr lang="fr-FR" b="1" dirty="0" smtClean="0"/>
              <a:t>yogourt</a:t>
            </a:r>
            <a:r>
              <a:rPr lang="fr-FR" dirty="0" smtClean="0"/>
              <a:t>, le </a:t>
            </a:r>
            <a:r>
              <a:rPr lang="fr-FR" b="1" dirty="0" smtClean="0"/>
              <a:t>lait acidulé </a:t>
            </a:r>
            <a:r>
              <a:rPr lang="fr-FR" dirty="0" smtClean="0"/>
              <a:t>et le </a:t>
            </a:r>
            <a:r>
              <a:rPr lang="fr-FR" b="1" dirty="0" smtClean="0"/>
              <a:t>kéfir</a:t>
            </a:r>
          </a:p>
          <a:p>
            <a:pPr>
              <a:buFont typeface="Wingdings" charset="2"/>
              <a:buChar char="q"/>
            </a:pPr>
            <a:r>
              <a:rPr lang="fr-FR" dirty="0" smtClean="0"/>
              <a:t>L’</a:t>
            </a:r>
            <a:r>
              <a:rPr lang="fr-FR" b="1" dirty="0" smtClean="0"/>
              <a:t>acidification</a:t>
            </a:r>
            <a:r>
              <a:rPr lang="fr-FR" dirty="0" smtClean="0"/>
              <a:t> du lait au moyen de micro-organismes est la méthode de conservation du lait la plus ancienne</a:t>
            </a:r>
          </a:p>
          <a:p>
            <a:pPr>
              <a:buFont typeface="Wingdings" charset="2"/>
              <a:buChar char="q"/>
            </a:pPr>
            <a:r>
              <a:rPr lang="fr-FR" dirty="0" smtClean="0"/>
              <a:t>Alors que, par le passé, on laissait le lait s’acidifier de lui-même, on y ajoute aujourd’hui des </a:t>
            </a:r>
            <a:r>
              <a:rPr lang="fr-FR" b="1" dirty="0" smtClean="0"/>
              <a:t>cultures bactériennes</a:t>
            </a:r>
            <a:r>
              <a:rPr lang="fr-FR" dirty="0" smtClean="0"/>
              <a:t> qui ont des effets positifs pour l’être humain</a:t>
            </a:r>
            <a:endParaRPr lang="fr-FR" dirty="0"/>
          </a:p>
        </p:txBody>
      </p:sp>
      <p:pic>
        <p:nvPicPr>
          <p:cNvPr id="5" name="Espace réservé du contenu 4"/>
          <p:cNvPicPr>
            <a:picLocks noGrp="1" noChangeAspect="1"/>
          </p:cNvPicPr>
          <p:nvPr>
            <p:ph sz="half" idx="2"/>
          </p:nvPr>
        </p:nvPicPr>
        <p:blipFill>
          <a:blip r:embed="rId2"/>
          <a:srcRect l="24870" r="24870"/>
          <a:stretch>
            <a:fillRect/>
          </a:stretch>
        </p:blipFill>
        <p:spPr/>
      </p:pic>
    </p:spTree>
    <p:extLst>
      <p:ext uri="{BB962C8B-B14F-4D97-AF65-F5344CB8AC3E}">
        <p14:creationId xmlns:p14="http://schemas.microsoft.com/office/powerpoint/2010/main" val="4222786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Lait acidulé / </a:t>
            </a:r>
            <a:r>
              <a:rPr lang="fr-FR" b="1" i="1" dirty="0" err="1" smtClean="0">
                <a:solidFill>
                  <a:srgbClr val="66CCFF"/>
                </a:solidFill>
              </a:rPr>
              <a:t>Sauermilch</a:t>
            </a:r>
            <a:endParaRPr lang="fr-FR" i="1" dirty="0">
              <a:solidFill>
                <a:srgbClr val="66CCFF"/>
              </a:solidFill>
            </a:endParaRPr>
          </a:p>
        </p:txBody>
      </p:sp>
      <p:sp>
        <p:nvSpPr>
          <p:cNvPr id="4" name="Espace réservé du contenu 3"/>
          <p:cNvSpPr>
            <a:spLocks noGrp="1"/>
          </p:cNvSpPr>
          <p:nvPr>
            <p:ph sz="half" idx="1"/>
          </p:nvPr>
        </p:nvSpPr>
        <p:spPr>
          <a:xfrm>
            <a:off x="779463" y="1981201"/>
            <a:ext cx="3657600" cy="3975100"/>
          </a:xfrm>
        </p:spPr>
        <p:txBody>
          <a:bodyPr>
            <a:normAutofit lnSpcReduction="10000"/>
          </a:bodyPr>
          <a:lstStyle/>
          <a:p>
            <a:pPr>
              <a:buFont typeface="Wingdings" charset="2"/>
              <a:buChar char="q"/>
            </a:pPr>
            <a:r>
              <a:rPr lang="fr-FR" dirty="0" smtClean="0"/>
              <a:t>Le lait pasteurisé ou upérisé est acidifié au moyen de bactéries lactiques</a:t>
            </a:r>
          </a:p>
          <a:p>
            <a:pPr>
              <a:buFont typeface="Wingdings" charset="2"/>
              <a:buChar char="q"/>
            </a:pPr>
            <a:r>
              <a:rPr lang="fr-FR" dirty="0" smtClean="0"/>
              <a:t>Celles-ci transforment une partie du lactose en acide lactique</a:t>
            </a:r>
          </a:p>
          <a:p>
            <a:pPr>
              <a:buFont typeface="Wingdings" charset="2"/>
              <a:buChar char="q"/>
            </a:pPr>
            <a:r>
              <a:rPr lang="fr-FR" dirty="0" smtClean="0"/>
              <a:t>Dans le commerce, on trouve du lait acidulé avec des fruits, nature ou aussi avec des cultures bifidus</a:t>
            </a:r>
            <a:endParaRPr lang="fr-FR" dirty="0"/>
          </a:p>
        </p:txBody>
      </p:sp>
      <p:pic>
        <p:nvPicPr>
          <p:cNvPr id="5" name="Espace réservé du contenu 4" descr="Lait acidulé .jpg"/>
          <p:cNvPicPr>
            <a:picLocks noGrp="1" noChangeAspect="1"/>
          </p:cNvPicPr>
          <p:nvPr>
            <p:ph sz="half" idx="2"/>
          </p:nvPr>
        </p:nvPicPr>
        <p:blipFill>
          <a:blip r:embed="rId2">
            <a:extLst>
              <a:ext uri="{28A0092B-C50C-407E-A947-70E740481C1C}">
                <a14:useLocalDpi xmlns:a14="http://schemas.microsoft.com/office/drawing/2010/main" val="0"/>
              </a:ext>
            </a:extLst>
          </a:blip>
          <a:srcRect t="-35791" b="-35791"/>
          <a:stretch>
            <a:fillRect/>
          </a:stretch>
        </p:blipFill>
        <p:spPr/>
      </p:pic>
    </p:spTree>
    <p:extLst>
      <p:ext uri="{BB962C8B-B14F-4D97-AF65-F5344CB8AC3E}">
        <p14:creationId xmlns:p14="http://schemas.microsoft.com/office/powerpoint/2010/main" val="3239953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Yogourt / </a:t>
            </a:r>
            <a:r>
              <a:rPr lang="fr-FR" b="1" i="1" dirty="0" err="1" smtClean="0">
                <a:solidFill>
                  <a:srgbClr val="66CCFF"/>
                </a:solidFill>
              </a:rPr>
              <a:t>Joghurt</a:t>
            </a:r>
            <a:endParaRPr lang="fr-FR" i="1" dirty="0">
              <a:solidFill>
                <a:srgbClr val="66CCFF"/>
              </a:solidFill>
            </a:endParaRPr>
          </a:p>
        </p:txBody>
      </p:sp>
      <p:sp>
        <p:nvSpPr>
          <p:cNvPr id="4" name="Espace réservé du contenu 3"/>
          <p:cNvSpPr>
            <a:spLocks noGrp="1"/>
          </p:cNvSpPr>
          <p:nvPr>
            <p:ph sz="half" idx="1"/>
          </p:nvPr>
        </p:nvSpPr>
        <p:spPr>
          <a:xfrm>
            <a:off x="600891" y="1863633"/>
            <a:ext cx="3836172" cy="4641669"/>
          </a:xfrm>
        </p:spPr>
        <p:txBody>
          <a:bodyPr>
            <a:normAutofit fontScale="62500" lnSpcReduction="20000"/>
          </a:bodyPr>
          <a:lstStyle/>
          <a:p>
            <a:pPr>
              <a:buFont typeface="Wingdings" charset="2"/>
              <a:buChar char="q"/>
            </a:pPr>
            <a:r>
              <a:rPr lang="fr-FR" dirty="0" smtClean="0"/>
              <a:t>Le lait pasteurisé et homogénéisé est refroidi à 40 – 45 °C et ensemencé de bactéries lactiques spéciales</a:t>
            </a:r>
          </a:p>
          <a:p>
            <a:pPr>
              <a:buFont typeface="Wingdings" charset="2"/>
              <a:buChar char="q"/>
            </a:pPr>
            <a:r>
              <a:rPr lang="fr-FR" dirty="0" smtClean="0"/>
              <a:t>Pendant que ces bactéries croissent et abaissant la valeur pH, le yogourt en formation ne doit pas être agité.</a:t>
            </a:r>
            <a:r>
              <a:rPr lang="fr-FR" dirty="0"/>
              <a:t> </a:t>
            </a:r>
            <a:r>
              <a:rPr lang="fr-FR" dirty="0" smtClean="0"/>
              <a:t>Lorsque le pH est assez bas, le lait, devenu ferme entre-temps, est remué et refroidi</a:t>
            </a:r>
          </a:p>
          <a:p>
            <a:pPr>
              <a:buFont typeface="Wingdings" charset="2"/>
              <a:buChar char="q"/>
            </a:pPr>
            <a:r>
              <a:rPr lang="fr-FR" dirty="0" smtClean="0"/>
              <a:t>Avant de le verser dans les emballages, on peut y ajouter éventuellement des jus de fruits</a:t>
            </a:r>
          </a:p>
          <a:p>
            <a:pPr>
              <a:buFont typeface="Wingdings" charset="2"/>
              <a:buChar char="q"/>
            </a:pPr>
            <a:r>
              <a:rPr lang="fr-FR" dirty="0" smtClean="0"/>
              <a:t>Il est conservé à 6°C maximum</a:t>
            </a:r>
          </a:p>
          <a:p>
            <a:pPr>
              <a:buFont typeface="Wingdings" charset="2"/>
              <a:buChar char="q"/>
            </a:pPr>
            <a:r>
              <a:rPr lang="fr-FR" dirty="0" smtClean="0"/>
              <a:t>Pour les yogourts fermes, on utilise aussi du lait homogénéisé et pasteurisé. Les bactéries lactiques ne sont ajoutées au yogourt qu’une fois dans le gobelet, et l’acidification ne se fait qu’après l’emballage</a:t>
            </a:r>
          </a:p>
          <a:p>
            <a:pPr>
              <a:buFont typeface="Wingdings" charset="2"/>
              <a:buChar char="q"/>
            </a:pPr>
            <a:r>
              <a:rPr lang="fr-FR" dirty="0" smtClean="0"/>
              <a:t>On trouve des yogourts avec des teneurs en graisse et des arômes différents</a:t>
            </a:r>
            <a:endParaRPr lang="fr-FR" dirty="0"/>
          </a:p>
        </p:txBody>
      </p:sp>
      <p:pic>
        <p:nvPicPr>
          <p:cNvPr id="5" name="Espace réservé du contenu 4" descr="Yogourt.jpg"/>
          <p:cNvPicPr>
            <a:picLocks noGrp="1" noChangeAspect="1"/>
          </p:cNvPicPr>
          <p:nvPr>
            <p:ph sz="half" idx="2"/>
          </p:nvPr>
        </p:nvPicPr>
        <p:blipFill>
          <a:blip r:embed="rId2">
            <a:extLst>
              <a:ext uri="{28A0092B-C50C-407E-A947-70E740481C1C}">
                <a14:useLocalDpi xmlns:a14="http://schemas.microsoft.com/office/drawing/2010/main" val="0"/>
              </a:ext>
            </a:extLst>
          </a:blip>
          <a:srcRect t="-31105" b="-31105"/>
          <a:stretch>
            <a:fillRect/>
          </a:stretch>
        </p:blipFill>
        <p:spPr/>
      </p:pic>
    </p:spTree>
    <p:extLst>
      <p:ext uri="{BB962C8B-B14F-4D97-AF65-F5344CB8AC3E}">
        <p14:creationId xmlns:p14="http://schemas.microsoft.com/office/powerpoint/2010/main" val="1459441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Bifidus / </a:t>
            </a:r>
            <a:r>
              <a:rPr lang="fr-FR" b="1" i="1" dirty="0" smtClean="0">
                <a:solidFill>
                  <a:srgbClr val="66CCFF"/>
                </a:solidFill>
              </a:rPr>
              <a:t>Bifidus</a:t>
            </a:r>
            <a:endParaRPr lang="fr-FR" i="1" dirty="0">
              <a:solidFill>
                <a:srgbClr val="66CCFF"/>
              </a:solidFill>
            </a:endParaRPr>
          </a:p>
        </p:txBody>
      </p:sp>
      <p:sp>
        <p:nvSpPr>
          <p:cNvPr id="4" name="Espace réservé du contenu 3"/>
          <p:cNvSpPr>
            <a:spLocks noGrp="1"/>
          </p:cNvSpPr>
          <p:nvPr>
            <p:ph sz="half" idx="1"/>
          </p:nvPr>
        </p:nvSpPr>
        <p:spPr>
          <a:xfrm>
            <a:off x="779463" y="1981201"/>
            <a:ext cx="3657600" cy="3975100"/>
          </a:xfrm>
        </p:spPr>
        <p:txBody>
          <a:bodyPr>
            <a:normAutofit lnSpcReduction="10000"/>
          </a:bodyPr>
          <a:lstStyle/>
          <a:p>
            <a:pPr>
              <a:buFont typeface="Wingdings" charset="2"/>
              <a:buChar char="q"/>
            </a:pPr>
            <a:r>
              <a:rPr lang="fr-FR" dirty="0" smtClean="0"/>
              <a:t>Lors de la fabrication des yogourts, les bactéries bifidus transforment le lactose en acide lactique</a:t>
            </a:r>
          </a:p>
          <a:p>
            <a:pPr>
              <a:buFont typeface="Wingdings" charset="2"/>
              <a:buChar char="q"/>
            </a:pPr>
            <a:r>
              <a:rPr lang="fr-FR" dirty="0" smtClean="0"/>
              <a:t>Contrairement aux bactéries lactiques habituelles, ces micro-organismes sont plus résistants et survivent au passage dans l’intestin où l’on espère qu’ils auront un effet positif</a:t>
            </a:r>
            <a:endParaRPr lang="fr-FR" dirty="0"/>
          </a:p>
        </p:txBody>
      </p:sp>
      <p:pic>
        <p:nvPicPr>
          <p:cNvPr id="5" name="Espace réservé du contenu 4" descr="Bifidus.jpg"/>
          <p:cNvPicPr>
            <a:picLocks noGrp="1" noChangeAspect="1"/>
          </p:cNvPicPr>
          <p:nvPr>
            <p:ph sz="half" idx="2"/>
          </p:nvPr>
        </p:nvPicPr>
        <p:blipFill>
          <a:blip r:embed="rId2">
            <a:extLst>
              <a:ext uri="{28A0092B-C50C-407E-A947-70E740481C1C}">
                <a14:useLocalDpi xmlns:a14="http://schemas.microsoft.com/office/drawing/2010/main" val="0"/>
              </a:ext>
            </a:extLst>
          </a:blip>
          <a:srcRect l="-7894" r="-7894"/>
          <a:stretch>
            <a:fillRect/>
          </a:stretch>
        </p:blipFill>
        <p:spPr/>
      </p:pic>
    </p:spTree>
    <p:extLst>
      <p:ext uri="{BB962C8B-B14F-4D97-AF65-F5344CB8AC3E}">
        <p14:creationId xmlns:p14="http://schemas.microsoft.com/office/powerpoint/2010/main" val="2515062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Blanc battu / </a:t>
            </a:r>
            <a:r>
              <a:rPr lang="fr-FR" b="1" i="1" dirty="0" smtClean="0">
                <a:solidFill>
                  <a:srgbClr val="66CCFF"/>
                </a:solidFill>
              </a:rPr>
              <a:t>Blanc battu</a:t>
            </a:r>
            <a:endParaRPr lang="fr-FR" i="1" dirty="0">
              <a:solidFill>
                <a:srgbClr val="66CCFF"/>
              </a:solidFill>
            </a:endParaRPr>
          </a:p>
        </p:txBody>
      </p:sp>
      <p:sp>
        <p:nvSpPr>
          <p:cNvPr id="4" name="Espace réservé du contenu 3"/>
          <p:cNvSpPr>
            <a:spLocks noGrp="1"/>
          </p:cNvSpPr>
          <p:nvPr>
            <p:ph sz="half" idx="1"/>
          </p:nvPr>
        </p:nvSpPr>
        <p:spPr>
          <a:xfrm>
            <a:off x="779463" y="1981201"/>
            <a:ext cx="3657600" cy="3975100"/>
          </a:xfrm>
        </p:spPr>
        <p:txBody>
          <a:bodyPr>
            <a:normAutofit fontScale="92500" lnSpcReduction="10000"/>
          </a:bodyPr>
          <a:lstStyle/>
          <a:p>
            <a:pPr>
              <a:buFont typeface="Wingdings" charset="2"/>
              <a:buChar char="q"/>
            </a:pPr>
            <a:r>
              <a:rPr lang="fr-FR" dirty="0" smtClean="0"/>
              <a:t>Le blanc battu (caillé de fromage frais) est fabriqué à base de lait écrémé que l’on fait coaguler avec des cultures de bactéries spéciales</a:t>
            </a:r>
          </a:p>
          <a:p>
            <a:pPr>
              <a:buFont typeface="Wingdings" charset="2"/>
              <a:buChar char="q"/>
            </a:pPr>
            <a:r>
              <a:rPr lang="fr-FR" dirty="0" smtClean="0"/>
              <a:t>Selon le taux de graisse souhaité, on y ajoute ensuite de la crème</a:t>
            </a:r>
          </a:p>
          <a:p>
            <a:pPr>
              <a:buFont typeface="Wingdings" charset="2"/>
              <a:buChar char="q"/>
            </a:pPr>
            <a:r>
              <a:rPr lang="fr-FR" dirty="0" smtClean="0"/>
              <a:t>On trouve du blanc battu avec des teneurs en graisse de 0 à 45 %</a:t>
            </a:r>
            <a:endParaRPr lang="fr-FR" dirty="0"/>
          </a:p>
        </p:txBody>
      </p:sp>
      <p:pic>
        <p:nvPicPr>
          <p:cNvPr id="5" name="Espace réservé du contenu 4" descr="Blanc battu.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4340" b="-4340"/>
          <a:stretch>
            <a:fillRect/>
          </a:stretch>
        </p:blipFill>
        <p:spPr/>
      </p:pic>
    </p:spTree>
    <p:extLst>
      <p:ext uri="{BB962C8B-B14F-4D97-AF65-F5344CB8AC3E}">
        <p14:creationId xmlns:p14="http://schemas.microsoft.com/office/powerpoint/2010/main" val="669712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Kéfir / </a:t>
            </a:r>
            <a:r>
              <a:rPr lang="fr-FR" b="1" i="1" dirty="0" smtClean="0">
                <a:solidFill>
                  <a:srgbClr val="66CCFF"/>
                </a:solidFill>
              </a:rPr>
              <a:t>Kéfir</a:t>
            </a:r>
            <a:endParaRPr lang="fr-FR" i="1" dirty="0">
              <a:solidFill>
                <a:srgbClr val="66CCFF"/>
              </a:solidFill>
            </a:endParaRPr>
          </a:p>
        </p:txBody>
      </p:sp>
      <p:sp>
        <p:nvSpPr>
          <p:cNvPr id="4" name="Espace réservé du contenu 3"/>
          <p:cNvSpPr>
            <a:spLocks noGrp="1"/>
          </p:cNvSpPr>
          <p:nvPr>
            <p:ph sz="half" idx="1"/>
          </p:nvPr>
        </p:nvSpPr>
        <p:spPr>
          <a:xfrm>
            <a:off x="779463" y="1981201"/>
            <a:ext cx="3657600" cy="3975100"/>
          </a:xfrm>
        </p:spPr>
        <p:txBody>
          <a:bodyPr>
            <a:normAutofit fontScale="92500" lnSpcReduction="20000"/>
          </a:bodyPr>
          <a:lstStyle/>
          <a:p>
            <a:pPr>
              <a:buFont typeface="Wingdings" charset="2"/>
              <a:buChar char="q"/>
            </a:pPr>
            <a:r>
              <a:rPr lang="fr-FR" dirty="0" smtClean="0"/>
              <a:t>Le kéfir est un produit de lait acidulé légèrement piquant avec une faible teneur en alcool</a:t>
            </a:r>
          </a:p>
          <a:p>
            <a:pPr>
              <a:buFont typeface="Wingdings" charset="2"/>
              <a:buChar char="q"/>
            </a:pPr>
            <a:r>
              <a:rPr lang="fr-FR" dirty="0" smtClean="0"/>
              <a:t>Le lait pasteurisé (partiellement écrémé et pasteurisé) est ensemencé avec des grains de kéfir, composés de bactéries lactiques et de levures</a:t>
            </a:r>
          </a:p>
          <a:p>
            <a:pPr>
              <a:buFont typeface="Wingdings" charset="2"/>
              <a:buChar char="q"/>
            </a:pPr>
            <a:r>
              <a:rPr lang="fr-FR" dirty="0" smtClean="0"/>
              <a:t>On trouve dans le commerce du kéfir nature ou avec adjonctions </a:t>
            </a:r>
            <a:r>
              <a:rPr lang="fr-FR" smtClean="0"/>
              <a:t>de fruits</a:t>
            </a:r>
            <a:endParaRPr lang="fr-FR" dirty="0"/>
          </a:p>
        </p:txBody>
      </p:sp>
      <p:pic>
        <p:nvPicPr>
          <p:cNvPr id="7" name="Espace réservé du contenu 6" descr="Kéfir.jpg"/>
          <p:cNvPicPr>
            <a:picLocks noGrp="1" noChangeAspect="1"/>
          </p:cNvPicPr>
          <p:nvPr>
            <p:ph sz="half" idx="2"/>
          </p:nvPr>
        </p:nvPicPr>
        <p:blipFill>
          <a:blip r:embed="rId2">
            <a:extLst>
              <a:ext uri="{28A0092B-C50C-407E-A947-70E740481C1C}">
                <a14:useLocalDpi xmlns:a14="http://schemas.microsoft.com/office/drawing/2010/main" val="0"/>
              </a:ext>
            </a:extLst>
          </a:blip>
          <a:srcRect t="-7973" b="-7973"/>
          <a:stretch>
            <a:fillRect/>
          </a:stretch>
        </p:blipFill>
        <p:spPr/>
      </p:pic>
    </p:spTree>
    <p:extLst>
      <p:ext uri="{BB962C8B-B14F-4D97-AF65-F5344CB8AC3E}">
        <p14:creationId xmlns:p14="http://schemas.microsoft.com/office/powerpoint/2010/main" val="1155436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468</TotalTime>
  <Words>632</Words>
  <Application>Microsoft Macintosh PowerPoint</Application>
  <PresentationFormat>Présentation à l'écran (4:3)</PresentationFormat>
  <Paragraphs>61</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Pixel</vt:lpstr>
      <vt:lpstr>Produits à base de  lait acidulé</vt:lpstr>
      <vt:lpstr>Principaux groupes de produits </vt:lpstr>
      <vt:lpstr>Généralités </vt:lpstr>
      <vt:lpstr>Lait acidulé / Sauermilch</vt:lpstr>
      <vt:lpstr>Yogourt / Joghurt</vt:lpstr>
      <vt:lpstr>Bifidus / Bifidus</vt:lpstr>
      <vt:lpstr>Blanc battu / Blanc battu</vt:lpstr>
      <vt:lpstr>Kéfir / Kéfir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Lait</dc:title>
  <dc:creator>Cardinaux Yan</dc:creator>
  <cp:lastModifiedBy>Cardinaux Yan</cp:lastModifiedBy>
  <cp:revision>93</cp:revision>
  <dcterms:created xsi:type="dcterms:W3CDTF">2015-10-20T07:57:55Z</dcterms:created>
  <dcterms:modified xsi:type="dcterms:W3CDTF">2015-11-24T08:59:15Z</dcterms:modified>
</cp:coreProperties>
</file>