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9"/>
  </p:notesMasterIdLst>
  <p:sldIdLst>
    <p:sldId id="256" r:id="rId2"/>
    <p:sldId id="270" r:id="rId3"/>
    <p:sldId id="271" r:id="rId4"/>
    <p:sldId id="264" r:id="rId5"/>
    <p:sldId id="257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A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23.11.14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dimanche, 23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dimanche, 23 novembre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dimanche, 23 novembre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Fonds avec </a:t>
            </a:r>
            <a:br>
              <a:rPr lang="fr-FR" b="1" dirty="0" smtClean="0"/>
            </a:br>
            <a:r>
              <a:rPr lang="fr-FR" b="1" dirty="0" smtClean="0"/>
              <a:t>ingrédients rôtis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2" descr="fond-brun-veau-lie-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r="15956"/>
          <a:stretch>
            <a:fillRect/>
          </a:stretch>
        </p:blipFill>
        <p:spPr>
          <a:xfrm>
            <a:off x="656431" y="550771"/>
            <a:ext cx="1309728" cy="1442427"/>
          </a:xfrm>
          <a:prstGeom prst="rect">
            <a:avLst/>
          </a:prstGeom>
        </p:spPr>
      </p:pic>
      <p:pic>
        <p:nvPicPr>
          <p:cNvPr id="6" name="Image 5" descr="fond-brun-veau-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47" y="550771"/>
            <a:ext cx="1309728" cy="1442427"/>
          </a:xfrm>
          <a:prstGeom prst="rect">
            <a:avLst/>
          </a:prstGeom>
        </p:spPr>
      </p:pic>
      <p:pic>
        <p:nvPicPr>
          <p:cNvPr id="10" name="Image 9" descr="Veal-Stock-1117778_640x32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25" y="3362289"/>
            <a:ext cx="4159225" cy="20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Classification (3)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52032"/>
              </p:ext>
            </p:extLst>
          </p:nvPr>
        </p:nvGraphicFramePr>
        <p:xfrm>
          <a:off x="511678" y="2163032"/>
          <a:ext cx="8176316" cy="3249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8158"/>
                <a:gridCol w="4088158"/>
              </a:tblGrid>
              <a:tr h="358753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Fonds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Fonds avec ingrédients blanchis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baseline="0" dirty="0" smtClean="0"/>
                        <a:t>Fonds avec ingrédients étuvés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Bouillon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Fond blanc de volaille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Fond blanc de veau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Fond de légumes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/>
                        <a:t>Fonds</a:t>
                      </a:r>
                      <a:r>
                        <a:rPr lang="fr-FR" b="1" baseline="0" dirty="0" smtClean="0"/>
                        <a:t> avec ingrédients rôtis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Fond brun de veau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Fond brun de volaille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Fond brun de gibier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/>
                        <a:t>Fond de</a:t>
                      </a:r>
                      <a:r>
                        <a:rPr lang="fr-FR" sz="1400" b="0" baseline="0" dirty="0" smtClean="0"/>
                        <a:t> crustacés</a:t>
                      </a:r>
                      <a:endParaRPr lang="fr-FR" sz="1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ori-fonds-brun-clair-40l-800g-8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06" y="3842167"/>
            <a:ext cx="1324395" cy="1380495"/>
          </a:xfrm>
          <a:prstGeom prst="rect">
            <a:avLst/>
          </a:prstGeom>
        </p:spPr>
      </p:pic>
      <p:pic>
        <p:nvPicPr>
          <p:cNvPr id="3" name="Image 2" descr="serv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05" y="3892110"/>
            <a:ext cx="1416587" cy="1274929"/>
          </a:xfrm>
          <a:prstGeom prst="rect">
            <a:avLst/>
          </a:prstGeom>
        </p:spPr>
      </p:pic>
      <p:pic>
        <p:nvPicPr>
          <p:cNvPr id="5" name="Image 4" descr="fond-blanc-volaille-1-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32" y="3892110"/>
            <a:ext cx="1699906" cy="12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Elaboration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291766"/>
              </p:ext>
            </p:extLst>
          </p:nvPr>
        </p:nvGraphicFramePr>
        <p:xfrm>
          <a:off x="511678" y="1815926"/>
          <a:ext cx="8187536" cy="4421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113"/>
                <a:gridCol w="259569"/>
                <a:gridCol w="1334924"/>
                <a:gridCol w="278109"/>
                <a:gridCol w="1344195"/>
                <a:gridCol w="250298"/>
                <a:gridCol w="1464709"/>
                <a:gridCol w="315191"/>
                <a:gridCol w="1607428"/>
              </a:tblGrid>
              <a:tr h="35875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Ingrédients</a:t>
                      </a:r>
                      <a:r>
                        <a:rPr lang="fr-FR" b="1" baseline="0" dirty="0" smtClean="0"/>
                        <a:t>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Autres ingrédients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Liquide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+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Aromates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=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Fond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46337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Os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/ Pieds et parures de veau</a:t>
                      </a:r>
                      <a:endParaRPr lang="fr-F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Corps gras / Mirepoix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/ Purée de tomates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Vin blanc ou rouge / Eau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Sachet d’épices / bouquet aromatique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800" b="1" i="0" baseline="0" dirty="0" smtClean="0">
                          <a:solidFill>
                            <a:srgbClr val="FF0000"/>
                          </a:solidFill>
                        </a:rPr>
                        <a:t>Fond brun de veau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Carcasses et parures de volaille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Corps gras / Mirepoix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/ Purée de tomates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Vin blanc / Fond brun de veau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Sachet d’épices / bouquet aromatique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800" b="1" i="0" baseline="0" dirty="0" smtClean="0">
                          <a:solidFill>
                            <a:srgbClr val="FF0000"/>
                          </a:solidFill>
                        </a:rPr>
                        <a:t>Fond brun de volaille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Os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et parures de gibier ou d’agneau</a:t>
                      </a:r>
                      <a:endParaRPr lang="fr-F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Corps gras / Mirepoix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/ Purée de tomates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Vin blanc ou rouge / Fond brun de veau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Sachet d’épices / bouquet aromatique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800" b="1" i="0" baseline="0" dirty="0" smtClean="0">
                          <a:solidFill>
                            <a:srgbClr val="FF0000"/>
                          </a:solidFill>
                        </a:rPr>
                        <a:t>Fond brun de gibier ou d’agneau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753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Carcasses de crustacés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Corps gras / Mirepoix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/ Purée de tomates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Cognac / Vin blanc / Fond de poisson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</a:rPr>
                        <a:t>Sachet d’épices / bouquet aromatique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fr-FR" sz="1800" b="1" i="0" baseline="0" dirty="0" smtClean="0">
                          <a:solidFill>
                            <a:srgbClr val="FF0000"/>
                          </a:solidFill>
                        </a:rPr>
                        <a:t>Fond de crustacés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14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Elaboration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512501"/>
              </p:ext>
            </p:extLst>
          </p:nvPr>
        </p:nvGraphicFramePr>
        <p:xfrm>
          <a:off x="511678" y="2247558"/>
          <a:ext cx="8126295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413"/>
                <a:gridCol w="6199882"/>
              </a:tblGrid>
              <a:tr h="35875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Fond avec ingrédients rôtis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Activités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Fond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brun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Casser ou scier les os et les autres ingrédients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Dans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une rôtissoire, faire colorer lentement au four, en retournant de temps à autre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la mirepoix et continuer à rôtir, dégraisser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la purée de tomates et la faire revenir avec le reste (pincer)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Déglacer avec le vin et réduire complètement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Déglacer 2 à 3 fois avec de l’eau et réduire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Juste recouvrir de liquide, saler légèrement, porter à ébullition puis écumer et dégraisser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mijoter, soigner régulièrement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 bouquet aromatique et le sachet d’épices 1 heure avant la fin de la cuisson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Passer à l’étamine et refroidir immédiatement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88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Pourquoi des pieds de veau pour le fond brun de veau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3" y="2722672"/>
            <a:ext cx="3566160" cy="277485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Les </a:t>
            </a:r>
            <a:r>
              <a:rPr lang="fr-FR" b="1" dirty="0" smtClean="0"/>
              <a:t>pieds de veau </a:t>
            </a:r>
            <a:r>
              <a:rPr lang="fr-FR" dirty="0" smtClean="0"/>
              <a:t>sont très </a:t>
            </a:r>
            <a:r>
              <a:rPr lang="fr-FR" b="1" dirty="0" smtClean="0"/>
              <a:t>cartilagineux</a:t>
            </a:r>
            <a:r>
              <a:rPr lang="fr-FR" dirty="0" smtClean="0"/>
              <a:t> et rendent donc le fond </a:t>
            </a:r>
            <a:r>
              <a:rPr lang="fr-FR" b="1" dirty="0" smtClean="0"/>
              <a:t>gélatineux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Cette teneur en </a:t>
            </a:r>
            <a:r>
              <a:rPr lang="fr-FR" b="1" dirty="0" smtClean="0"/>
              <a:t>gélatine</a:t>
            </a:r>
            <a:r>
              <a:rPr lang="fr-FR" dirty="0" smtClean="0"/>
              <a:t> du fond brun de veau donne un </a:t>
            </a:r>
            <a:r>
              <a:rPr lang="fr-FR" b="1" dirty="0" smtClean="0"/>
              <a:t>beau brillant</a:t>
            </a:r>
            <a:r>
              <a:rPr lang="fr-FR" dirty="0" smtClean="0"/>
              <a:t> aux mets de viande de veau braisée (glacée)</a:t>
            </a:r>
            <a:endParaRPr lang="fr-FR" dirty="0"/>
          </a:p>
        </p:txBody>
      </p:sp>
      <p:pic>
        <p:nvPicPr>
          <p:cNvPr id="6" name="Espace réservé du contenu 6" descr="0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28" b="-32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2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Modification de la saveur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3" y="2518717"/>
            <a:ext cx="3566160" cy="265433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Si les ingrédients sont rôtis dans un </a:t>
            </a:r>
            <a:r>
              <a:rPr lang="fr-FR" b="1" dirty="0" smtClean="0"/>
              <a:t>récipient en acier noir</a:t>
            </a:r>
            <a:r>
              <a:rPr lang="fr-FR" dirty="0" smtClean="0"/>
              <a:t> ou une </a:t>
            </a:r>
            <a:r>
              <a:rPr lang="fr-FR" b="1" dirty="0" smtClean="0"/>
              <a:t>rôtissoire basculante avec un fond en acier</a:t>
            </a:r>
            <a:r>
              <a:rPr lang="fr-FR" dirty="0" smtClean="0"/>
              <a:t>, la cuisson elle-même devrait être réalisée dans une </a:t>
            </a:r>
            <a:r>
              <a:rPr lang="fr-FR" b="1" dirty="0" smtClean="0"/>
              <a:t>marmite</a:t>
            </a:r>
            <a:r>
              <a:rPr lang="fr-FR" dirty="0" smtClean="0"/>
              <a:t> afin d’éviter la saveur de </a:t>
            </a:r>
            <a:r>
              <a:rPr lang="fr-FR" b="1" dirty="0" smtClean="0"/>
              <a:t>métal</a:t>
            </a:r>
            <a:endParaRPr lang="fr-FR" b="1" dirty="0"/>
          </a:p>
        </p:txBody>
      </p:sp>
      <p:pic>
        <p:nvPicPr>
          <p:cNvPr id="3" name="Espace réservé du contenu 2" descr="imgp604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r="20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996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Glace de viande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On entend par là un </a:t>
            </a:r>
            <a:r>
              <a:rPr lang="fr-FR" b="1" dirty="0" smtClean="0"/>
              <a:t>fond brun épais fortement réduit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La glace de viande ne s’utilise pas seulement pour </a:t>
            </a:r>
            <a:r>
              <a:rPr lang="fr-FR" b="1" dirty="0" smtClean="0"/>
              <a:t>renforcer la saveur</a:t>
            </a:r>
            <a:r>
              <a:rPr lang="fr-FR" dirty="0" smtClean="0"/>
              <a:t> des sauces brunes, mais aussi pour faire </a:t>
            </a:r>
            <a:r>
              <a:rPr lang="fr-FR" b="1" dirty="0" smtClean="0"/>
              <a:t>briller</a:t>
            </a:r>
            <a:r>
              <a:rPr lang="fr-FR" dirty="0" smtClean="0"/>
              <a:t> des mets de viande, de poisson ou de légumes sautés ou braisés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Cela influence non seulement la </a:t>
            </a:r>
            <a:r>
              <a:rPr lang="fr-FR" b="1" dirty="0" smtClean="0"/>
              <a:t>saveur</a:t>
            </a:r>
            <a:r>
              <a:rPr lang="fr-FR" dirty="0" smtClean="0"/>
              <a:t> mais a également, grâce à la forte teneur en </a:t>
            </a:r>
            <a:r>
              <a:rPr lang="fr-FR" b="1" dirty="0" smtClean="0"/>
              <a:t>gélatine</a:t>
            </a:r>
            <a:r>
              <a:rPr lang="fr-FR" dirty="0" smtClean="0"/>
              <a:t>, un </a:t>
            </a:r>
            <a:r>
              <a:rPr lang="fr-FR" b="1" dirty="0" smtClean="0"/>
              <a:t>effet optique </a:t>
            </a:r>
            <a:r>
              <a:rPr lang="fr-FR" dirty="0" smtClean="0"/>
              <a:t>et évite que le mets ne se </a:t>
            </a:r>
            <a:r>
              <a:rPr lang="fr-FR" b="1" dirty="0" smtClean="0"/>
              <a:t>dessèche</a:t>
            </a:r>
            <a:endParaRPr lang="fr-FR" b="1" dirty="0"/>
          </a:p>
        </p:txBody>
      </p:sp>
      <p:pic>
        <p:nvPicPr>
          <p:cNvPr id="6" name="Espace réservé du contenu 2" descr="jeyrkfnc-recipe-db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21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712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1228</TotalTime>
  <Words>484</Words>
  <Application>Microsoft Macintosh PowerPoint</Application>
  <PresentationFormat>Présentation à l'écran (4:3)</PresentationFormat>
  <Paragraphs>87</Paragraphs>
  <Slides>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Capital</vt:lpstr>
      <vt:lpstr>Fonds avec  ingrédients rôtis</vt:lpstr>
      <vt:lpstr>Classification (3)</vt:lpstr>
      <vt:lpstr>Elaboration</vt:lpstr>
      <vt:lpstr>Elaboration</vt:lpstr>
      <vt:lpstr>Pourquoi des pieds de veau pour le fond brun de veau</vt:lpstr>
      <vt:lpstr>Modification de la saveur</vt:lpstr>
      <vt:lpstr>Glace de viande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121</cp:revision>
  <dcterms:created xsi:type="dcterms:W3CDTF">2014-08-25T11:46:16Z</dcterms:created>
  <dcterms:modified xsi:type="dcterms:W3CDTF">2014-11-23T21:15:53Z</dcterms:modified>
</cp:coreProperties>
</file>