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11/14/2014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Planification de la production et des processus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863" y="2796464"/>
            <a:ext cx="4131631" cy="292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4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Organisation opérationnelle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77500" lnSpcReduction="20000"/>
          </a:bodyPr>
          <a:lstStyle/>
          <a:p>
            <a:r>
              <a:rPr lang="fr-CH" sz="2800" dirty="0" smtClean="0"/>
              <a:t>Elle définit les </a:t>
            </a:r>
            <a:r>
              <a:rPr lang="fr-CH" sz="2800" b="1" dirty="0"/>
              <a:t>processus de travail</a:t>
            </a:r>
          </a:p>
          <a:p>
            <a:r>
              <a:rPr lang="fr-CH" sz="2800" dirty="0"/>
              <a:t>Elle </a:t>
            </a:r>
            <a:r>
              <a:rPr lang="fr-CH" sz="2800" b="1" dirty="0"/>
              <a:t>organise</a:t>
            </a:r>
            <a:r>
              <a:rPr lang="fr-CH" sz="2800" dirty="0"/>
              <a:t> et </a:t>
            </a:r>
            <a:r>
              <a:rPr lang="fr-CH" sz="2800" b="1" dirty="0"/>
              <a:t>coordonne</a:t>
            </a:r>
            <a:r>
              <a:rPr lang="fr-CH" sz="2800" dirty="0"/>
              <a:t> l'accomplissement des activités mentionnées </a:t>
            </a:r>
            <a:r>
              <a:rPr lang="fr-CH" sz="2800" dirty="0" smtClean="0"/>
              <a:t>dans l'organisation </a:t>
            </a:r>
            <a:r>
              <a:rPr lang="fr-CH" sz="2800" dirty="0"/>
              <a:t>structurelle afin d'atteindre l'</a:t>
            </a:r>
            <a:r>
              <a:rPr lang="fr-CH" sz="2800" b="1" dirty="0"/>
              <a:t>objectif </a:t>
            </a:r>
            <a:r>
              <a:rPr lang="fr-CH" sz="2800" b="1" dirty="0" smtClean="0"/>
              <a:t>final </a:t>
            </a:r>
          </a:p>
          <a:p>
            <a:r>
              <a:rPr lang="fr-CH" sz="2800" dirty="0" smtClean="0"/>
              <a:t>Elle </a:t>
            </a:r>
            <a:r>
              <a:rPr lang="fr-CH" sz="2800" dirty="0"/>
              <a:t>détermine en </a:t>
            </a:r>
            <a:r>
              <a:rPr lang="fr-CH" sz="2800" dirty="0" smtClean="0"/>
              <a:t>particulier quelles </a:t>
            </a:r>
            <a:r>
              <a:rPr lang="fr-CH" sz="2800" b="1" dirty="0"/>
              <a:t>tâches</a:t>
            </a:r>
            <a:r>
              <a:rPr lang="fr-CH" sz="2800" dirty="0"/>
              <a:t> doivent être accomplies, dans quel ordre, où, par qui et dans </a:t>
            </a:r>
            <a:r>
              <a:rPr lang="fr-CH" sz="2800" dirty="0" smtClean="0"/>
              <a:t>quels délais</a:t>
            </a: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36" y="1864519"/>
            <a:ext cx="2476500" cy="1847850"/>
          </a:xfr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612" y="4021584"/>
            <a:ext cx="1792472" cy="205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Organisation opérationnelle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sz="2800" b="1" i="1" dirty="0" smtClean="0">
                <a:solidFill>
                  <a:schemeClr val="accent1"/>
                </a:solidFill>
              </a:rPr>
              <a:t>Font partie </a:t>
            </a:r>
            <a:r>
              <a:rPr lang="fr-CH" sz="2800" b="1" i="1" dirty="0" smtClean="0">
                <a:solidFill>
                  <a:schemeClr val="accent1"/>
                </a:solidFill>
              </a:rPr>
              <a:t>de l’organisation opérationnelle</a:t>
            </a:r>
          </a:p>
          <a:p>
            <a:pPr marL="0" indent="0">
              <a:buNone/>
            </a:pPr>
            <a:endParaRPr lang="fr-CH" sz="2800" b="1" i="1" dirty="0" smtClean="0">
              <a:solidFill>
                <a:schemeClr val="accent1"/>
              </a:solidFill>
            </a:endParaRPr>
          </a:p>
          <a:p>
            <a:r>
              <a:rPr lang="fr-CH" sz="2800" dirty="0"/>
              <a:t>Les processus de </a:t>
            </a:r>
            <a:r>
              <a:rPr lang="fr-CH" sz="2800" b="1" dirty="0" smtClean="0"/>
              <a:t>décision</a:t>
            </a:r>
          </a:p>
          <a:p>
            <a:r>
              <a:rPr lang="fr-CH" sz="2800" dirty="0"/>
              <a:t>Les processus de </a:t>
            </a:r>
            <a:r>
              <a:rPr lang="fr-CH" sz="2800" b="1" dirty="0" smtClean="0"/>
              <a:t>production</a:t>
            </a:r>
          </a:p>
          <a:p>
            <a:r>
              <a:rPr lang="fr-CH" sz="2800" dirty="0"/>
              <a:t>Les flux </a:t>
            </a:r>
            <a:r>
              <a:rPr lang="fr-CH" sz="2800" dirty="0" smtClean="0"/>
              <a:t>d'</a:t>
            </a:r>
            <a:r>
              <a:rPr lang="fr-CH" sz="2800" b="1" dirty="0" smtClean="0"/>
              <a:t>information</a:t>
            </a:r>
          </a:p>
          <a:p>
            <a:r>
              <a:rPr lang="fr-CH" sz="2800" dirty="0"/>
              <a:t>La </a:t>
            </a:r>
            <a:r>
              <a:rPr lang="fr-CH" sz="2800" b="1" dirty="0"/>
              <a:t>réglementation</a:t>
            </a:r>
            <a:r>
              <a:rPr lang="fr-CH" sz="2800" dirty="0"/>
              <a:t> du </a:t>
            </a:r>
            <a:r>
              <a:rPr lang="fr-CH" sz="2800" dirty="0" smtClean="0"/>
              <a:t>travail</a:t>
            </a:r>
          </a:p>
          <a:p>
            <a:r>
              <a:rPr lang="fr-CH" sz="2800" dirty="0"/>
              <a:t>Les </a:t>
            </a:r>
            <a:r>
              <a:rPr lang="fr-CH" sz="2800" b="1" dirty="0"/>
              <a:t>conventions</a:t>
            </a:r>
            <a:r>
              <a:rPr lang="fr-CH" sz="2800" dirty="0"/>
              <a:t> internes à l'entreprise</a:t>
            </a:r>
            <a:endParaRPr lang="fr-CH" sz="2800" dirty="0" smtClean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97869"/>
            <a:ext cx="2667000" cy="1714500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643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7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Organisation </a:t>
            </a:r>
            <a:r>
              <a:rPr lang="fr-FR" sz="2800" b="1" dirty="0" smtClean="0"/>
              <a:t>opérationnelle / </a:t>
            </a:r>
            <a:br>
              <a:rPr lang="fr-FR" sz="2800" b="1" dirty="0" smtClean="0"/>
            </a:br>
            <a:r>
              <a:rPr lang="fr-FR" sz="2800" b="1" dirty="0" smtClean="0"/>
              <a:t>Directive </a:t>
            </a:r>
            <a:r>
              <a:rPr lang="fr-FR" sz="2800" b="1" dirty="0" smtClean="0"/>
              <a:t>de travail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927475"/>
            <a:ext cx="4038600" cy="37986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chemeClr val="accent1"/>
                </a:solidFill>
              </a:rPr>
              <a:t>Les processus de travail peuvent être fixés de différentes </a:t>
            </a:r>
            <a:r>
              <a:rPr lang="fr-CH" sz="2800" b="1" i="1" dirty="0" smtClean="0">
                <a:solidFill>
                  <a:schemeClr val="accent1"/>
                </a:solidFill>
              </a:rPr>
              <a:t>manières</a:t>
            </a:r>
          </a:p>
          <a:p>
            <a:pPr marL="0" indent="0">
              <a:buNone/>
            </a:pPr>
            <a:endParaRPr lang="fr-CH" sz="2800" b="1" i="1" dirty="0" smtClean="0">
              <a:solidFill>
                <a:schemeClr val="accent1"/>
              </a:solidFill>
            </a:endParaRPr>
          </a:p>
          <a:p>
            <a:r>
              <a:rPr lang="fr-CH" sz="2800" dirty="0" smtClean="0"/>
              <a:t>Certaines </a:t>
            </a:r>
            <a:r>
              <a:rPr lang="fr-CH" sz="2800" dirty="0"/>
              <a:t>entreprises revoient quotidiennement les </a:t>
            </a:r>
            <a:r>
              <a:rPr lang="fr-CH" sz="2800" b="1" dirty="0"/>
              <a:t>processus </a:t>
            </a:r>
            <a:r>
              <a:rPr lang="fr-CH" sz="2800" dirty="0"/>
              <a:t>(Cuisine du marché</a:t>
            </a:r>
            <a:r>
              <a:rPr lang="fr-CH" sz="2800" dirty="0" smtClean="0"/>
              <a:t>)</a:t>
            </a:r>
          </a:p>
          <a:p>
            <a:r>
              <a:rPr lang="fr-CH" sz="2800" dirty="0" smtClean="0"/>
              <a:t>D'autres </a:t>
            </a:r>
            <a:r>
              <a:rPr lang="fr-CH" sz="2800" dirty="0"/>
              <a:t>les adaptent systématiquement aux </a:t>
            </a:r>
            <a:r>
              <a:rPr lang="fr-CH" sz="2800" b="1" dirty="0"/>
              <a:t>services proposés </a:t>
            </a:r>
            <a:r>
              <a:rPr lang="fr-CH" sz="2800" dirty="0"/>
              <a:t>sur une </a:t>
            </a:r>
            <a:r>
              <a:rPr lang="fr-CH" sz="2800" dirty="0" smtClean="0"/>
              <a:t>longue période </a:t>
            </a:r>
            <a:r>
              <a:rPr lang="fr-CH" sz="2800" dirty="0"/>
              <a:t>(carte des mets de saison pendant 3 mois par ex.)</a:t>
            </a:r>
          </a:p>
          <a:p>
            <a:r>
              <a:rPr lang="fr-CH" sz="2800" dirty="0"/>
              <a:t>Celles enfin dont l'</a:t>
            </a:r>
            <a:r>
              <a:rPr lang="fr-CH" sz="2800" b="1" dirty="0"/>
              <a:t>offre</a:t>
            </a:r>
            <a:r>
              <a:rPr lang="fr-CH" sz="2800" dirty="0"/>
              <a:t> ne change pas disposent de processus </a:t>
            </a:r>
            <a:r>
              <a:rPr lang="fr-CH" sz="2800" dirty="0" smtClean="0"/>
              <a:t>standardisés (fastfood</a:t>
            </a:r>
            <a:r>
              <a:rPr lang="fr-CH" sz="2800" dirty="0"/>
              <a:t>)</a:t>
            </a:r>
            <a:endParaRPr lang="fr-CH" sz="2800" dirty="0" smtClean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425" y="1907566"/>
            <a:ext cx="3028950" cy="1514475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425" y="3826974"/>
            <a:ext cx="3028950" cy="201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3"/>
            <a:ext cx="4038600" cy="42301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chemeClr val="accent1"/>
                </a:solidFill>
              </a:rPr>
              <a:t>L'organisation opérationnelle poursuit </a:t>
            </a:r>
            <a:br>
              <a:rPr lang="fr-CH" sz="2800" b="1" i="1" dirty="0">
                <a:solidFill>
                  <a:schemeClr val="accent1"/>
                </a:solidFill>
              </a:rPr>
            </a:br>
            <a:r>
              <a:rPr lang="fr-CH" sz="2800" b="1" i="1" dirty="0">
                <a:solidFill>
                  <a:schemeClr val="accent1"/>
                </a:solidFill>
              </a:rPr>
              <a:t>les objectifs </a:t>
            </a:r>
            <a:r>
              <a:rPr lang="fr-CH" sz="2800" b="1" i="1" dirty="0" smtClean="0">
                <a:solidFill>
                  <a:schemeClr val="accent1"/>
                </a:solidFill>
              </a:rPr>
              <a:t>suivants</a:t>
            </a:r>
          </a:p>
          <a:p>
            <a:pPr marL="0" indent="0">
              <a:buNone/>
            </a:pPr>
            <a:endParaRPr lang="fr-CH" sz="2800" dirty="0" smtClean="0"/>
          </a:p>
          <a:p>
            <a:r>
              <a:rPr lang="fr-CH" sz="2800" dirty="0" smtClean="0"/>
              <a:t>Optimiser les </a:t>
            </a:r>
            <a:r>
              <a:rPr lang="fr-CH" sz="2800" b="1" dirty="0" smtClean="0"/>
              <a:t>résultats</a:t>
            </a:r>
          </a:p>
          <a:p>
            <a:r>
              <a:rPr lang="fr-CH" sz="2800" dirty="0" smtClean="0"/>
              <a:t>Optimiser l'utilisation des </a:t>
            </a:r>
            <a:r>
              <a:rPr lang="fr-CH" sz="2800" b="1" dirty="0" smtClean="0"/>
              <a:t>effectifs collaborateurs qualifiés</a:t>
            </a:r>
            <a:r>
              <a:rPr lang="fr-CH" sz="2800" dirty="0" smtClean="0"/>
              <a:t> pour exécuter les tâches partielles, au bon moment et au bon endroit</a:t>
            </a:r>
          </a:p>
          <a:p>
            <a:r>
              <a:rPr lang="fr-CH" sz="2800" dirty="0"/>
              <a:t>Optimiser la </a:t>
            </a:r>
            <a:r>
              <a:rPr lang="fr-CH" sz="2800" b="1" dirty="0"/>
              <a:t>chaîne de travail </a:t>
            </a:r>
            <a:r>
              <a:rPr lang="fr-CH" sz="2800" dirty="0"/>
              <a:t>effectuer les travaux dans le bon </a:t>
            </a:r>
            <a:r>
              <a:rPr lang="fr-CH" sz="2800" b="1" dirty="0"/>
              <a:t>ordre</a:t>
            </a:r>
            <a:r>
              <a:rPr lang="fr-CH" sz="2800" dirty="0"/>
              <a:t> et </a:t>
            </a:r>
            <a:r>
              <a:rPr lang="fr-CH" sz="2800" dirty="0" smtClean="0"/>
              <a:t>au bon </a:t>
            </a:r>
            <a:r>
              <a:rPr lang="fr-CH" sz="2800" b="1" dirty="0" smtClean="0"/>
              <a:t>moment</a:t>
            </a:r>
          </a:p>
          <a:p>
            <a:r>
              <a:rPr lang="fr-CH" sz="2800" dirty="0"/>
              <a:t>Les </a:t>
            </a:r>
            <a:r>
              <a:rPr lang="fr-CH" sz="2800" b="1" dirty="0"/>
              <a:t>tâches partielles</a:t>
            </a:r>
            <a:r>
              <a:rPr lang="fr-CH" sz="2800" dirty="0"/>
              <a:t> doivent s'emboîter parfaitement les unes aux </a:t>
            </a:r>
            <a:r>
              <a:rPr lang="fr-CH" sz="2800" dirty="0" smtClean="0"/>
              <a:t>autres</a:t>
            </a:r>
          </a:p>
          <a:p>
            <a:r>
              <a:rPr lang="fr-CH" sz="2800" dirty="0"/>
              <a:t>Optimiser l'utilisation des </a:t>
            </a:r>
            <a:r>
              <a:rPr lang="fr-CH" sz="2800" b="1" dirty="0"/>
              <a:t>surfaces</a:t>
            </a:r>
            <a:r>
              <a:rPr lang="fr-CH" sz="2800" dirty="0"/>
              <a:t> ; les locaux disponibles doivent </a:t>
            </a:r>
            <a:r>
              <a:rPr lang="fr-CH" sz="2800" dirty="0" smtClean="0"/>
              <a:t>être utilisés </a:t>
            </a:r>
            <a:r>
              <a:rPr lang="fr-CH" sz="2800" dirty="0"/>
              <a:t>régulièrement et de manière </a:t>
            </a:r>
            <a:r>
              <a:rPr lang="fr-CH" sz="2800" dirty="0" smtClean="0"/>
              <a:t>équilibrée</a:t>
            </a:r>
          </a:p>
          <a:p>
            <a:r>
              <a:rPr lang="fr-CH" sz="2800" dirty="0"/>
              <a:t>Diminuer les </a:t>
            </a:r>
            <a:r>
              <a:rPr lang="fr-CH" sz="2800" b="1" dirty="0"/>
              <a:t>temps</a:t>
            </a:r>
            <a:r>
              <a:rPr lang="fr-CH" sz="2800" dirty="0"/>
              <a:t> de rotation, d'attente et le temps </a:t>
            </a:r>
            <a:r>
              <a:rPr lang="fr-CH" sz="2800" dirty="0" smtClean="0"/>
              <a:t>perdu</a:t>
            </a:r>
          </a:p>
          <a:p>
            <a:r>
              <a:rPr lang="fr-CH" sz="2800" dirty="0"/>
              <a:t>Réduire les </a:t>
            </a:r>
            <a:r>
              <a:rPr lang="fr-CH" sz="2800" b="1" dirty="0"/>
              <a:t>coûts</a:t>
            </a:r>
            <a:r>
              <a:rPr lang="fr-CH" sz="2800" dirty="0"/>
              <a:t> en rationalisant les méthodes de </a:t>
            </a:r>
            <a:r>
              <a:rPr lang="fr-CH" sz="2800" dirty="0" smtClean="0"/>
              <a:t>travail</a:t>
            </a:r>
          </a:p>
          <a:p>
            <a:r>
              <a:rPr lang="fr-CH" sz="2800" dirty="0"/>
              <a:t>Améliorer la </a:t>
            </a:r>
            <a:r>
              <a:rPr lang="fr-CH" sz="2800" b="1" dirty="0"/>
              <a:t>qualité</a:t>
            </a:r>
            <a:r>
              <a:rPr lang="fr-CH" sz="2800" dirty="0"/>
              <a:t> des </a:t>
            </a:r>
            <a:r>
              <a:rPr lang="fr-CH" sz="2800" b="1" dirty="0"/>
              <a:t>processus</a:t>
            </a:r>
            <a:r>
              <a:rPr lang="fr-CH" sz="2800" dirty="0"/>
              <a:t> et les </a:t>
            </a:r>
            <a:r>
              <a:rPr lang="fr-CH" sz="2800" b="1" dirty="0"/>
              <a:t>conditions de travail</a:t>
            </a:r>
            <a:endParaRPr lang="fr-CH" sz="2800" b="1" dirty="0" smtClean="0"/>
          </a:p>
          <a:p>
            <a:endParaRPr lang="fr-CH" sz="2800" dirty="0" smtClean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09" y="1834828"/>
            <a:ext cx="3061969" cy="1987925"/>
          </a:xfr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042" y="4077868"/>
            <a:ext cx="3061969" cy="2043864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b="1" dirty="0"/>
              <a:t>Organisation opérationnelle</a:t>
            </a:r>
          </a:p>
        </p:txBody>
      </p:sp>
    </p:spTree>
    <p:extLst>
      <p:ext uri="{BB962C8B-B14F-4D97-AF65-F5344CB8AC3E}">
        <p14:creationId xmlns:p14="http://schemas.microsoft.com/office/powerpoint/2010/main" val="304151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306</TotalTime>
  <Words>147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Civic</vt:lpstr>
      <vt:lpstr>Planification de la production et des processus</vt:lpstr>
      <vt:lpstr>Organisation opérationnelle</vt:lpstr>
      <vt:lpstr>Organisation opérationnelle</vt:lpstr>
      <vt:lpstr>Organisation opérationnelle /  Directive de travail</vt:lpstr>
      <vt:lpstr>Organisation opérationnelle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116</cp:revision>
  <dcterms:created xsi:type="dcterms:W3CDTF">2014-09-29T16:43:49Z</dcterms:created>
  <dcterms:modified xsi:type="dcterms:W3CDTF">2014-11-14T09:10:54Z</dcterms:modified>
</cp:coreProperties>
</file>