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33"/>
  </p:notesMasterIdLst>
  <p:sldIdLst>
    <p:sldId id="256" r:id="rId2"/>
    <p:sldId id="286" r:id="rId3"/>
    <p:sldId id="257" r:id="rId4"/>
    <p:sldId id="295" r:id="rId5"/>
    <p:sldId id="296" r:id="rId6"/>
    <p:sldId id="297" r:id="rId7"/>
    <p:sldId id="267" r:id="rId8"/>
    <p:sldId id="299" r:id="rId9"/>
    <p:sldId id="285" r:id="rId10"/>
    <p:sldId id="287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10" r:id="rId21"/>
    <p:sldId id="312" r:id="rId22"/>
    <p:sldId id="311" r:id="rId23"/>
    <p:sldId id="276" r:id="rId24"/>
    <p:sldId id="277" r:id="rId25"/>
    <p:sldId id="278" r:id="rId26"/>
    <p:sldId id="313" r:id="rId27"/>
    <p:sldId id="314" r:id="rId28"/>
    <p:sldId id="315" r:id="rId29"/>
    <p:sldId id="316" r:id="rId30"/>
    <p:sldId id="317" r:id="rId31"/>
    <p:sldId id="31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104" y="-10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6F286-614D-4E4E-9C88-BCD50B8E6A74}" type="datetimeFigureOut">
              <a:rPr lang="fr-FR" smtClean="0"/>
              <a:t>13.11.14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9A55-680D-AC4B-88E1-8872D604A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84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13.11.14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13.11.14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13.11.14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13.11.14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13.11.14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13.11.14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13.11.14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13.11.14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13.11.14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13.11.14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13.11.14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13.11.14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Cardinaux </a:t>
            </a:r>
            <a:r>
              <a:rPr lang="fr-FR" dirty="0" err="1" smtClean="0"/>
              <a:t>yan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PROTEINES</a:t>
            </a: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9" y="4585247"/>
            <a:ext cx="353056" cy="61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96" y="4867567"/>
            <a:ext cx="521026" cy="33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protéines-par-Argonnes-Midwest-Center-for-Structural-Genomic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42" y="458596"/>
            <a:ext cx="3705159" cy="216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7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2ème partie / SC </a:t>
            </a:r>
            <a:r>
              <a:rPr lang="fr-FR" dirty="0" smtClean="0"/>
              <a:t>page 83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PROTEINES</a:t>
            </a: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9" y="4585247"/>
            <a:ext cx="353056" cy="61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96" y="4867567"/>
            <a:ext cx="521026" cy="33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protéines-par-Argonnes-Midwest-Center-for-Structural-Genomic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42" y="458596"/>
            <a:ext cx="3705159" cy="216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BESOINS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151709"/>
              </p:ext>
            </p:extLst>
          </p:nvPr>
        </p:nvGraphicFramePr>
        <p:xfrm>
          <a:off x="457200" y="17526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Apport protéique recommandé</a:t>
                      </a:r>
                      <a:r>
                        <a:rPr lang="fr-FR" i="1" baseline="0" dirty="0" smtClean="0"/>
                        <a:t> en gr par kg de masse corporelle et par jour (avec une valence biologique de 70 %)</a:t>
                      </a:r>
                      <a:endParaRPr lang="fr-FR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Nourrissons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Enfants jusqu’à 3 ans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Enfants jusqu’à 6 ans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1.6 à 2.2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Jeunes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Adultes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Sportifs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0.8</a:t>
                      </a:r>
                      <a:r>
                        <a:rPr lang="fr-FR" baseline="0" dirty="0" smtClean="0"/>
                        <a:t> à 0.9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0.8 à 1.5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Espace réservé du contenu 2"/>
          <p:cNvSpPr txBox="1">
            <a:spLocks/>
          </p:cNvSpPr>
          <p:nvPr/>
        </p:nvSpPr>
        <p:spPr>
          <a:xfrm>
            <a:off x="426128" y="4083271"/>
            <a:ext cx="8260672" cy="2043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b="1" dirty="0" smtClean="0">
                <a:solidFill>
                  <a:schemeClr val="tx1"/>
                </a:solidFill>
              </a:rPr>
              <a:t>besoins protéiques </a:t>
            </a:r>
            <a:r>
              <a:rPr lang="fr-FR" dirty="0" smtClean="0">
                <a:solidFill>
                  <a:schemeClr val="tx1"/>
                </a:solidFill>
              </a:rPr>
              <a:t>se calculent toujours avec la </a:t>
            </a:r>
            <a:r>
              <a:rPr lang="fr-FR" b="1" dirty="0" smtClean="0">
                <a:solidFill>
                  <a:schemeClr val="tx1"/>
                </a:solidFill>
              </a:rPr>
              <a:t>valence biologique </a:t>
            </a:r>
            <a:r>
              <a:rPr lang="fr-FR" dirty="0" smtClean="0">
                <a:solidFill>
                  <a:schemeClr val="tx1"/>
                </a:solidFill>
              </a:rPr>
              <a:t>et la </a:t>
            </a:r>
            <a:r>
              <a:rPr lang="fr-FR" b="1" dirty="0" smtClean="0">
                <a:solidFill>
                  <a:schemeClr val="tx1"/>
                </a:solidFill>
              </a:rPr>
              <a:t>valeur complémentaire </a:t>
            </a:r>
            <a:r>
              <a:rPr lang="fr-FR" dirty="0" smtClean="0">
                <a:solidFill>
                  <a:schemeClr val="tx1"/>
                </a:solidFill>
              </a:rPr>
              <a:t>des mets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Ainsi, avec une valence biologique faible, l’apport général de protéines ou la valeur complémentaire doivent </a:t>
            </a:r>
            <a:r>
              <a:rPr lang="fr-FR" dirty="0" smtClean="0">
                <a:solidFill>
                  <a:schemeClr val="tx1"/>
                </a:solidFill>
              </a:rPr>
              <a:t>être </a:t>
            </a:r>
            <a:r>
              <a:rPr lang="fr-FR" b="1" dirty="0" smtClean="0">
                <a:solidFill>
                  <a:schemeClr val="tx1"/>
                </a:solidFill>
              </a:rPr>
              <a:t>augmentés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9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BESOINS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1992460"/>
            <a:ext cx="4038600" cy="4407408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fr-FR" b="1" dirty="0" smtClean="0">
                <a:solidFill>
                  <a:srgbClr val="11628F"/>
                </a:solidFill>
              </a:rPr>
              <a:t>Il faut distinguer 2 groupes de personnes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personnes qui nécessitent les protéines pour </a:t>
            </a:r>
            <a:r>
              <a:rPr lang="fr-FR" b="1" dirty="0" smtClean="0">
                <a:solidFill>
                  <a:schemeClr val="tx1"/>
                </a:solidFill>
              </a:rPr>
              <a:t>renouveler et construire </a:t>
            </a:r>
            <a:r>
              <a:rPr lang="fr-FR" dirty="0" smtClean="0">
                <a:solidFill>
                  <a:schemeClr val="tx1"/>
                </a:solidFill>
              </a:rPr>
              <a:t>les protéines du corps ont un besoin plus élevé : nourrissons, enfants et jeunes, mais aussi les femmes enceintes et allaitantes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personnes qui nécessitent les protéines seulement pour </a:t>
            </a:r>
            <a:r>
              <a:rPr lang="fr-FR" b="1" dirty="0" smtClean="0">
                <a:solidFill>
                  <a:schemeClr val="tx1"/>
                </a:solidFill>
              </a:rPr>
              <a:t>renouveler</a:t>
            </a:r>
            <a:r>
              <a:rPr lang="fr-FR" dirty="0" smtClean="0">
                <a:solidFill>
                  <a:schemeClr val="tx1"/>
                </a:solidFill>
              </a:rPr>
              <a:t> celles du corps : tous les adultes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 descr="groupe_personn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386" b="-353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871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BESOINS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2010097"/>
            <a:ext cx="4038600" cy="4407409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Les protéines doivent </a:t>
            </a:r>
            <a:r>
              <a:rPr lang="fr-FR" dirty="0" smtClean="0">
                <a:solidFill>
                  <a:schemeClr val="tx1"/>
                </a:solidFill>
              </a:rPr>
              <a:t>être prises régulièrement aux différents repas car les capacités de </a:t>
            </a:r>
            <a:r>
              <a:rPr lang="fr-FR" b="1" dirty="0" smtClean="0">
                <a:solidFill>
                  <a:schemeClr val="tx1"/>
                </a:solidFill>
              </a:rPr>
              <a:t>stockage</a:t>
            </a:r>
            <a:r>
              <a:rPr lang="fr-FR" dirty="0" smtClean="0">
                <a:solidFill>
                  <a:schemeClr val="tx1"/>
                </a:solidFill>
              </a:rPr>
              <a:t> du corps sont limitées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besoins doivent en tout cas être couverts puisqu’elles ne peuvent être remplacées par aucun autre </a:t>
            </a:r>
            <a:r>
              <a:rPr lang="fr-FR" b="1" dirty="0" smtClean="0">
                <a:solidFill>
                  <a:schemeClr val="tx1"/>
                </a:solidFill>
              </a:rPr>
              <a:t>nutriment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Un </a:t>
            </a:r>
            <a:r>
              <a:rPr lang="fr-FR" b="1" dirty="0" smtClean="0">
                <a:solidFill>
                  <a:schemeClr val="tx1"/>
                </a:solidFill>
              </a:rPr>
              <a:t>approvisionnement</a:t>
            </a:r>
            <a:r>
              <a:rPr lang="fr-FR" dirty="0" smtClean="0">
                <a:solidFill>
                  <a:schemeClr val="tx1"/>
                </a:solidFill>
              </a:rPr>
              <a:t> suffisant de protéines sont généralement plus que couverts par l’alimentation quotidienne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Dans les régions de </a:t>
            </a:r>
            <a:r>
              <a:rPr lang="fr-FR" b="1" dirty="0" smtClean="0">
                <a:solidFill>
                  <a:schemeClr val="tx1"/>
                </a:solidFill>
              </a:rPr>
              <a:t>famine</a:t>
            </a:r>
            <a:r>
              <a:rPr lang="fr-FR" dirty="0" smtClean="0">
                <a:solidFill>
                  <a:schemeClr val="tx1"/>
                </a:solidFill>
              </a:rPr>
              <a:t> du tiers-monde par contre, les carences de protéines représentent un grave problème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Picture 7" descr="boite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6" r="2255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19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BESOINS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1701433"/>
            <a:ext cx="4038600" cy="500113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fr-FR" b="1" dirty="0" smtClean="0">
                <a:solidFill>
                  <a:srgbClr val="11628F"/>
                </a:solidFill>
              </a:rPr>
              <a:t>Une carence prolongée a des conséquences graves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La croissance et la formation des </a:t>
            </a:r>
            <a:r>
              <a:rPr lang="fr-FR" b="1" dirty="0" smtClean="0">
                <a:solidFill>
                  <a:schemeClr val="tx1"/>
                </a:solidFill>
              </a:rPr>
              <a:t>muscles</a:t>
            </a:r>
            <a:r>
              <a:rPr lang="fr-FR" dirty="0" smtClean="0">
                <a:solidFill>
                  <a:schemeClr val="tx1"/>
                </a:solidFill>
              </a:rPr>
              <a:t> sont perturbées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De l’</a:t>
            </a:r>
            <a:r>
              <a:rPr lang="fr-FR" b="1" dirty="0" smtClean="0">
                <a:solidFill>
                  <a:schemeClr val="tx1"/>
                </a:solidFill>
              </a:rPr>
              <a:t>eau</a:t>
            </a:r>
            <a:r>
              <a:rPr lang="fr-FR" dirty="0" smtClean="0">
                <a:solidFill>
                  <a:schemeClr val="tx1"/>
                </a:solidFill>
              </a:rPr>
              <a:t> s’accumule dans les </a:t>
            </a:r>
            <a:r>
              <a:rPr lang="fr-FR" b="1" dirty="0" smtClean="0">
                <a:solidFill>
                  <a:schemeClr val="tx1"/>
                </a:solidFill>
              </a:rPr>
              <a:t>tissus intermédiaires </a:t>
            </a:r>
            <a:r>
              <a:rPr lang="fr-FR" dirty="0" smtClean="0">
                <a:solidFill>
                  <a:schemeClr val="tx1"/>
                </a:solidFill>
              </a:rPr>
              <a:t>(p.ex. le ventre gonflé de nombreux enfants lors des famines)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Formation insuffisante ou perturbée des </a:t>
            </a:r>
            <a:r>
              <a:rPr lang="fr-FR" b="1" dirty="0" smtClean="0">
                <a:solidFill>
                  <a:schemeClr val="tx1"/>
                </a:solidFill>
              </a:rPr>
              <a:t>enzymes</a:t>
            </a:r>
            <a:r>
              <a:rPr lang="fr-FR" dirty="0" smtClean="0">
                <a:solidFill>
                  <a:schemeClr val="tx1"/>
                </a:solidFill>
              </a:rPr>
              <a:t> et </a:t>
            </a:r>
            <a:r>
              <a:rPr lang="fr-FR" b="1" dirty="0" smtClean="0">
                <a:solidFill>
                  <a:schemeClr val="tx1"/>
                </a:solidFill>
              </a:rPr>
              <a:t>hormones</a:t>
            </a:r>
            <a:r>
              <a:rPr lang="fr-FR" dirty="0" smtClean="0">
                <a:solidFill>
                  <a:schemeClr val="tx1"/>
                </a:solidFill>
              </a:rPr>
              <a:t> indispensables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Perturbations du </a:t>
            </a:r>
            <a:r>
              <a:rPr lang="fr-FR" b="1" dirty="0" smtClean="0">
                <a:solidFill>
                  <a:schemeClr val="tx1"/>
                </a:solidFill>
              </a:rPr>
              <a:t>métabolisme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Anémie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Risque accru d’</a:t>
            </a:r>
            <a:r>
              <a:rPr lang="fr-FR" b="1" dirty="0" smtClean="0">
                <a:solidFill>
                  <a:schemeClr val="tx1"/>
                </a:solidFill>
              </a:rPr>
              <a:t>infections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Performance</a:t>
            </a:r>
            <a:r>
              <a:rPr lang="fr-FR" dirty="0" smtClean="0">
                <a:solidFill>
                  <a:schemeClr val="tx1"/>
                </a:solidFill>
              </a:rPr>
              <a:t> diminuée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 descr="protein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72" b="-918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500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BESOINS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26128" y="4665325"/>
            <a:ext cx="8260672" cy="1702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b="1" dirty="0" smtClean="0">
                <a:solidFill>
                  <a:schemeClr val="tx1"/>
                </a:solidFill>
              </a:rPr>
              <a:t>aliments végétaux </a:t>
            </a:r>
            <a:r>
              <a:rPr lang="fr-FR" dirty="0" smtClean="0">
                <a:solidFill>
                  <a:schemeClr val="tx1"/>
                </a:solidFill>
              </a:rPr>
              <a:t>apportent en m</a:t>
            </a:r>
            <a:r>
              <a:rPr lang="fr-FR" dirty="0" smtClean="0">
                <a:solidFill>
                  <a:schemeClr val="tx1"/>
                </a:solidFill>
              </a:rPr>
              <a:t>ême temps des </a:t>
            </a:r>
            <a:r>
              <a:rPr lang="fr-FR" b="1" dirty="0" smtClean="0">
                <a:solidFill>
                  <a:schemeClr val="tx1"/>
                </a:solidFill>
              </a:rPr>
              <a:t>fibres alimentaires </a:t>
            </a:r>
            <a:r>
              <a:rPr lang="fr-FR" dirty="0" smtClean="0">
                <a:solidFill>
                  <a:schemeClr val="tx1"/>
                </a:solidFill>
              </a:rPr>
              <a:t>et généralement </a:t>
            </a:r>
            <a:r>
              <a:rPr lang="fr-FR" b="1" dirty="0" smtClean="0">
                <a:solidFill>
                  <a:schemeClr val="tx1"/>
                </a:solidFill>
              </a:rPr>
              <a:t>peu de graisses</a:t>
            </a:r>
            <a:r>
              <a:rPr lang="fr-FR" dirty="0" smtClean="0">
                <a:solidFill>
                  <a:schemeClr val="tx1"/>
                </a:solidFill>
              </a:rPr>
              <a:t>, ce qui permet d’éviter un apport énergétique et protéique exagéré</a:t>
            </a:r>
            <a:endParaRPr lang="fr-FR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509226"/>
              </p:ext>
            </p:extLst>
          </p:nvPr>
        </p:nvGraphicFramePr>
        <p:xfrm>
          <a:off x="457200" y="1920161"/>
          <a:ext cx="8229600" cy="246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569"/>
                <a:gridCol w="2751799"/>
                <a:gridCol w="381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Répartition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Provenances / Origines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Aliments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1/3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Animal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Lait / Produits laitiers / Poissons de mer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2/3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Végétal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Céréales complètes / Légumineuses / Pommes</a:t>
                      </a:r>
                      <a:r>
                        <a:rPr lang="fr-FR" baseline="0" dirty="0" smtClean="0"/>
                        <a:t> de terre / Légumes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22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VALEUR BIOLOGIQUE ET </a:t>
            </a:r>
            <a:br>
              <a:rPr lang="fr-F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VALEUR COMPLEMENTAIRE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1992460"/>
            <a:ext cx="4038600" cy="4407408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Pour couvrir les </a:t>
            </a:r>
            <a:r>
              <a:rPr lang="fr-FR" b="1" dirty="0" smtClean="0">
                <a:solidFill>
                  <a:schemeClr val="tx1"/>
                </a:solidFill>
              </a:rPr>
              <a:t>besoins</a:t>
            </a:r>
            <a:r>
              <a:rPr lang="fr-FR" dirty="0" smtClean="0">
                <a:solidFill>
                  <a:schemeClr val="tx1"/>
                </a:solidFill>
              </a:rPr>
              <a:t> en protéines, la </a:t>
            </a:r>
            <a:r>
              <a:rPr lang="fr-FR" b="1" dirty="0" smtClean="0">
                <a:solidFill>
                  <a:schemeClr val="tx1"/>
                </a:solidFill>
              </a:rPr>
              <a:t>quantité</a:t>
            </a:r>
            <a:r>
              <a:rPr lang="fr-FR" dirty="0" smtClean="0">
                <a:solidFill>
                  <a:schemeClr val="tx1"/>
                </a:solidFill>
              </a:rPr>
              <a:t> n’est pas seule décisive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Il faut tenir compte de leur </a:t>
            </a:r>
            <a:r>
              <a:rPr lang="fr-FR" b="1" dirty="0" smtClean="0">
                <a:solidFill>
                  <a:schemeClr val="tx1"/>
                </a:solidFill>
              </a:rPr>
              <a:t>qualité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C’est la part d’</a:t>
            </a:r>
            <a:r>
              <a:rPr lang="fr-FR" b="1" dirty="0" smtClean="0">
                <a:solidFill>
                  <a:schemeClr val="tx1"/>
                </a:solidFill>
              </a:rPr>
              <a:t>acides aminés essentiels </a:t>
            </a:r>
            <a:r>
              <a:rPr lang="fr-FR" dirty="0" smtClean="0">
                <a:solidFill>
                  <a:schemeClr val="tx1"/>
                </a:solidFill>
              </a:rPr>
              <a:t>qui détermine la </a:t>
            </a:r>
            <a:r>
              <a:rPr lang="fr-FR" b="1" dirty="0" smtClean="0">
                <a:solidFill>
                  <a:schemeClr val="tx1"/>
                </a:solidFill>
              </a:rPr>
              <a:t>valence biologique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aliments d’origine </a:t>
            </a:r>
            <a:r>
              <a:rPr lang="fr-FR" b="1" dirty="0" smtClean="0">
                <a:solidFill>
                  <a:schemeClr val="tx1"/>
                </a:solidFill>
              </a:rPr>
              <a:t>animale</a:t>
            </a:r>
            <a:r>
              <a:rPr lang="fr-FR" dirty="0" smtClean="0">
                <a:solidFill>
                  <a:schemeClr val="tx1"/>
                </a:solidFill>
              </a:rPr>
              <a:t> contiennent de grandes quantités de protéines avec une valence biologique généralement supérieure aux protéines </a:t>
            </a:r>
            <a:r>
              <a:rPr lang="fr-FR" b="1" dirty="0" smtClean="0">
                <a:solidFill>
                  <a:schemeClr val="tx1"/>
                </a:solidFill>
              </a:rPr>
              <a:t>végétales</a:t>
            </a:r>
            <a:r>
              <a:rPr lang="fr-FR" dirty="0" smtClean="0">
                <a:solidFill>
                  <a:schemeClr val="tx1"/>
                </a:solidFill>
              </a:rPr>
              <a:t> puisqu’elles contiennent tous les acides aminés essentiels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b="1" dirty="0" smtClean="0">
                <a:solidFill>
                  <a:schemeClr val="tx1"/>
                </a:solidFill>
              </a:rPr>
              <a:t>plantes</a:t>
            </a:r>
            <a:r>
              <a:rPr lang="fr-FR" dirty="0" smtClean="0">
                <a:solidFill>
                  <a:schemeClr val="tx1"/>
                </a:solidFill>
              </a:rPr>
              <a:t> avec une forte teneur protéique sont les légumineuses, y compris le tofu, les produits à base de céréales et les noix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On peut aussi couvrir les besoins avec des protéines végétales exclusivement, mais cela nécessite de bonnes </a:t>
            </a:r>
            <a:r>
              <a:rPr lang="fr-FR" b="1" dirty="0" smtClean="0">
                <a:solidFill>
                  <a:schemeClr val="tx1"/>
                </a:solidFill>
              </a:rPr>
              <a:t>« connaissances des protéines » </a:t>
            </a:r>
            <a:r>
              <a:rPr lang="fr-FR" dirty="0" smtClean="0">
                <a:solidFill>
                  <a:schemeClr val="tx1"/>
                </a:solidFill>
              </a:rPr>
              <a:t>pour éviter des </a:t>
            </a:r>
            <a:r>
              <a:rPr lang="fr-FR" b="1" dirty="0" smtClean="0">
                <a:solidFill>
                  <a:schemeClr val="tx1"/>
                </a:solidFill>
              </a:rPr>
              <a:t>carences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0" name="Espace réservé du contenu 9" descr="5-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03" b="-32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951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VALEUR BIOLOGIQUE ET </a:t>
            </a:r>
            <a:br>
              <a:rPr lang="fr-F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VALEUR COMPLEMENTAIRE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1992460"/>
            <a:ext cx="4038600" cy="4407408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fr-FR" b="1" dirty="0" smtClean="0">
                <a:solidFill>
                  <a:srgbClr val="11628F"/>
                </a:solidFill>
              </a:rPr>
              <a:t>La valence biologique indique combien de gr de protéines le corps peut fabriquer avec 100 gr de protéines de l’alimentation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Absorbées en m</a:t>
            </a:r>
            <a:r>
              <a:rPr lang="fr-FR" dirty="0" smtClean="0">
                <a:solidFill>
                  <a:schemeClr val="tx1"/>
                </a:solidFill>
              </a:rPr>
              <a:t>ême temps, les protéines de l’alimentation peuvent se </a:t>
            </a:r>
            <a:r>
              <a:rPr lang="fr-FR" b="1" dirty="0" smtClean="0">
                <a:solidFill>
                  <a:schemeClr val="tx1"/>
                </a:solidFill>
              </a:rPr>
              <a:t>compléter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Cela permet non seulement le </a:t>
            </a:r>
            <a:r>
              <a:rPr lang="fr-FR" b="1" dirty="0" smtClean="0">
                <a:solidFill>
                  <a:schemeClr val="tx1"/>
                </a:solidFill>
              </a:rPr>
              <a:t>valoriser</a:t>
            </a:r>
            <a:r>
              <a:rPr lang="fr-FR" dirty="0" smtClean="0">
                <a:solidFill>
                  <a:schemeClr val="tx1"/>
                </a:solidFill>
              </a:rPr>
              <a:t> les protéines de moindre valence par d’autres de haute valence biologique, mais les protéines de grande valeur peuvent encore atteindre une valence plus élevée en </a:t>
            </a:r>
            <a:r>
              <a:rPr lang="fr-FR" b="1" dirty="0" smtClean="0">
                <a:solidFill>
                  <a:schemeClr val="tx1"/>
                </a:solidFill>
              </a:rPr>
              <a:t>combinaison</a:t>
            </a:r>
            <a:r>
              <a:rPr lang="fr-FR" dirty="0" smtClean="0">
                <a:solidFill>
                  <a:schemeClr val="tx1"/>
                </a:solidFill>
              </a:rPr>
              <a:t> avec des plus faibles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 descr="stimulants-hormonaux-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33" b="-346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928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VALEUR BIOLOGIQUE ET </a:t>
            </a:r>
            <a:br>
              <a:rPr lang="fr-F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VALEUR COMPLEMENTAIRE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1992460"/>
            <a:ext cx="4038600" cy="4407408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fr-FR" b="1" dirty="0" smtClean="0">
                <a:solidFill>
                  <a:srgbClr val="11628F"/>
                </a:solidFill>
              </a:rPr>
              <a:t>Les produits suivants ont une bonne valeur complémentaire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Produits à base de céréales avec des produits laitiers, des œufs, de la viande ou du poisson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Pommes de terre avec des produits laitiers, de la viande, du poisson ou des œufs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Légumineuses avec des produits laitiers, de la viande, du poisson, des œufs ou des produits à base de céréales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Espace réservé du contenu 6" descr="elena_schweitzer_26116711_besoins_alimentaire_sportif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66" b="-4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822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VALEUR BIOLOGIQUE ET </a:t>
            </a:r>
            <a:br>
              <a:rPr lang="fr-F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VALEUR COMPLEMENTAIRE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177522"/>
              </p:ext>
            </p:extLst>
          </p:nvPr>
        </p:nvGraphicFramePr>
        <p:xfrm>
          <a:off x="457200" y="1981894"/>
          <a:ext cx="8229600" cy="404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Aliments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Valence biologique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Protéines en gr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par</a:t>
                      </a:r>
                      <a:r>
                        <a:rPr lang="fr-FR" baseline="0" dirty="0" smtClean="0"/>
                        <a:t> 100 gr d’aliment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Protéines formées dans</a:t>
                      </a:r>
                      <a:r>
                        <a:rPr lang="fr-FR" baseline="0" dirty="0" smtClean="0"/>
                        <a:t> le corps en gr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Œuf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11628F"/>
                          </a:solidFill>
                        </a:rPr>
                        <a:t>100</a:t>
                      </a:r>
                      <a:endParaRPr lang="fr-FR" b="1" dirty="0">
                        <a:solidFill>
                          <a:srgbClr val="11628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Poisson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11628F"/>
                          </a:solidFill>
                        </a:rPr>
                        <a:t>70 - 90</a:t>
                      </a:r>
                      <a:endParaRPr lang="fr-FR" b="1" dirty="0">
                        <a:solidFill>
                          <a:srgbClr val="11628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12.6</a:t>
                      </a:r>
                      <a:r>
                        <a:rPr lang="fr-FR" baseline="0" dirty="0" smtClean="0"/>
                        <a:t> – 16.2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Viande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11628F"/>
                          </a:solidFill>
                        </a:rPr>
                        <a:t>70 – 90</a:t>
                      </a:r>
                      <a:endParaRPr lang="fr-FR" b="1" dirty="0">
                        <a:solidFill>
                          <a:srgbClr val="11628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13.3 – 17.1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Lait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11628F"/>
                          </a:solidFill>
                        </a:rPr>
                        <a:t>75</a:t>
                      </a:r>
                      <a:endParaRPr lang="fr-FR" b="1" dirty="0">
                        <a:solidFill>
                          <a:srgbClr val="11628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Pommes de terre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11628F"/>
                          </a:solidFill>
                        </a:rPr>
                        <a:t>50 – 70</a:t>
                      </a:r>
                      <a:endParaRPr lang="fr-FR" b="1" dirty="0">
                        <a:solidFill>
                          <a:srgbClr val="11628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– 1.4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Pain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11628F"/>
                          </a:solidFill>
                        </a:rPr>
                        <a:t>50 – 70</a:t>
                      </a:r>
                      <a:endParaRPr lang="fr-FR" b="1" dirty="0">
                        <a:solidFill>
                          <a:srgbClr val="11628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 – 5.6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Lentilles</a:t>
                      </a:r>
                      <a:r>
                        <a:rPr lang="fr-FR" b="1" i="1" baseline="0" dirty="0" smtClean="0"/>
                        <a:t> / Haricots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11628F"/>
                          </a:solidFill>
                        </a:rPr>
                        <a:t>40 – 50</a:t>
                      </a:r>
                      <a:endParaRPr lang="fr-FR" b="1" dirty="0">
                        <a:solidFill>
                          <a:srgbClr val="11628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8.8 - 11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65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partie / SC </a:t>
            </a:r>
            <a:r>
              <a:rPr lang="fr-FR" dirty="0" smtClean="0"/>
              <a:t>page 72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PROTEINES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9" y="4585247"/>
            <a:ext cx="353056" cy="61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96" y="4867567"/>
            <a:ext cx="521026" cy="33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protéines-par-Argonnes-Midwest-Center-for-Structural-Genomic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42" y="458596"/>
            <a:ext cx="3705159" cy="216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5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VALEUR BIOLOGIQUE ET </a:t>
            </a:r>
            <a:br>
              <a:rPr lang="fr-F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VALEUR COMPLEMENTAIRE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58866"/>
              </p:ext>
            </p:extLst>
          </p:nvPr>
        </p:nvGraphicFramePr>
        <p:xfrm>
          <a:off x="457200" y="1999532"/>
          <a:ext cx="822960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marL="411480" lvl="1" indent="0" algn="ctr">
                        <a:buNone/>
                      </a:pPr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PETIT CALCUL</a:t>
                      </a:r>
                    </a:p>
                    <a:p>
                      <a:pPr marL="114300" indent="0" algn="ctr">
                        <a:buNone/>
                      </a:pPr>
                      <a:r>
                        <a:rPr lang="fr-FR" b="1" i="1" dirty="0" smtClean="0">
                          <a:solidFill>
                            <a:schemeClr val="bg1"/>
                          </a:solidFill>
                        </a:rPr>
                        <a:t>Besoin en protéine d’une personne de 70 kg pour une journée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Quantités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Steak grillé de 125 gr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>
                          <a:solidFill>
                            <a:srgbClr val="11628F"/>
                          </a:solidFill>
                        </a:rPr>
                        <a:t>70 kg x 0.8 gr/kg = </a:t>
                      </a:r>
                      <a:r>
                        <a:rPr lang="fr-FR" b="1" i="1" u="sng" dirty="0" smtClean="0">
                          <a:solidFill>
                            <a:srgbClr val="11628F"/>
                          </a:solidFill>
                        </a:rPr>
                        <a:t>56 gr</a:t>
                      </a:r>
                    </a:p>
                    <a:p>
                      <a:r>
                        <a:rPr lang="fr-FR" b="1" i="1" dirty="0" smtClean="0">
                          <a:solidFill>
                            <a:schemeClr val="tx1"/>
                          </a:solidFill>
                        </a:rPr>
                        <a:t>1/3 animale = 18.7 gr</a:t>
                      </a:r>
                    </a:p>
                    <a:p>
                      <a:r>
                        <a:rPr lang="fr-FR" b="1" i="1" dirty="0" smtClean="0">
                          <a:solidFill>
                            <a:schemeClr val="tx1"/>
                          </a:solidFill>
                        </a:rPr>
                        <a:t>2/3 végétale = 37.4 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Teneur en protéines du steak : 19 %</a:t>
                      </a:r>
                    </a:p>
                    <a:p>
                      <a:r>
                        <a:rPr lang="fr-FR" u="sng" dirty="0" smtClean="0"/>
                        <a:t>125 gr x 19 %</a:t>
                      </a:r>
                      <a:r>
                        <a:rPr lang="fr-FR" dirty="0" smtClean="0"/>
                        <a:t> =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23.75 gr</a:t>
                      </a:r>
                      <a:endParaRPr lang="fr-FR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dirty="0" smtClean="0"/>
                        <a:t>      100 %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Steak grillé de 125 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Conclusion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>
                          <a:solidFill>
                            <a:srgbClr val="11628F"/>
                          </a:solidFill>
                        </a:rPr>
                        <a:t>Valeur biologique du </a:t>
                      </a:r>
                      <a:r>
                        <a:rPr lang="fr-FR" b="1" i="1" dirty="0" smtClean="0">
                          <a:solidFill>
                            <a:srgbClr val="11628F"/>
                          </a:solidFill>
                        </a:rPr>
                        <a:t>steak : </a:t>
                      </a:r>
                      <a:r>
                        <a:rPr lang="fr-FR" b="1" i="1" dirty="0" smtClean="0">
                          <a:solidFill>
                            <a:srgbClr val="11628F"/>
                          </a:solidFill>
                        </a:rPr>
                        <a:t>76 gr par 100 gr (76 %)</a:t>
                      </a:r>
                    </a:p>
                    <a:p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23.75 </a:t>
                      </a:r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gr </a:t>
                      </a:r>
                      <a:r>
                        <a:rPr lang="fr-FR" u="sng" dirty="0" smtClean="0"/>
                        <a:t>x </a:t>
                      </a:r>
                      <a:r>
                        <a:rPr lang="fr-FR" u="sng" dirty="0" smtClean="0"/>
                        <a:t>76 </a:t>
                      </a:r>
                      <a:r>
                        <a:rPr lang="fr-FR" u="sng" dirty="0" smtClean="0"/>
                        <a:t>%</a:t>
                      </a:r>
                      <a:r>
                        <a:rPr lang="fr-FR" dirty="0" smtClean="0"/>
                        <a:t> =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smtClean="0"/>
                        <a:t>18.05 </a:t>
                      </a:r>
                      <a:r>
                        <a:rPr lang="fr-FR" baseline="0" dirty="0" smtClean="0"/>
                        <a:t>gr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      100 %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Avec</a:t>
                      </a:r>
                      <a:r>
                        <a:rPr lang="fr-FR" baseline="0" dirty="0" smtClean="0"/>
                        <a:t> 125 gr de viande de bœuf, une personne de 70 kg couvre son besoin journalier en protéines animales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84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dirty="0" smtClean="0"/>
              <a:t>ème </a:t>
            </a:r>
            <a:r>
              <a:rPr lang="fr-FR" dirty="0" smtClean="0"/>
              <a:t>partie / SC </a:t>
            </a:r>
            <a:r>
              <a:rPr lang="fr-FR" dirty="0" smtClean="0"/>
              <a:t>page 103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PROTEINES</a:t>
            </a: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9" y="4585247"/>
            <a:ext cx="353056" cy="61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96" y="4867567"/>
            <a:ext cx="521026" cy="33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protéines-par-Argonnes-Midwest-Center-for-Structural-Genomic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42" y="458596"/>
            <a:ext cx="3705159" cy="216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8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MéTABOLISME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DES PROTEINES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2089477"/>
            <a:ext cx="4038600" cy="3872277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Les protéines doivent </a:t>
            </a:r>
            <a:r>
              <a:rPr lang="fr-FR" dirty="0" smtClean="0">
                <a:solidFill>
                  <a:schemeClr val="tx1"/>
                </a:solidFill>
              </a:rPr>
              <a:t>être totalement </a:t>
            </a:r>
            <a:r>
              <a:rPr lang="fr-FR" b="1" dirty="0" smtClean="0">
                <a:solidFill>
                  <a:schemeClr val="tx1"/>
                </a:solidFill>
              </a:rPr>
              <a:t>dégradées</a:t>
            </a:r>
            <a:r>
              <a:rPr lang="fr-FR" dirty="0" smtClean="0">
                <a:solidFill>
                  <a:schemeClr val="tx1"/>
                </a:solidFill>
              </a:rPr>
              <a:t> jusqu’aux é</a:t>
            </a:r>
            <a:r>
              <a:rPr lang="fr-FR" dirty="0" smtClean="0">
                <a:solidFill>
                  <a:schemeClr val="tx1"/>
                </a:solidFill>
              </a:rPr>
              <a:t>léments les plus petits </a:t>
            </a:r>
          </a:p>
          <a:p>
            <a:pPr marL="11430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fr-FR" b="1" i="1" dirty="0" smtClean="0">
                <a:solidFill>
                  <a:srgbClr val="11628F"/>
                </a:solidFill>
              </a:rPr>
              <a:t> Les acides aminés</a:t>
            </a:r>
            <a:endParaRPr lang="fr-FR" b="1" i="1" dirty="0" smtClean="0">
              <a:solidFill>
                <a:srgbClr val="11628F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79" b="-16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34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11628F"/>
                </a:solidFill>
              </a:rPr>
              <a:t>Estomac</a:t>
            </a:r>
            <a:endParaRPr lang="fr-FR" dirty="0">
              <a:solidFill>
                <a:srgbClr val="11628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2089476"/>
            <a:ext cx="4038600" cy="347816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Leur digestion commence dans l’</a:t>
            </a:r>
            <a:r>
              <a:rPr lang="fr-FR" b="1" dirty="0" smtClean="0">
                <a:solidFill>
                  <a:schemeClr val="tx1"/>
                </a:solidFill>
              </a:rPr>
              <a:t>estomac</a:t>
            </a:r>
            <a:r>
              <a:rPr lang="fr-FR" dirty="0" smtClean="0">
                <a:solidFill>
                  <a:schemeClr val="tx1"/>
                </a:solidFill>
              </a:rPr>
              <a:t> o</a:t>
            </a:r>
            <a:r>
              <a:rPr lang="fr-FR" dirty="0" smtClean="0">
                <a:solidFill>
                  <a:schemeClr val="tx1"/>
                </a:solidFill>
              </a:rPr>
              <a:t>ù les </a:t>
            </a:r>
            <a:r>
              <a:rPr lang="fr-FR" b="1" dirty="0" smtClean="0">
                <a:solidFill>
                  <a:schemeClr val="tx1"/>
                </a:solidFill>
              </a:rPr>
              <a:t>sucs gastriques</a:t>
            </a:r>
            <a:r>
              <a:rPr lang="fr-FR" dirty="0" smtClean="0">
                <a:solidFill>
                  <a:schemeClr val="tx1"/>
                </a:solidFill>
              </a:rPr>
              <a:t> caillent et gonflent les protéines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C’est dans l’estomac que se trouve la </a:t>
            </a:r>
            <a:r>
              <a:rPr lang="fr-FR" b="1" dirty="0" smtClean="0">
                <a:solidFill>
                  <a:schemeClr val="tx1"/>
                </a:solidFill>
              </a:rPr>
              <a:t>1</a:t>
            </a:r>
            <a:r>
              <a:rPr lang="fr-FR" b="1" baseline="30000" dirty="0" smtClean="0">
                <a:solidFill>
                  <a:schemeClr val="tx1"/>
                </a:solidFill>
              </a:rPr>
              <a:t>ère</a:t>
            </a:r>
            <a:r>
              <a:rPr lang="fr-FR" b="1" dirty="0" smtClean="0">
                <a:solidFill>
                  <a:schemeClr val="tx1"/>
                </a:solidFill>
              </a:rPr>
              <a:t> enzyme</a:t>
            </a:r>
            <a:r>
              <a:rPr lang="fr-FR" dirty="0" smtClean="0">
                <a:solidFill>
                  <a:schemeClr val="tx1"/>
                </a:solidFill>
              </a:rPr>
              <a:t> qui s’attaque aux protéines</a:t>
            </a:r>
            <a:endParaRPr lang="fr-FR" dirty="0" smtClean="0">
              <a:solidFill>
                <a:schemeClr val="tx1"/>
              </a:solidFill>
            </a:endParaRPr>
          </a:p>
        </p:txBody>
      </p:sp>
      <p:pic>
        <p:nvPicPr>
          <p:cNvPr id="6" name="Espace réservé du contenu 5" descr="1002448-Estomac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66" b="-4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349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duodénum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1992459"/>
            <a:ext cx="4038600" cy="4407409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D’autres </a:t>
            </a:r>
            <a:r>
              <a:rPr lang="fr-FR" b="1" dirty="0" smtClean="0">
                <a:solidFill>
                  <a:schemeClr val="tx1"/>
                </a:solidFill>
              </a:rPr>
              <a:t>enzymes</a:t>
            </a:r>
            <a:r>
              <a:rPr lang="fr-FR" dirty="0" smtClean="0">
                <a:solidFill>
                  <a:schemeClr val="tx1"/>
                </a:solidFill>
              </a:rPr>
              <a:t>, provenant du </a:t>
            </a:r>
            <a:r>
              <a:rPr lang="fr-FR" b="1" dirty="0" smtClean="0">
                <a:solidFill>
                  <a:schemeClr val="tx1"/>
                </a:solidFill>
              </a:rPr>
              <a:t>pancréas</a:t>
            </a:r>
            <a:r>
              <a:rPr lang="fr-FR" dirty="0" smtClean="0">
                <a:solidFill>
                  <a:schemeClr val="tx1"/>
                </a:solidFill>
              </a:rPr>
              <a:t>, interviennent dans le duodénum ainsi que dans l’intestin gr</a:t>
            </a:r>
            <a:r>
              <a:rPr lang="fr-FR" dirty="0" smtClean="0">
                <a:solidFill>
                  <a:schemeClr val="tx1"/>
                </a:solidFill>
              </a:rPr>
              <a:t>êle</a:t>
            </a:r>
          </a:p>
          <a:p>
            <a:r>
              <a:rPr lang="fr-FR" dirty="0">
                <a:solidFill>
                  <a:schemeClr val="tx1"/>
                </a:solidFill>
              </a:rPr>
              <a:t>Ces enzymes corporelles réalisent la division complète jusqu’aux </a:t>
            </a:r>
            <a:r>
              <a:rPr lang="fr-FR" b="1" dirty="0">
                <a:solidFill>
                  <a:schemeClr val="tx1"/>
                </a:solidFill>
              </a:rPr>
              <a:t>acides aminés</a:t>
            </a:r>
            <a:r>
              <a:rPr lang="fr-FR" dirty="0">
                <a:solidFill>
                  <a:schemeClr val="tx1"/>
                </a:solidFill>
              </a:rPr>
              <a:t>, un processus qui se fait par </a:t>
            </a:r>
            <a:r>
              <a:rPr lang="fr-FR" b="1" dirty="0">
                <a:solidFill>
                  <a:schemeClr val="tx1"/>
                </a:solidFill>
              </a:rPr>
              <a:t>étapes</a:t>
            </a:r>
          </a:p>
          <a:p>
            <a:endParaRPr lang="fr-FR" dirty="0" smtClean="0">
              <a:solidFill>
                <a:schemeClr val="tx1"/>
              </a:solidFill>
            </a:endParaRPr>
          </a:p>
        </p:txBody>
      </p:sp>
      <p:pic>
        <p:nvPicPr>
          <p:cNvPr id="5" name="Espace réservé du contenu 4" descr="gastroscopie.gif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55" b="-227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507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Intestin grêle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1807260"/>
            <a:ext cx="4038600" cy="4921758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Les acides aminés sont résorbés par les </a:t>
            </a:r>
            <a:r>
              <a:rPr lang="fr-FR" b="1" dirty="0" smtClean="0">
                <a:solidFill>
                  <a:schemeClr val="tx1"/>
                </a:solidFill>
              </a:rPr>
              <a:t>villosités intestinales </a:t>
            </a:r>
            <a:r>
              <a:rPr lang="fr-FR" dirty="0" smtClean="0">
                <a:solidFill>
                  <a:schemeClr val="tx1"/>
                </a:solidFill>
              </a:rPr>
              <a:t>et parviennent ainsi par le </a:t>
            </a:r>
            <a:r>
              <a:rPr lang="fr-FR" b="1" dirty="0" smtClean="0">
                <a:solidFill>
                  <a:schemeClr val="tx1"/>
                </a:solidFill>
              </a:rPr>
              <a:t>sang</a:t>
            </a:r>
            <a:r>
              <a:rPr lang="fr-FR" dirty="0" smtClean="0">
                <a:solidFill>
                  <a:schemeClr val="tx1"/>
                </a:solidFill>
              </a:rPr>
              <a:t> dans le </a:t>
            </a:r>
            <a:r>
              <a:rPr lang="fr-FR" b="1" dirty="0" smtClean="0">
                <a:solidFill>
                  <a:schemeClr val="tx1"/>
                </a:solidFill>
              </a:rPr>
              <a:t>foie </a:t>
            </a:r>
            <a:r>
              <a:rPr lang="fr-FR" dirty="0" smtClean="0">
                <a:solidFill>
                  <a:schemeClr val="tx1"/>
                </a:solidFill>
              </a:rPr>
              <a:t>par la veine porte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C’est là que commence le </a:t>
            </a:r>
            <a:r>
              <a:rPr lang="fr-FR" b="1" dirty="0" smtClean="0">
                <a:solidFill>
                  <a:schemeClr val="tx1"/>
                </a:solidFill>
              </a:rPr>
              <a:t>métabolisme</a:t>
            </a:r>
            <a:r>
              <a:rPr lang="fr-FR" dirty="0" smtClean="0">
                <a:solidFill>
                  <a:schemeClr val="tx1"/>
                </a:solidFill>
              </a:rPr>
              <a:t> intermédiaire des protéines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acides aminés dont le corps n’a pas besoin sont utilisés pour l’</a:t>
            </a:r>
            <a:r>
              <a:rPr lang="fr-FR" b="1" dirty="0" smtClean="0">
                <a:solidFill>
                  <a:schemeClr val="tx1"/>
                </a:solidFill>
              </a:rPr>
              <a:t>énergie</a:t>
            </a:r>
            <a:r>
              <a:rPr lang="fr-FR" dirty="0" smtClean="0">
                <a:solidFill>
                  <a:schemeClr val="tx1"/>
                </a:solidFill>
              </a:rPr>
              <a:t> dans le </a:t>
            </a:r>
            <a:r>
              <a:rPr lang="fr-FR" b="1" dirty="0" smtClean="0">
                <a:solidFill>
                  <a:schemeClr val="tx1"/>
                </a:solidFill>
              </a:rPr>
              <a:t>foie</a:t>
            </a:r>
            <a:r>
              <a:rPr lang="fr-FR" dirty="0" smtClean="0">
                <a:solidFill>
                  <a:schemeClr val="tx1"/>
                </a:solidFill>
              </a:rPr>
              <a:t> et les </a:t>
            </a:r>
            <a:r>
              <a:rPr lang="fr-FR" b="1" dirty="0" smtClean="0">
                <a:solidFill>
                  <a:schemeClr val="tx1"/>
                </a:solidFill>
              </a:rPr>
              <a:t>reins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Leur utilisation produit du </a:t>
            </a:r>
            <a:r>
              <a:rPr lang="fr-FR" b="1" dirty="0" smtClean="0">
                <a:solidFill>
                  <a:schemeClr val="tx1"/>
                </a:solidFill>
              </a:rPr>
              <a:t>gaz carbonique</a:t>
            </a:r>
            <a:r>
              <a:rPr lang="fr-FR" dirty="0" smtClean="0">
                <a:solidFill>
                  <a:schemeClr val="tx1"/>
                </a:solidFill>
              </a:rPr>
              <a:t> et de l’</a:t>
            </a:r>
            <a:r>
              <a:rPr lang="fr-FR" b="1" dirty="0" smtClean="0">
                <a:solidFill>
                  <a:schemeClr val="tx1"/>
                </a:solidFill>
              </a:rPr>
              <a:t>eau</a:t>
            </a:r>
            <a:r>
              <a:rPr lang="fr-FR" dirty="0" smtClean="0">
                <a:solidFill>
                  <a:schemeClr val="tx1"/>
                </a:solidFill>
              </a:rPr>
              <a:t> ainsi que de l’</a:t>
            </a:r>
            <a:r>
              <a:rPr lang="fr-FR" b="1" dirty="0" smtClean="0">
                <a:solidFill>
                  <a:schemeClr val="tx1"/>
                </a:solidFill>
              </a:rPr>
              <a:t>ammoniaque toxique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Ce dernier est transformée en </a:t>
            </a:r>
            <a:r>
              <a:rPr lang="fr-FR" b="1" dirty="0" smtClean="0">
                <a:solidFill>
                  <a:schemeClr val="tx1"/>
                </a:solidFill>
              </a:rPr>
              <a:t>urée</a:t>
            </a:r>
            <a:r>
              <a:rPr lang="fr-FR" dirty="0" smtClean="0">
                <a:solidFill>
                  <a:schemeClr val="tx1"/>
                </a:solidFill>
              </a:rPr>
              <a:t> et éliminé avec l’</a:t>
            </a:r>
            <a:r>
              <a:rPr lang="fr-FR" b="1" dirty="0" smtClean="0">
                <a:solidFill>
                  <a:schemeClr val="tx1"/>
                </a:solidFill>
              </a:rPr>
              <a:t>urine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protéines non digérées parviennent dans le </a:t>
            </a:r>
            <a:r>
              <a:rPr lang="fr-FR" b="1" dirty="0" smtClean="0">
                <a:solidFill>
                  <a:schemeClr val="tx1"/>
                </a:solidFill>
              </a:rPr>
              <a:t>gros intestin </a:t>
            </a:r>
            <a:r>
              <a:rPr lang="fr-FR" dirty="0" smtClean="0">
                <a:solidFill>
                  <a:schemeClr val="tx1"/>
                </a:solidFill>
              </a:rPr>
              <a:t>grâce au </a:t>
            </a:r>
            <a:r>
              <a:rPr lang="fr-FR" b="1" dirty="0" smtClean="0">
                <a:solidFill>
                  <a:schemeClr val="tx1"/>
                </a:solidFill>
              </a:rPr>
              <a:t>péristaltisme</a:t>
            </a:r>
            <a:r>
              <a:rPr lang="fr-FR" dirty="0" smtClean="0">
                <a:solidFill>
                  <a:schemeClr val="tx1"/>
                </a:solidFill>
              </a:rPr>
              <a:t> et sont dégradées en partie par la </a:t>
            </a:r>
            <a:r>
              <a:rPr lang="fr-FR" b="1" dirty="0" smtClean="0">
                <a:solidFill>
                  <a:schemeClr val="tx1"/>
                </a:solidFill>
              </a:rPr>
              <a:t>flore intestinale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Ces produits devraient être éliminés le plus rapidement possible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 descr="1100401-Appareil_digestif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1" r="-121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452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CONSEILS PRATIQUES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2442243"/>
            <a:ext cx="4038600" cy="3448957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Certaines protéines étant </a:t>
            </a:r>
            <a:r>
              <a:rPr lang="fr-FR" b="1" dirty="0" smtClean="0">
                <a:solidFill>
                  <a:schemeClr val="tx1"/>
                </a:solidFill>
              </a:rPr>
              <a:t>hydrosolubles</a:t>
            </a:r>
            <a:r>
              <a:rPr lang="fr-FR" dirty="0" smtClean="0">
                <a:solidFill>
                  <a:schemeClr val="tx1"/>
                </a:solidFill>
              </a:rPr>
              <a:t>, les aliments riches en protéines ne devraient pas tremper inutilement dans l’</a:t>
            </a:r>
            <a:r>
              <a:rPr lang="fr-FR" b="1" dirty="0" smtClean="0">
                <a:solidFill>
                  <a:schemeClr val="tx1"/>
                </a:solidFill>
              </a:rPr>
              <a:t>eau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 descr="1diap-eau_440-x-30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951" b="-279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298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CONSEILS PRATIQUES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95703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La formation de </a:t>
            </a:r>
            <a:r>
              <a:rPr lang="fr-FR" b="1" dirty="0" smtClean="0">
                <a:solidFill>
                  <a:schemeClr val="tx1"/>
                </a:solidFill>
              </a:rPr>
              <a:t>mousse </a:t>
            </a:r>
            <a:r>
              <a:rPr lang="fr-FR" dirty="0" smtClean="0">
                <a:solidFill>
                  <a:schemeClr val="tx1"/>
                </a:solidFill>
              </a:rPr>
              <a:t>au moment de chauffer les légumineuses, les pommes de terre, les marinades, etc. est un signe de </a:t>
            </a:r>
            <a:r>
              <a:rPr lang="fr-FR" b="1" dirty="0" smtClean="0">
                <a:solidFill>
                  <a:schemeClr val="tx1"/>
                </a:solidFill>
              </a:rPr>
              <a:t>protéines coagulées </a:t>
            </a:r>
            <a:r>
              <a:rPr lang="fr-FR" dirty="0" smtClean="0">
                <a:solidFill>
                  <a:schemeClr val="tx1"/>
                </a:solidFill>
              </a:rPr>
              <a:t>qui ont été </a:t>
            </a:r>
            <a:r>
              <a:rPr lang="fr-FR" b="1" dirty="0" smtClean="0">
                <a:solidFill>
                  <a:schemeClr val="tx1"/>
                </a:solidFill>
              </a:rPr>
              <a:t>« perdues »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On élimine ainsi exprès les protéines</a:t>
            </a:r>
          </a:p>
          <a:p>
            <a:pPr marL="11430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fr-FR" b="1" i="1" dirty="0" smtClean="0">
                <a:solidFill>
                  <a:schemeClr val="tx2">
                    <a:lumMod val="75000"/>
                  </a:schemeClr>
                </a:solidFill>
              </a:rPr>
              <a:t> Pour la clarification</a:t>
            </a:r>
          </a:p>
          <a:p>
            <a:pPr>
              <a:buFont typeface="Wingdings" charset="2"/>
              <a:buChar char="Ø"/>
            </a:pPr>
            <a:r>
              <a:rPr lang="fr-FR" b="1" i="1" dirty="0" smtClean="0">
                <a:solidFill>
                  <a:schemeClr val="tx2">
                    <a:lumMod val="75000"/>
                  </a:schemeClr>
                </a:solidFill>
              </a:rPr>
              <a:t> En trempant les ris de veau et la moelle (pour les potages ou les sauces)</a:t>
            </a:r>
            <a:endParaRPr lang="fr-FR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Espace réservé du contenu 7" descr="DSC_6055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r="193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722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CONSEILS PRATIQUES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2168848"/>
            <a:ext cx="4038600" cy="373999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Certaines protéines ne sont solubles qu’avec du </a:t>
            </a:r>
            <a:r>
              <a:rPr lang="fr-FR" b="1" dirty="0" smtClean="0">
                <a:solidFill>
                  <a:schemeClr val="tx1"/>
                </a:solidFill>
              </a:rPr>
              <a:t>sel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Elles permettent de </a:t>
            </a:r>
            <a:r>
              <a:rPr lang="fr-FR" b="1" dirty="0" smtClean="0">
                <a:solidFill>
                  <a:schemeClr val="tx1"/>
                </a:solidFill>
              </a:rPr>
              <a:t>lier</a:t>
            </a:r>
            <a:r>
              <a:rPr lang="fr-FR" dirty="0" smtClean="0">
                <a:solidFill>
                  <a:schemeClr val="tx1"/>
                </a:solidFill>
              </a:rPr>
              <a:t> les </a:t>
            </a:r>
            <a:r>
              <a:rPr lang="fr-FR" b="1" dirty="0" smtClean="0">
                <a:solidFill>
                  <a:schemeClr val="tx1"/>
                </a:solidFill>
              </a:rPr>
              <a:t>farces</a:t>
            </a:r>
            <a:r>
              <a:rPr lang="fr-FR" dirty="0" smtClean="0">
                <a:solidFill>
                  <a:schemeClr val="tx1"/>
                </a:solidFill>
              </a:rPr>
              <a:t> et les </a:t>
            </a:r>
            <a:r>
              <a:rPr lang="fr-FR" b="1" dirty="0" smtClean="0">
                <a:solidFill>
                  <a:schemeClr val="tx1"/>
                </a:solidFill>
              </a:rPr>
              <a:t>masses</a:t>
            </a:r>
            <a:r>
              <a:rPr lang="fr-FR" dirty="0" smtClean="0">
                <a:solidFill>
                  <a:schemeClr val="tx1"/>
                </a:solidFill>
              </a:rPr>
              <a:t> pour la fabrication de p</a:t>
            </a:r>
            <a:r>
              <a:rPr lang="fr-FR" dirty="0" smtClean="0">
                <a:solidFill>
                  <a:schemeClr val="tx1"/>
                </a:solidFill>
              </a:rPr>
              <a:t>âtés, terrines, saucisses échaudées, etc.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b="1" dirty="0" smtClean="0">
                <a:solidFill>
                  <a:schemeClr val="tx1"/>
                </a:solidFill>
              </a:rPr>
              <a:t>protéines de céréales </a:t>
            </a:r>
            <a:r>
              <a:rPr lang="fr-FR" dirty="0" smtClean="0">
                <a:solidFill>
                  <a:schemeClr val="tx1"/>
                </a:solidFill>
              </a:rPr>
              <a:t>peuvent lier l’</a:t>
            </a:r>
            <a:r>
              <a:rPr lang="fr-FR" b="1" dirty="0" smtClean="0">
                <a:solidFill>
                  <a:schemeClr val="tx1"/>
                </a:solidFill>
              </a:rPr>
              <a:t>eau</a:t>
            </a:r>
            <a:r>
              <a:rPr lang="fr-FR" dirty="0" smtClean="0">
                <a:solidFill>
                  <a:schemeClr val="tx1"/>
                </a:solidFill>
              </a:rPr>
              <a:t>, une propriété utilisée pour la préparation des diverses </a:t>
            </a:r>
            <a:r>
              <a:rPr lang="fr-FR" b="1" dirty="0" smtClean="0">
                <a:solidFill>
                  <a:schemeClr val="tx1"/>
                </a:solidFill>
              </a:rPr>
              <a:t>pâtes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7" name="Espace réservé du contenu 6" descr="Herstellung_Bruewuerst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r="156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739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CONSEILS PRATIQUES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4038600" cy="5036407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Les protéines peuvent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être dénaturées par</a:t>
            </a:r>
          </a:p>
          <a:p>
            <a:pPr marL="114300" indent="0">
              <a:buNone/>
            </a:pPr>
            <a:endParaRPr lang="fr-FR" sz="17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fr-FR" b="1" i="1" dirty="0" smtClean="0">
                <a:solidFill>
                  <a:srgbClr val="11628F"/>
                </a:solidFill>
              </a:rPr>
              <a:t>La chaleur (à 70°C env.)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Préparation</a:t>
            </a:r>
            <a:r>
              <a:rPr lang="fr-FR" dirty="0" smtClean="0">
                <a:solidFill>
                  <a:schemeClr val="tx1"/>
                </a:solidFill>
              </a:rPr>
              <a:t> de mets aux œufs, cuisson de viande, poisson, cuisson de pain et de pâtisseries, formation de mousse, peau sur le lait chauffé, etc.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La viande </a:t>
            </a:r>
            <a:r>
              <a:rPr lang="fr-FR" b="1" dirty="0" smtClean="0">
                <a:solidFill>
                  <a:schemeClr val="tx1"/>
                </a:solidFill>
              </a:rPr>
              <a:t>pauvre en tissu conjonctif</a:t>
            </a:r>
            <a:r>
              <a:rPr lang="fr-FR" dirty="0" smtClean="0">
                <a:solidFill>
                  <a:schemeClr val="tx1"/>
                </a:solidFill>
              </a:rPr>
              <a:t>, comme le rôti de veau, les escalopes, etc., ne devrait pas être chauffée à plus de </a:t>
            </a:r>
            <a:r>
              <a:rPr lang="fr-FR" b="1" dirty="0" smtClean="0">
                <a:solidFill>
                  <a:schemeClr val="tx1"/>
                </a:solidFill>
              </a:rPr>
              <a:t>70°C</a:t>
            </a:r>
            <a:r>
              <a:rPr lang="fr-FR" dirty="0" smtClean="0">
                <a:solidFill>
                  <a:schemeClr val="tx1"/>
                </a:solidFill>
              </a:rPr>
              <a:t> à cœur, au risque de devenir sèche</a:t>
            </a:r>
          </a:p>
          <a:p>
            <a:pPr marL="114300" indent="0">
              <a:buNone/>
            </a:pPr>
            <a:r>
              <a:rPr lang="fr-FR" b="1" i="1" dirty="0" smtClean="0">
                <a:solidFill>
                  <a:srgbClr val="11628F"/>
                </a:solidFill>
              </a:rPr>
              <a:t>Les acides </a:t>
            </a:r>
          </a:p>
          <a:p>
            <a:r>
              <a:rPr lang="fr-FR" dirty="0">
                <a:solidFill>
                  <a:schemeClr val="tx1"/>
                </a:solidFill>
              </a:rPr>
              <a:t>U</a:t>
            </a:r>
            <a:r>
              <a:rPr lang="fr-FR" dirty="0" smtClean="0">
                <a:solidFill>
                  <a:schemeClr val="tx1"/>
                </a:solidFill>
              </a:rPr>
              <a:t>tilisés pour la préparation de la crème acidulée, du lait fermenté et des produits dérivés comme le yogourt </a:t>
            </a:r>
          </a:p>
          <a:p>
            <a:r>
              <a:rPr lang="fr-FR" dirty="0">
                <a:solidFill>
                  <a:schemeClr val="tx1"/>
                </a:solidFill>
              </a:rPr>
              <a:t>U</a:t>
            </a:r>
            <a:r>
              <a:rPr lang="fr-FR" dirty="0" smtClean="0">
                <a:solidFill>
                  <a:schemeClr val="tx1"/>
                </a:solidFill>
              </a:rPr>
              <a:t>tilisés pour la fabrication du fromage (en plus des enzymes comme la présure)</a:t>
            </a:r>
          </a:p>
          <a:p>
            <a:pPr marL="114300" indent="0">
              <a:buNone/>
            </a:pPr>
            <a:r>
              <a:rPr lang="fr-FR" b="1" i="1" dirty="0" smtClean="0">
                <a:solidFill>
                  <a:srgbClr val="11628F"/>
                </a:solidFill>
              </a:rPr>
              <a:t>Une légère coagulation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intervient aussi lorsqu’on bat du </a:t>
            </a:r>
            <a:r>
              <a:rPr lang="fr-FR" b="1" dirty="0" smtClean="0">
                <a:solidFill>
                  <a:schemeClr val="tx1"/>
                </a:solidFill>
              </a:rPr>
              <a:t>blanc d’œuf en neige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9" name="Espace réservé du contenu 8" descr="differentes_cuissons_oeufs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3" b="-8233"/>
          <a:stretch>
            <a:fillRect/>
          </a:stretch>
        </p:blipFill>
        <p:spPr/>
      </p:pic>
      <p:pic>
        <p:nvPicPr>
          <p:cNvPr id="10" name="Picture 7" descr="nei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5376860"/>
            <a:ext cx="1656262" cy="128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70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Généralités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Tous les organismes vivants, ainsi que les aliments </a:t>
            </a:r>
            <a:r>
              <a:rPr lang="fr-FR" b="1" dirty="0" smtClean="0">
                <a:solidFill>
                  <a:schemeClr val="tx1"/>
                </a:solidFill>
              </a:rPr>
              <a:t>animaux</a:t>
            </a:r>
            <a:r>
              <a:rPr lang="fr-FR" dirty="0" smtClean="0">
                <a:solidFill>
                  <a:schemeClr val="tx1"/>
                </a:solidFill>
              </a:rPr>
              <a:t> et </a:t>
            </a:r>
            <a:r>
              <a:rPr lang="fr-FR" b="1" dirty="0" smtClean="0">
                <a:solidFill>
                  <a:schemeClr val="tx1"/>
                </a:solidFill>
              </a:rPr>
              <a:t>végétaux</a:t>
            </a:r>
            <a:r>
              <a:rPr lang="fr-FR" dirty="0" smtClean="0">
                <a:solidFill>
                  <a:schemeClr val="tx1"/>
                </a:solidFill>
              </a:rPr>
              <a:t> qui en sont tirés, contiennent des protéines indispensables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Elles forment la </a:t>
            </a:r>
            <a:r>
              <a:rPr lang="fr-FR" b="1" dirty="0" smtClean="0">
                <a:solidFill>
                  <a:schemeClr val="tx1"/>
                </a:solidFill>
              </a:rPr>
              <a:t>base</a:t>
            </a:r>
            <a:r>
              <a:rPr lang="fr-FR" dirty="0" smtClean="0">
                <a:solidFill>
                  <a:schemeClr val="tx1"/>
                </a:solidFill>
              </a:rPr>
              <a:t> m</a:t>
            </a:r>
            <a:r>
              <a:rPr lang="fr-FR" dirty="0" smtClean="0">
                <a:solidFill>
                  <a:schemeClr val="tx1"/>
                </a:solidFill>
              </a:rPr>
              <a:t>ême de la vie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 descr="régime-protéiné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219" b="-302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227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CONSEILS PRATIQUES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Lorsqu’ils sont fortement </a:t>
            </a:r>
            <a:r>
              <a:rPr lang="fr-FR" b="1" dirty="0" smtClean="0">
                <a:solidFill>
                  <a:schemeClr val="tx1"/>
                </a:solidFill>
              </a:rPr>
              <a:t>chauffés</a:t>
            </a:r>
            <a:r>
              <a:rPr lang="fr-FR" dirty="0" smtClean="0">
                <a:solidFill>
                  <a:schemeClr val="tx1"/>
                </a:solidFill>
              </a:rPr>
              <a:t> (p.ex. rôtir, griller, sauter), certains </a:t>
            </a:r>
            <a:r>
              <a:rPr lang="fr-FR" b="1" dirty="0" smtClean="0">
                <a:solidFill>
                  <a:schemeClr val="tx1"/>
                </a:solidFill>
              </a:rPr>
              <a:t>acides aminés</a:t>
            </a:r>
            <a:r>
              <a:rPr lang="fr-FR" dirty="0" smtClean="0">
                <a:solidFill>
                  <a:schemeClr val="tx1"/>
                </a:solidFill>
              </a:rPr>
              <a:t> brunissent avec l’aide d’</a:t>
            </a:r>
            <a:r>
              <a:rPr lang="fr-FR" b="1" dirty="0" smtClean="0">
                <a:solidFill>
                  <a:schemeClr val="tx1"/>
                </a:solidFill>
              </a:rPr>
              <a:t>hydrates de carbone</a:t>
            </a:r>
            <a:r>
              <a:rPr lang="fr-FR" dirty="0" smtClean="0">
                <a:solidFill>
                  <a:schemeClr val="tx1"/>
                </a:solidFill>
              </a:rPr>
              <a:t>, un processus qui développe des substances amères</a:t>
            </a:r>
          </a:p>
          <a:p>
            <a:pPr marL="11430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fr-FR" b="1" i="1" dirty="0" smtClean="0">
                <a:solidFill>
                  <a:srgbClr val="11628F"/>
                </a:solidFill>
              </a:rPr>
              <a:t> Réaction appelée de Maillard</a:t>
            </a:r>
          </a:p>
          <a:p>
            <a:pPr marL="114300" indent="0">
              <a:buNone/>
            </a:pPr>
            <a:endParaRPr lang="fr-FR" b="1" i="1" dirty="0" smtClean="0">
              <a:solidFill>
                <a:srgbClr val="11628F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S’ils sont chauffés trop violemment, ils peuvent produire des </a:t>
            </a:r>
            <a:r>
              <a:rPr lang="fr-FR" b="1" dirty="0" smtClean="0">
                <a:solidFill>
                  <a:schemeClr val="tx1"/>
                </a:solidFill>
              </a:rPr>
              <a:t>toxiques</a:t>
            </a:r>
          </a:p>
        </p:txBody>
      </p:sp>
      <p:pic>
        <p:nvPicPr>
          <p:cNvPr id="7" name="Picture 5" descr="grilling_steak_fou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417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22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CONSEILS PRATIQUES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2001279"/>
            <a:ext cx="4038600" cy="368707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La </a:t>
            </a:r>
            <a:r>
              <a:rPr lang="fr-FR" b="1" dirty="0" smtClean="0">
                <a:solidFill>
                  <a:schemeClr val="tx1"/>
                </a:solidFill>
              </a:rPr>
              <a:t>dégradation</a:t>
            </a:r>
            <a:r>
              <a:rPr lang="fr-FR" dirty="0" smtClean="0">
                <a:solidFill>
                  <a:schemeClr val="tx1"/>
                </a:solidFill>
              </a:rPr>
              <a:t> des protéines (p.ex. sur des aliments avariés) peut provoquer des produits de </a:t>
            </a:r>
            <a:r>
              <a:rPr lang="fr-FR" b="1" dirty="0" smtClean="0">
                <a:solidFill>
                  <a:schemeClr val="tx1"/>
                </a:solidFill>
              </a:rPr>
              <a:t>décomposition toxiques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5" name="Picture 7" descr="terroir_poisson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b="9080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06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1628F"/>
                </a:solidFill>
              </a:rPr>
              <a:t>Constitution</a:t>
            </a:r>
            <a:endParaRPr lang="fr-FR" dirty="0">
              <a:solidFill>
                <a:srgbClr val="11628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Elles se différencient des </a:t>
            </a:r>
            <a:r>
              <a:rPr lang="fr-FR" b="1" dirty="0" smtClean="0">
                <a:solidFill>
                  <a:schemeClr val="tx1"/>
                </a:solidFill>
              </a:rPr>
              <a:t>hydrates de carbone </a:t>
            </a:r>
            <a:r>
              <a:rPr lang="fr-FR" dirty="0" smtClean="0">
                <a:solidFill>
                  <a:schemeClr val="tx1"/>
                </a:solidFill>
              </a:rPr>
              <a:t>et des </a:t>
            </a:r>
            <a:r>
              <a:rPr lang="fr-FR" b="1" dirty="0" smtClean="0">
                <a:solidFill>
                  <a:schemeClr val="tx1"/>
                </a:solidFill>
              </a:rPr>
              <a:t>lipides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dirty="0">
                <a:solidFill>
                  <a:schemeClr val="tx1"/>
                </a:solidFill>
              </a:rPr>
              <a:t>E</a:t>
            </a:r>
            <a:r>
              <a:rPr lang="fr-FR" dirty="0" smtClean="0">
                <a:solidFill>
                  <a:schemeClr val="tx1"/>
                </a:solidFill>
              </a:rPr>
              <a:t>lles contiennent :</a:t>
            </a:r>
          </a:p>
          <a:p>
            <a:pPr marL="11430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 Carbone (C)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 Oxygène (O)</a:t>
            </a:r>
          </a:p>
          <a:p>
            <a:pPr>
              <a:buFont typeface="Wingdings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 Hydrogène (H)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fr-FR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i="1" dirty="0" smtClean="0">
                <a:solidFill>
                  <a:srgbClr val="11628F"/>
                </a:solidFill>
              </a:rPr>
              <a:t>Azote (N)</a:t>
            </a:r>
            <a:r>
              <a:rPr lang="fr-FR" i="1" dirty="0" smtClean="0">
                <a:solidFill>
                  <a:srgbClr val="11628F"/>
                </a:solidFill>
              </a:rPr>
              <a:t>, </a:t>
            </a:r>
          </a:p>
          <a:p>
            <a:pPr>
              <a:buFont typeface="Wingdings" charset="2"/>
              <a:buChar char="Ø"/>
            </a:pPr>
            <a:r>
              <a:rPr lang="fr-FR" b="1" i="1" dirty="0" smtClean="0">
                <a:solidFill>
                  <a:srgbClr val="11628F"/>
                </a:solidFill>
              </a:rPr>
              <a:t> </a:t>
            </a:r>
            <a:r>
              <a:rPr lang="fr-FR" b="1" i="1" dirty="0" err="1" smtClean="0">
                <a:solidFill>
                  <a:srgbClr val="11628F"/>
                </a:solidFill>
              </a:rPr>
              <a:t>Ev</a:t>
            </a:r>
            <a:r>
              <a:rPr lang="fr-FR" b="1" i="1" dirty="0" smtClean="0">
                <a:solidFill>
                  <a:srgbClr val="11628F"/>
                </a:solidFill>
              </a:rPr>
              <a:t>. Souffre (S)</a:t>
            </a:r>
          </a:p>
          <a:p>
            <a:pPr>
              <a:buFont typeface="Wingdings" charset="2"/>
              <a:buChar char="Ø"/>
            </a:pPr>
            <a:r>
              <a:rPr lang="fr-FR" b="1" i="1" dirty="0" smtClean="0">
                <a:solidFill>
                  <a:srgbClr val="11628F"/>
                </a:solidFill>
              </a:rPr>
              <a:t> </a:t>
            </a:r>
            <a:r>
              <a:rPr lang="fr-FR" b="1" i="1" dirty="0" err="1" smtClean="0">
                <a:solidFill>
                  <a:srgbClr val="11628F"/>
                </a:solidFill>
              </a:rPr>
              <a:t>Ev</a:t>
            </a:r>
            <a:r>
              <a:rPr lang="fr-FR" b="1" i="1" dirty="0" smtClean="0">
                <a:solidFill>
                  <a:srgbClr val="11628F"/>
                </a:solidFill>
              </a:rPr>
              <a:t>. </a:t>
            </a:r>
            <a:r>
              <a:rPr lang="fr-FR" b="1" i="1" dirty="0" err="1" smtClean="0">
                <a:solidFill>
                  <a:srgbClr val="11628F"/>
                </a:solidFill>
              </a:rPr>
              <a:t>Phosophore</a:t>
            </a:r>
            <a:r>
              <a:rPr lang="fr-FR" b="1" i="1" dirty="0" smtClean="0">
                <a:solidFill>
                  <a:srgbClr val="11628F"/>
                </a:solidFill>
              </a:rPr>
              <a:t> (P)</a:t>
            </a:r>
          </a:p>
          <a:p>
            <a:pPr marL="11430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Picture 7" descr="signes-zodiac-07-balance-libra-1024x7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55" b="-2275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55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1628F"/>
                </a:solidFill>
              </a:rPr>
              <a:t>Constitution</a:t>
            </a:r>
            <a:endParaRPr lang="fr-FR" dirty="0">
              <a:solidFill>
                <a:srgbClr val="11628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824746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Les éléments de base des protéines sont </a:t>
            </a:r>
            <a:r>
              <a:rPr lang="fr-FR" b="1" dirty="0" smtClean="0">
                <a:solidFill>
                  <a:schemeClr val="tx1"/>
                </a:solidFill>
              </a:rPr>
              <a:t>20 acides aminés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Ceux que l’</a:t>
            </a:r>
            <a:r>
              <a:rPr lang="fr-FR" b="1" dirty="0" smtClean="0">
                <a:solidFill>
                  <a:schemeClr val="tx1"/>
                </a:solidFill>
              </a:rPr>
              <a:t>organisme</a:t>
            </a:r>
            <a:r>
              <a:rPr lang="fr-FR" dirty="0" smtClean="0">
                <a:solidFill>
                  <a:schemeClr val="tx1"/>
                </a:solidFill>
              </a:rPr>
              <a:t> ne peut pas fabriquer doivent provenir de l’</a:t>
            </a:r>
            <a:r>
              <a:rPr lang="fr-FR" b="1" dirty="0" smtClean="0">
                <a:solidFill>
                  <a:schemeClr val="tx1"/>
                </a:solidFill>
              </a:rPr>
              <a:t>alimentation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Ils sont </a:t>
            </a:r>
            <a:r>
              <a:rPr lang="fr-FR" b="1" dirty="0" smtClean="0">
                <a:solidFill>
                  <a:schemeClr val="tx1"/>
                </a:solidFill>
              </a:rPr>
              <a:t>indispensables</a:t>
            </a:r>
            <a:r>
              <a:rPr lang="fr-FR" dirty="0" smtClean="0">
                <a:solidFill>
                  <a:schemeClr val="tx1"/>
                </a:solidFill>
              </a:rPr>
              <a:t> et sont appelés </a:t>
            </a:r>
            <a:r>
              <a:rPr lang="fr-FR" b="1" dirty="0" smtClean="0">
                <a:solidFill>
                  <a:schemeClr val="tx1"/>
                </a:solidFill>
              </a:rPr>
              <a:t>acides aminés essentiels</a:t>
            </a:r>
            <a:r>
              <a:rPr lang="fr-FR" dirty="0" smtClean="0">
                <a:solidFill>
                  <a:schemeClr val="tx1"/>
                </a:solidFill>
              </a:rPr>
              <a:t> (comme pour les acides gras essentiels)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Près de la </a:t>
            </a:r>
            <a:r>
              <a:rPr lang="fr-FR" b="1" dirty="0" smtClean="0">
                <a:solidFill>
                  <a:schemeClr val="tx1"/>
                </a:solidFill>
              </a:rPr>
              <a:t>moitié</a:t>
            </a:r>
            <a:r>
              <a:rPr lang="fr-FR" dirty="0" smtClean="0">
                <a:solidFill>
                  <a:schemeClr val="tx1"/>
                </a:solidFill>
              </a:rPr>
              <a:t> des acides aminés sont essentiels (</a:t>
            </a:r>
            <a:r>
              <a:rPr lang="fr-FR" b="1" dirty="0" smtClean="0">
                <a:solidFill>
                  <a:schemeClr val="tx1"/>
                </a:solidFill>
              </a:rPr>
              <a:t>8 </a:t>
            </a:r>
            <a:r>
              <a:rPr lang="fr-FR" dirty="0" smtClean="0">
                <a:solidFill>
                  <a:schemeClr val="tx1"/>
                </a:solidFill>
              </a:rPr>
              <a:t>chez l’adulte, </a:t>
            </a:r>
            <a:r>
              <a:rPr lang="fr-FR" b="1" dirty="0" smtClean="0">
                <a:solidFill>
                  <a:schemeClr val="tx1"/>
                </a:solidFill>
              </a:rPr>
              <a:t>10</a:t>
            </a:r>
            <a:r>
              <a:rPr lang="fr-FR" dirty="0" smtClean="0">
                <a:solidFill>
                  <a:schemeClr val="tx1"/>
                </a:solidFill>
              </a:rPr>
              <a:t> chez l’enfant)</a:t>
            </a: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Picture 4" descr="Chaine-oval-vieil-argent-20m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66" b="-4566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 descr="maman_et_p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14" y="4745432"/>
            <a:ext cx="1261241" cy="108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enfa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7521" y="4745432"/>
            <a:ext cx="1836139" cy="109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89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1628F"/>
                </a:solidFill>
              </a:rPr>
              <a:t>Constitution</a:t>
            </a:r>
            <a:endParaRPr lang="fr-FR" dirty="0">
              <a:solidFill>
                <a:srgbClr val="11628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4038600" cy="4842385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Lorsque les </a:t>
            </a:r>
            <a:r>
              <a:rPr lang="fr-FR" b="1" dirty="0" smtClean="0">
                <a:solidFill>
                  <a:schemeClr val="tx1"/>
                </a:solidFill>
              </a:rPr>
              <a:t>acides aminés </a:t>
            </a:r>
            <a:r>
              <a:rPr lang="fr-FR" dirty="0" smtClean="0">
                <a:solidFill>
                  <a:schemeClr val="tx1"/>
                </a:solidFill>
              </a:rPr>
              <a:t>s’associent à plusieurs niveaux en longues cha</a:t>
            </a:r>
            <a:r>
              <a:rPr lang="fr-FR" dirty="0" smtClean="0">
                <a:solidFill>
                  <a:schemeClr val="tx1"/>
                </a:solidFill>
              </a:rPr>
              <a:t>înes, ils produisent les </a:t>
            </a:r>
            <a:r>
              <a:rPr lang="fr-FR" b="1" dirty="0" smtClean="0">
                <a:solidFill>
                  <a:schemeClr val="tx1"/>
                </a:solidFill>
              </a:rPr>
              <a:t>protéines</a:t>
            </a:r>
          </a:p>
          <a:p>
            <a:pPr marL="11430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fr-FR" i="1" dirty="0" smtClean="0">
                <a:solidFill>
                  <a:schemeClr val="tx1"/>
                </a:solidFill>
              </a:rPr>
              <a:t> </a:t>
            </a:r>
            <a:r>
              <a:rPr lang="fr-FR" b="1" i="1" dirty="0" smtClean="0">
                <a:solidFill>
                  <a:srgbClr val="11628F"/>
                </a:solidFill>
              </a:rPr>
              <a:t>Les protéines simples sont formées uniquement d’acides aminés</a:t>
            </a:r>
          </a:p>
          <a:p>
            <a:pPr>
              <a:buFont typeface="Wingdings" charset="2"/>
              <a:buChar char="Ø"/>
            </a:pPr>
            <a:r>
              <a:rPr lang="fr-FR" b="1" i="1" dirty="0" smtClean="0">
                <a:solidFill>
                  <a:srgbClr val="11628F"/>
                </a:solidFill>
              </a:rPr>
              <a:t> Les protéines composées (protéides) contiennent en plus une liaison extérieure (p.ex. hydrates de carbone, lipides, substances minérales, colorants)</a:t>
            </a:r>
            <a:endParaRPr lang="fr-FR" b="1" i="1" dirty="0" smtClean="0">
              <a:solidFill>
                <a:srgbClr val="11628F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 descr="45f896244e1d475055dc46ca9ebff2d893585954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670" b="-386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730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1628F"/>
                </a:solidFill>
              </a:rPr>
              <a:t>Fonction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426128" y="1842535"/>
            <a:ext cx="4038600" cy="4824747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fr-FR" b="1" i="1" dirty="0" smtClean="0">
                <a:solidFill>
                  <a:srgbClr val="11628F"/>
                </a:solidFill>
              </a:rPr>
              <a:t>Eléments de construction de chaque cellule</a:t>
            </a:r>
            <a:endParaRPr lang="fr-FR" b="1" i="1" dirty="0" smtClean="0">
              <a:solidFill>
                <a:srgbClr val="11628F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Chez le </a:t>
            </a:r>
            <a:r>
              <a:rPr lang="fr-FR" b="1" dirty="0" smtClean="0">
                <a:solidFill>
                  <a:schemeClr val="tx1"/>
                </a:solidFill>
              </a:rPr>
              <a:t>jeune</a:t>
            </a:r>
            <a:r>
              <a:rPr lang="fr-FR" dirty="0" smtClean="0">
                <a:solidFill>
                  <a:schemeClr val="tx1"/>
                </a:solidFill>
              </a:rPr>
              <a:t> en croissance et chez l’</a:t>
            </a:r>
            <a:r>
              <a:rPr lang="fr-FR" b="1" dirty="0" smtClean="0">
                <a:solidFill>
                  <a:schemeClr val="tx1"/>
                </a:solidFill>
              </a:rPr>
              <a:t>adulte</a:t>
            </a:r>
            <a:r>
              <a:rPr lang="fr-FR" dirty="0" smtClean="0">
                <a:solidFill>
                  <a:schemeClr val="tx1"/>
                </a:solidFill>
              </a:rPr>
              <a:t>, les protéines fournissent la substance de </a:t>
            </a:r>
            <a:r>
              <a:rPr lang="fr-FR" b="1" dirty="0" smtClean="0">
                <a:solidFill>
                  <a:schemeClr val="tx1"/>
                </a:solidFill>
              </a:rPr>
              <a:t>construction</a:t>
            </a:r>
            <a:r>
              <a:rPr lang="fr-FR" dirty="0" smtClean="0">
                <a:solidFill>
                  <a:schemeClr val="tx1"/>
                </a:solidFill>
              </a:rPr>
              <a:t> et de remplacement pour chaque </a:t>
            </a:r>
            <a:r>
              <a:rPr lang="fr-FR" b="1" dirty="0" smtClean="0">
                <a:solidFill>
                  <a:schemeClr val="tx1"/>
                </a:solidFill>
              </a:rPr>
              <a:t>cellule</a:t>
            </a:r>
            <a:r>
              <a:rPr lang="fr-FR" dirty="0" smtClean="0">
                <a:solidFill>
                  <a:schemeClr val="tx1"/>
                </a:solidFill>
              </a:rPr>
              <a:t> du corps</a:t>
            </a:r>
            <a:endParaRPr lang="fr-FR" b="1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fr-FR" b="1" i="1" dirty="0" smtClean="0">
                <a:solidFill>
                  <a:srgbClr val="11628F"/>
                </a:solidFill>
              </a:rPr>
              <a:t>Transmettent les informations </a:t>
            </a:r>
            <a:r>
              <a:rPr lang="fr-FR" b="1" i="1" dirty="0" smtClean="0">
                <a:solidFill>
                  <a:srgbClr val="11628F"/>
                </a:solidFill>
              </a:rPr>
              <a:t>génétiques (ADN)</a:t>
            </a:r>
            <a:endParaRPr lang="fr-FR" b="1" i="1" dirty="0" smtClean="0">
              <a:solidFill>
                <a:srgbClr val="11628F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Comme composantes des </a:t>
            </a:r>
            <a:r>
              <a:rPr lang="fr-FR" b="1" dirty="0" smtClean="0">
                <a:solidFill>
                  <a:srgbClr val="000000"/>
                </a:solidFill>
              </a:rPr>
              <a:t>gènes</a:t>
            </a:r>
          </a:p>
          <a:p>
            <a:pPr marL="114300" indent="0">
              <a:buNone/>
            </a:pPr>
            <a:r>
              <a:rPr lang="fr-FR" b="1" i="1" dirty="0" smtClean="0">
                <a:solidFill>
                  <a:srgbClr val="11628F"/>
                </a:solidFill>
              </a:rPr>
              <a:t>Responsables de la défense contre les maladies</a:t>
            </a:r>
            <a:endParaRPr lang="fr-FR" b="1" i="1" dirty="0">
              <a:solidFill>
                <a:srgbClr val="11628F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Transportant les </a:t>
            </a:r>
            <a:r>
              <a:rPr lang="fr-FR" b="1" dirty="0" smtClean="0">
                <a:solidFill>
                  <a:srgbClr val="000000"/>
                </a:solidFill>
              </a:rPr>
              <a:t>anticorps</a:t>
            </a:r>
            <a:r>
              <a:rPr lang="fr-FR" dirty="0" smtClean="0">
                <a:solidFill>
                  <a:srgbClr val="000000"/>
                </a:solidFill>
              </a:rPr>
              <a:t> dans le sang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Transport </a:t>
            </a:r>
            <a:r>
              <a:rPr lang="fr-FR" b="1" dirty="0" smtClean="0">
                <a:solidFill>
                  <a:srgbClr val="000000"/>
                </a:solidFill>
              </a:rPr>
              <a:t>transmembranaire</a:t>
            </a:r>
          </a:p>
          <a:p>
            <a:pPr marL="114300" indent="0">
              <a:buNone/>
            </a:pPr>
            <a:r>
              <a:rPr lang="fr-FR" b="1" i="1" dirty="0" smtClean="0">
                <a:solidFill>
                  <a:srgbClr val="11628F"/>
                </a:solidFill>
              </a:rPr>
              <a:t>Formation des hormones et des enzymes</a:t>
            </a:r>
            <a:endParaRPr lang="fr-FR" b="1" i="1" dirty="0">
              <a:solidFill>
                <a:srgbClr val="11628F"/>
              </a:solidFill>
            </a:endParaRPr>
          </a:p>
          <a:p>
            <a:pPr marL="114300" indent="0"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endParaRPr lang="fr-FR" dirty="0"/>
          </a:p>
        </p:txBody>
      </p:sp>
      <p:pic>
        <p:nvPicPr>
          <p:cNvPr id="8" name="Picture 11" descr="construction_murs_cloisons_plafon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260" b="-3226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77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1628F"/>
                </a:solidFill>
              </a:rPr>
              <a:t>Fonction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426128" y="2045373"/>
            <a:ext cx="4038600" cy="4616966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fr-FR" b="1" i="1" dirty="0" smtClean="0">
                <a:solidFill>
                  <a:srgbClr val="11628F"/>
                </a:solidFill>
              </a:rPr>
              <a:t>Fournisseur d’énergie</a:t>
            </a:r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Lorsque les protéines du corps sont renouvelées, les </a:t>
            </a:r>
            <a:r>
              <a:rPr lang="fr-FR" b="1" dirty="0" smtClean="0">
                <a:solidFill>
                  <a:srgbClr val="000000"/>
                </a:solidFill>
              </a:rPr>
              <a:t>acides aminés </a:t>
            </a:r>
            <a:r>
              <a:rPr lang="fr-FR" dirty="0" smtClean="0">
                <a:solidFill>
                  <a:srgbClr val="000000"/>
                </a:solidFill>
              </a:rPr>
              <a:t>devenus inutiles sont transformés en </a:t>
            </a:r>
            <a:r>
              <a:rPr lang="fr-FR" b="1" dirty="0" smtClean="0">
                <a:solidFill>
                  <a:srgbClr val="000000"/>
                </a:solidFill>
              </a:rPr>
              <a:t>énergie</a:t>
            </a:r>
            <a:r>
              <a:rPr lang="fr-FR" dirty="0" smtClean="0">
                <a:solidFill>
                  <a:srgbClr val="000000"/>
                </a:solidFill>
              </a:rPr>
              <a:t>, mais l’apport énergétique des protéines est d’une </a:t>
            </a:r>
            <a:r>
              <a:rPr lang="fr-FR" b="1" dirty="0" smtClean="0">
                <a:solidFill>
                  <a:srgbClr val="000000"/>
                </a:solidFill>
              </a:rPr>
              <a:t>importance secondaire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Leur contribution au besoin total en énergie n’est donc que de </a:t>
            </a:r>
            <a:r>
              <a:rPr lang="fr-FR" b="1" dirty="0" smtClean="0">
                <a:solidFill>
                  <a:srgbClr val="000000"/>
                </a:solidFill>
              </a:rPr>
              <a:t>12 à 15 %</a:t>
            </a:r>
          </a:p>
          <a:p>
            <a:r>
              <a:rPr lang="fr-FR" b="1" dirty="0" smtClean="0">
                <a:solidFill>
                  <a:srgbClr val="000000"/>
                </a:solidFill>
              </a:rPr>
              <a:t>1 gr </a:t>
            </a:r>
            <a:r>
              <a:rPr lang="fr-FR" dirty="0" smtClean="0">
                <a:solidFill>
                  <a:srgbClr val="000000"/>
                </a:solidFill>
              </a:rPr>
              <a:t>de protéine fournit (comme les hydrates de carbone) </a:t>
            </a:r>
            <a:r>
              <a:rPr lang="fr-FR" b="1" dirty="0" smtClean="0">
                <a:solidFill>
                  <a:srgbClr val="000000"/>
                </a:solidFill>
              </a:rPr>
              <a:t>17 </a:t>
            </a:r>
            <a:r>
              <a:rPr lang="fr-FR" b="1" dirty="0" err="1" smtClean="0">
                <a:solidFill>
                  <a:srgbClr val="000000"/>
                </a:solidFill>
              </a:rPr>
              <a:t>kj</a:t>
            </a:r>
            <a:endParaRPr lang="fr-FR" b="1" dirty="0" smtClean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endParaRPr lang="fr-FR" dirty="0"/>
          </a:p>
        </p:txBody>
      </p:sp>
      <p:pic>
        <p:nvPicPr>
          <p:cNvPr id="7" name="Espace réservé du contenu 6" descr="Ore-203316-181245_XL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24" r="-187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622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11628F"/>
                </a:solidFill>
              </a:rPr>
              <a:t>CLASSIFICATION DES PROTEINES</a:t>
            </a:r>
            <a:endParaRPr lang="fr-FR" dirty="0" smtClean="0">
              <a:cs typeface="+mj-cs"/>
            </a:endParaRPr>
          </a:p>
        </p:txBody>
      </p:sp>
      <p:graphicFrame>
        <p:nvGraphicFramePr>
          <p:cNvPr id="25" name="Espace réservé du contenu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182063"/>
              </p:ext>
            </p:extLst>
          </p:nvPr>
        </p:nvGraphicFramePr>
        <p:xfrm>
          <a:off x="457200" y="1999539"/>
          <a:ext cx="8229600" cy="411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Provenances / Origines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Importances valeurs</a:t>
                      </a:r>
                      <a:r>
                        <a:rPr lang="fr-FR" baseline="0" dirty="0" smtClean="0"/>
                        <a:t> biologiques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Aliments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11628F"/>
                          </a:solidFill>
                        </a:rPr>
                        <a:t>Animale</a:t>
                      </a:r>
                      <a:endParaRPr lang="fr-FR" b="1" dirty="0">
                        <a:solidFill>
                          <a:srgbClr val="11628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Grande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Valeur biologique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Produits carnés</a:t>
                      </a:r>
                      <a:r>
                        <a:rPr lang="fr-FR" baseline="0" dirty="0" smtClean="0"/>
                        <a:t> / Poissons / Œufs / Produits laitiers / Etc.</a:t>
                      </a:r>
                    </a:p>
                    <a:p>
                      <a:endParaRPr lang="fr-FR" baseline="0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11628F"/>
                          </a:solidFill>
                        </a:rPr>
                        <a:t>Végétale</a:t>
                      </a:r>
                      <a:endParaRPr lang="fr-FR" b="1" dirty="0">
                        <a:solidFill>
                          <a:srgbClr val="11628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Moindre</a:t>
                      </a:r>
                      <a:r>
                        <a:rPr lang="fr-FR" b="1" i="1" baseline="0" dirty="0" smtClean="0"/>
                        <a:t> 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Valeur biologique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Légumineuses / Céréales / Pommes de terre</a:t>
                      </a:r>
                      <a:r>
                        <a:rPr lang="fr-FR" baseline="0" dirty="0" smtClean="0"/>
                        <a:t> / Fruits à coque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" name="Image 25" descr="legumineuses_0.jp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7" y="4823793"/>
            <a:ext cx="1871238" cy="1173236"/>
          </a:xfrm>
          <a:prstGeom prst="rect">
            <a:avLst/>
          </a:prstGeom>
        </p:spPr>
      </p:pic>
      <p:pic>
        <p:nvPicPr>
          <p:cNvPr id="30" name="Image 29" descr="viandepoissonoeufs__039720000_1611_16122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4" y="2998515"/>
            <a:ext cx="1588467" cy="13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4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Ci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pothicaire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Été.thmx</Template>
  <TotalTime>631</TotalTime>
  <Words>1622</Words>
  <Application>Microsoft Macintosh PowerPoint</Application>
  <PresentationFormat>Présentation à l'écran (4:3)</PresentationFormat>
  <Paragraphs>223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Apothicaire</vt:lpstr>
      <vt:lpstr>PROTEINES</vt:lpstr>
      <vt:lpstr>PROTEINES</vt:lpstr>
      <vt:lpstr>Généralités</vt:lpstr>
      <vt:lpstr>Constitution</vt:lpstr>
      <vt:lpstr>Constitution</vt:lpstr>
      <vt:lpstr>Constitution</vt:lpstr>
      <vt:lpstr>Fonction</vt:lpstr>
      <vt:lpstr>Fonction</vt:lpstr>
      <vt:lpstr>CLASSIFICATION DES PROTEINES</vt:lpstr>
      <vt:lpstr>PROTEINES</vt:lpstr>
      <vt:lpstr>BESOINS </vt:lpstr>
      <vt:lpstr>BESOINS </vt:lpstr>
      <vt:lpstr>BESOINS </vt:lpstr>
      <vt:lpstr>BESOINS </vt:lpstr>
      <vt:lpstr>BESOINS </vt:lpstr>
      <vt:lpstr>VALEUR BIOLOGIQUE ET  VALEUR COMPLEMENTAIRE</vt:lpstr>
      <vt:lpstr>VALEUR BIOLOGIQUE ET  VALEUR COMPLEMENTAIRE</vt:lpstr>
      <vt:lpstr>VALEUR BIOLOGIQUE ET  VALEUR COMPLEMENTAIRE</vt:lpstr>
      <vt:lpstr>VALEUR BIOLOGIQUE ET  VALEUR COMPLEMENTAIRE</vt:lpstr>
      <vt:lpstr>VALEUR BIOLOGIQUE ET  VALEUR COMPLEMENTAIRE</vt:lpstr>
      <vt:lpstr>PROTEINES</vt:lpstr>
      <vt:lpstr>MéTABOLISME DES PROTEINES</vt:lpstr>
      <vt:lpstr>Estomac</vt:lpstr>
      <vt:lpstr>duodénum</vt:lpstr>
      <vt:lpstr>Intestin grêle</vt:lpstr>
      <vt:lpstr>CONSEILS PRATIQUES</vt:lpstr>
      <vt:lpstr>CONSEILS PRATIQUES</vt:lpstr>
      <vt:lpstr>CONSEILS PRATIQUES</vt:lpstr>
      <vt:lpstr>CONSEILS PRATIQUES</vt:lpstr>
      <vt:lpstr>CONSEILS PRATIQUES</vt:lpstr>
      <vt:lpstr>CONSEILS PRATIQUES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lipides</dc:title>
  <dc:creator>Cardinaux Yan</dc:creator>
  <cp:lastModifiedBy>Cardinaux Yan</cp:lastModifiedBy>
  <cp:revision>194</cp:revision>
  <dcterms:created xsi:type="dcterms:W3CDTF">2014-09-23T16:55:47Z</dcterms:created>
  <dcterms:modified xsi:type="dcterms:W3CDTF">2014-11-13T22:07:52Z</dcterms:modified>
</cp:coreProperties>
</file>