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4"/>
  </p:notesMasterIdLst>
  <p:sldIdLst>
    <p:sldId id="256" r:id="rId2"/>
    <p:sldId id="263" r:id="rId3"/>
    <p:sldId id="257" r:id="rId4"/>
    <p:sldId id="264" r:id="rId5"/>
    <p:sldId id="265" r:id="rId6"/>
    <p:sldId id="266" r:id="rId7"/>
    <p:sldId id="260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FA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104" y="-10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72EC4-689D-41A5-BB07-43BDC22B7787}" type="datetimeFigureOut">
              <a:rPr lang="fr-CH" smtClean="0"/>
              <a:t>11.11.14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FB464-B3DE-4679-B75A-985ABB733C02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127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AFB464-B3DE-4679-B75A-985ABB733C02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22084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069C06D-4ED8-42C6-905D-CA84CA1B6CBF}" type="datetime2">
              <a:rPr lang="en-US" smtClean="0"/>
              <a:t>mardi, 11 novembre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, imag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mardi, 11 novembre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mardi, 11 novembre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mardi, 11 novembre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mardi, 11 novembre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mardi, 11 novembre 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mardi, 11 novembre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0B385921-A91A-409C-921C-0E0EC1E750EC}" type="datetime2">
              <a:rPr lang="en-US" smtClean="0"/>
              <a:t>mardi, 11 novembre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fr-CH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mardi, 11 novembre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mardi, 11 novembre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mardi, 11 novembre 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mardi, 11 novembre 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mardi, 11 novembre 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mardi, 11 novembre 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0B385921-A91A-409C-921C-0E0EC1E750EC}" type="datetime2">
              <a:rPr lang="en-US" smtClean="0"/>
              <a:t>mardi, 11 novembre 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/>
              <a:t>Les sauces blanches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14400" y="5599591"/>
            <a:ext cx="7342188" cy="508783"/>
          </a:xfrm>
        </p:spPr>
        <p:txBody>
          <a:bodyPr>
            <a:normAutofit/>
          </a:bodyPr>
          <a:lstStyle/>
          <a:p>
            <a:r>
              <a:rPr lang="fr-FR" sz="1600" dirty="0" smtClean="0"/>
              <a:t>Cardinaux Yan</a:t>
            </a:r>
            <a:endParaRPr lang="fr-FR" sz="16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" y="5129212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69" y="5667049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 descr="Sauce-blanche-au-froma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648" y="612463"/>
            <a:ext cx="1444083" cy="1444083"/>
          </a:xfrm>
          <a:prstGeom prst="rect">
            <a:avLst/>
          </a:prstGeom>
        </p:spPr>
      </p:pic>
      <p:pic>
        <p:nvPicPr>
          <p:cNvPr id="8" name="Image 7" descr="recipe_482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16" y="612463"/>
            <a:ext cx="1444083" cy="1444083"/>
          </a:xfrm>
          <a:prstGeom prst="rect">
            <a:avLst/>
          </a:prstGeom>
        </p:spPr>
      </p:pic>
      <p:pic>
        <p:nvPicPr>
          <p:cNvPr id="12" name="Image 11" descr="sauce-bechamel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171" y="3257928"/>
            <a:ext cx="3122217" cy="234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70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Informations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3" y="2875245"/>
            <a:ext cx="3566160" cy="2186954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fr-FR" dirty="0" smtClean="0"/>
              <a:t>Le </a:t>
            </a:r>
            <a:r>
              <a:rPr lang="fr-FR" b="1" dirty="0" smtClean="0"/>
              <a:t>fond de pochage </a:t>
            </a:r>
            <a:r>
              <a:rPr lang="fr-FR" dirty="0" smtClean="0"/>
              <a:t>ou d’</a:t>
            </a:r>
            <a:r>
              <a:rPr lang="fr-FR" b="1" dirty="0" smtClean="0"/>
              <a:t>étuvage</a:t>
            </a:r>
            <a:r>
              <a:rPr lang="fr-FR" dirty="0" smtClean="0"/>
              <a:t> réduit est un élément essentiel d’une variation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Il donne le </a:t>
            </a:r>
            <a:r>
              <a:rPr lang="fr-FR" b="1" dirty="0" smtClean="0"/>
              <a:t>go</a:t>
            </a:r>
            <a:r>
              <a:rPr lang="fr-FR" b="1" dirty="0" smtClean="0"/>
              <a:t>ût </a:t>
            </a:r>
            <a:r>
              <a:rPr lang="fr-FR" dirty="0" smtClean="0"/>
              <a:t>caractéristique</a:t>
            </a:r>
            <a:endParaRPr lang="fr-FR" dirty="0"/>
          </a:p>
        </p:txBody>
      </p:sp>
      <p:pic>
        <p:nvPicPr>
          <p:cNvPr id="7" name="Espace réservé du contenu 2" descr="5222931f07841a2ed0a8c7e0268b0cd3c79f6fa9_607x400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772" b="-337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99485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Sauce Mornay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1949232"/>
            <a:ext cx="3566160" cy="4126131"/>
          </a:xfrm>
        </p:spPr>
        <p:txBody>
          <a:bodyPr>
            <a:normAutofit lnSpcReduction="10000"/>
          </a:bodyPr>
          <a:lstStyle/>
          <a:p>
            <a:pPr>
              <a:spcBef>
                <a:spcPts val="800"/>
              </a:spcBef>
            </a:pPr>
            <a:r>
              <a:rPr lang="fr-FR" dirty="0" smtClean="0"/>
              <a:t>Battre le </a:t>
            </a:r>
            <a:r>
              <a:rPr lang="fr-FR" b="1" dirty="0" smtClean="0"/>
              <a:t>jaune d’œuf </a:t>
            </a:r>
            <a:r>
              <a:rPr lang="fr-FR" dirty="0" smtClean="0"/>
              <a:t>avec un peu de </a:t>
            </a:r>
            <a:r>
              <a:rPr lang="fr-FR" b="1" dirty="0" smtClean="0"/>
              <a:t>crème</a:t>
            </a:r>
            <a:r>
              <a:rPr lang="fr-FR" dirty="0" smtClean="0"/>
              <a:t> au bain-marie pour former une masse crémeuse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Ajouter à la </a:t>
            </a:r>
            <a:r>
              <a:rPr lang="fr-FR" b="1" dirty="0" smtClean="0"/>
              <a:t>béchamel </a:t>
            </a:r>
            <a:r>
              <a:rPr lang="fr-FR" dirty="0" smtClean="0"/>
              <a:t>encore chaude, mais plus bouillante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Ajouter du </a:t>
            </a:r>
            <a:r>
              <a:rPr lang="fr-FR" b="1" dirty="0" smtClean="0"/>
              <a:t>fromage r</a:t>
            </a:r>
            <a:r>
              <a:rPr lang="fr-FR" b="1" dirty="0" smtClean="0"/>
              <a:t>âpé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Elle sert pour </a:t>
            </a:r>
            <a:r>
              <a:rPr lang="fr-FR" b="1" dirty="0" smtClean="0"/>
              <a:t>gratiner</a:t>
            </a:r>
            <a:r>
              <a:rPr lang="fr-FR" dirty="0" smtClean="0"/>
              <a:t> les mets de pâtes alimentaires, de légumes, de champignons et de pommes de terre</a:t>
            </a:r>
            <a:endParaRPr lang="fr-FR" dirty="0" smtClean="0"/>
          </a:p>
        </p:txBody>
      </p:sp>
      <p:pic>
        <p:nvPicPr>
          <p:cNvPr id="3" name="Espace réservé du contenu 2" descr="1248898182recipe_archive_lrg_mornay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4291" b="-442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57643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Parfumer au curry </a:t>
            </a:r>
            <a:br>
              <a:rPr lang="fr-FR" b="1" dirty="0" smtClean="0"/>
            </a:br>
            <a:r>
              <a:rPr lang="fr-FR" b="1" dirty="0" smtClean="0"/>
              <a:t>ou au paprika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1949232"/>
            <a:ext cx="3566160" cy="4126131"/>
          </a:xfrm>
        </p:spPr>
        <p:txBody>
          <a:bodyPr>
            <a:normAutofit fontScale="92500"/>
          </a:bodyPr>
          <a:lstStyle/>
          <a:p>
            <a:pPr>
              <a:spcBef>
                <a:spcPts val="800"/>
              </a:spcBef>
            </a:pPr>
            <a:r>
              <a:rPr lang="fr-FR" b="1" dirty="0" smtClean="0"/>
              <a:t>2 procédés </a:t>
            </a:r>
            <a:r>
              <a:rPr lang="fr-FR" dirty="0" smtClean="0"/>
              <a:t>conviennent particulièrement bien, m</a:t>
            </a:r>
            <a:r>
              <a:rPr lang="fr-FR" dirty="0" smtClean="0"/>
              <a:t>ême s’il faut préférer le 1</a:t>
            </a:r>
            <a:r>
              <a:rPr lang="fr-FR" baseline="30000" dirty="0" smtClean="0"/>
              <a:t>er</a:t>
            </a:r>
            <a:r>
              <a:rPr lang="fr-FR" dirty="0" smtClean="0"/>
              <a:t> :</a:t>
            </a:r>
          </a:p>
          <a:p>
            <a:pPr>
              <a:spcBef>
                <a:spcPts val="800"/>
              </a:spcBef>
              <a:buFont typeface="Wingdings" charset="2"/>
              <a:buChar char="Ø"/>
            </a:pPr>
            <a:r>
              <a:rPr lang="fr-FR" dirty="0" smtClean="0"/>
              <a:t>Compléter la </a:t>
            </a:r>
            <a:r>
              <a:rPr lang="fr-FR" b="1" dirty="0" smtClean="0"/>
              <a:t>variation </a:t>
            </a:r>
            <a:r>
              <a:rPr lang="fr-FR" dirty="0" smtClean="0"/>
              <a:t>avec un peu de </a:t>
            </a:r>
            <a:r>
              <a:rPr lang="fr-FR" b="1" dirty="0" smtClean="0"/>
              <a:t>sauce curry </a:t>
            </a:r>
            <a:r>
              <a:rPr lang="fr-FR" dirty="0" smtClean="0"/>
              <a:t>toute prête (sauce spéciale) ou un </a:t>
            </a:r>
            <a:r>
              <a:rPr lang="fr-FR" b="1" dirty="0" smtClean="0"/>
              <a:t>coulis de poivrons </a:t>
            </a:r>
            <a:r>
              <a:rPr lang="fr-FR" dirty="0" smtClean="0"/>
              <a:t>(coulis)</a:t>
            </a:r>
          </a:p>
          <a:p>
            <a:pPr>
              <a:spcBef>
                <a:spcPts val="800"/>
              </a:spcBef>
              <a:buFont typeface="Wingdings" charset="2"/>
              <a:buChar char="Ø"/>
            </a:pPr>
            <a:r>
              <a:rPr lang="fr-FR" dirty="0" smtClean="0"/>
              <a:t>Faire revenir rapidement de la </a:t>
            </a:r>
            <a:r>
              <a:rPr lang="fr-FR" b="1" dirty="0" smtClean="0"/>
              <a:t>poudre de curry </a:t>
            </a:r>
            <a:r>
              <a:rPr lang="fr-FR" dirty="0" smtClean="0"/>
              <a:t>ou de </a:t>
            </a:r>
            <a:r>
              <a:rPr lang="fr-FR" b="1" dirty="0" smtClean="0"/>
              <a:t>paprika</a:t>
            </a:r>
            <a:r>
              <a:rPr lang="fr-FR" dirty="0" smtClean="0"/>
              <a:t> dans un peu de </a:t>
            </a:r>
            <a:r>
              <a:rPr lang="fr-FR" b="1" dirty="0" smtClean="0"/>
              <a:t>beurre</a:t>
            </a:r>
            <a:r>
              <a:rPr lang="fr-FR" dirty="0" smtClean="0"/>
              <a:t> à basse température et ajouter au </a:t>
            </a:r>
            <a:r>
              <a:rPr lang="fr-FR" b="1" dirty="0" smtClean="0"/>
              <a:t>fond</a:t>
            </a:r>
            <a:r>
              <a:rPr lang="fr-FR" dirty="0" smtClean="0"/>
              <a:t> en réduction</a:t>
            </a:r>
            <a:endParaRPr lang="fr-FR" dirty="0" smtClean="0"/>
          </a:p>
        </p:txBody>
      </p:sp>
      <p:pic>
        <p:nvPicPr>
          <p:cNvPr id="3" name="Espace réservé du contenu 2" descr="Marinade-Paprika-cari-1253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0" r="-66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60638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Classification (8)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13885"/>
              </p:ext>
            </p:extLst>
          </p:nvPr>
        </p:nvGraphicFramePr>
        <p:xfrm>
          <a:off x="511678" y="1838557"/>
          <a:ext cx="8176316" cy="43610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4079"/>
                <a:gridCol w="2044079"/>
                <a:gridCol w="2044079"/>
                <a:gridCol w="2044079"/>
              </a:tblGrid>
              <a:tr h="358753">
                <a:tc gridSpan="4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Sauces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Sauces brunes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Sauces blanches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Sauces à l’huile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Sauces</a:t>
                      </a:r>
                      <a:r>
                        <a:rPr lang="fr-FR" b="1" baseline="0" dirty="0" smtClean="0"/>
                        <a:t> spéciales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r>
                        <a:rPr lang="fr-FR" sz="1600" b="1" i="1" dirty="0" smtClean="0"/>
                        <a:t>Sauces de base</a:t>
                      </a:r>
                      <a:endParaRPr lang="fr-FR" sz="1600" b="1" i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smtClean="0"/>
                        <a:t>Sauces de base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smtClean="0"/>
                        <a:t>Sauces de base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 smtClean="0"/>
                        <a:t>Sauces</a:t>
                      </a:r>
                      <a:r>
                        <a:rPr lang="fr-FR" sz="1300" b="0" baseline="0" dirty="0" smtClean="0"/>
                        <a:t> spéciales chaudes</a:t>
                      </a:r>
                      <a:endParaRPr lang="fr-FR" sz="13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err="1" smtClean="0"/>
                        <a:t>Demi-glace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 allemande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Vinaigrette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Sauces spéciales</a:t>
                      </a:r>
                      <a:r>
                        <a:rPr lang="fr-FR" sz="1400" b="0" baseline="0" dirty="0" smtClean="0"/>
                        <a:t> froides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Jus</a:t>
                      </a:r>
                      <a:r>
                        <a:rPr lang="fr-FR" sz="1400" b="0" baseline="0" dirty="0" smtClean="0"/>
                        <a:t> lié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 suprême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Mayonnaise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Chutneys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Jus de rôti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 au vin blanc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 crème de légumes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Sauces à salade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Coulis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 crème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Sauces</a:t>
                      </a:r>
                      <a:r>
                        <a:rPr lang="fr-FR" sz="1400" b="0" baseline="0" dirty="0" smtClean="0"/>
                        <a:t> à salade simples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Sauces au beurre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Sauces tomates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Sauces à</a:t>
                      </a:r>
                      <a:r>
                        <a:rPr lang="fr-FR" sz="1400" b="0" baseline="0" dirty="0" smtClean="0"/>
                        <a:t> salade mixées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smtClean="0"/>
                        <a:t>Sauces de base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1" dirty="0" smtClean="0"/>
                        <a:t>Sauces de base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Sauces à salade liées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 hollandaise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Sauce tomate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8753">
                <a:tc>
                  <a:txBody>
                    <a:bodyPr/>
                    <a:lstStyle/>
                    <a:p>
                      <a:pPr algn="l"/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/>
                        <a:t>Tomates concassées</a:t>
                      </a:r>
                      <a:endParaRPr lang="fr-FR" sz="1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310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Généralités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3" y="2627623"/>
            <a:ext cx="3566160" cy="3072984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fr-FR" dirty="0" smtClean="0"/>
              <a:t>Elles tirent leur </a:t>
            </a:r>
            <a:r>
              <a:rPr lang="fr-FR" b="1" dirty="0" smtClean="0"/>
              <a:t>arôme</a:t>
            </a:r>
            <a:r>
              <a:rPr lang="fr-FR" dirty="0" smtClean="0"/>
              <a:t> des substances aromatiques naturelles des </a:t>
            </a:r>
            <a:r>
              <a:rPr lang="fr-FR" b="1" dirty="0" smtClean="0"/>
              <a:t>fonds de base blancs</a:t>
            </a:r>
            <a:r>
              <a:rPr lang="fr-FR" dirty="0" smtClean="0"/>
              <a:t> correspondants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Il est donc indispensable de disposer de </a:t>
            </a:r>
            <a:r>
              <a:rPr lang="fr-FR" b="1" dirty="0" smtClean="0"/>
              <a:t>fonds bien relevés</a:t>
            </a:r>
            <a:r>
              <a:rPr lang="fr-FR" dirty="0" smtClean="0"/>
              <a:t> à la </a:t>
            </a:r>
            <a:r>
              <a:rPr lang="fr-FR" b="1" dirty="0" smtClean="0"/>
              <a:t>saveur pure </a:t>
            </a:r>
            <a:r>
              <a:rPr lang="fr-FR" dirty="0" smtClean="0"/>
              <a:t>pour la préparation des sauces</a:t>
            </a:r>
            <a:endParaRPr lang="fr-FR" dirty="0"/>
          </a:p>
        </p:txBody>
      </p:sp>
      <p:pic>
        <p:nvPicPr>
          <p:cNvPr id="3" name="Espace réservé du contenu 2" descr="5222931f07841a2ed0a8c7e0268b0cd3c79f6fa9_607x400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772" b="-3377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59216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Généralités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1949232"/>
            <a:ext cx="3566160" cy="4126131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800"/>
              </a:spcBef>
            </a:pPr>
            <a:r>
              <a:rPr lang="fr-FR" dirty="0" smtClean="0"/>
              <a:t>Lorsqu’on doit produire à l’avance une sauce de base blanche en </a:t>
            </a:r>
            <a:r>
              <a:rPr lang="fr-FR" b="1" dirty="0" smtClean="0"/>
              <a:t>grandes quantités</a:t>
            </a:r>
            <a:r>
              <a:rPr lang="fr-FR" dirty="0" smtClean="0"/>
              <a:t>, il est conseillé de la lier avec un </a:t>
            </a:r>
            <a:r>
              <a:rPr lang="fr-FR" b="1" dirty="0" smtClean="0"/>
              <a:t>roux fait maison </a:t>
            </a:r>
            <a:r>
              <a:rPr lang="fr-FR" dirty="0" smtClean="0"/>
              <a:t>car ces caractéristiques de liaison sont plus stables que celles d’un </a:t>
            </a:r>
            <a:r>
              <a:rPr lang="fr-FR" b="1" dirty="0" smtClean="0"/>
              <a:t>roux CF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L’</a:t>
            </a:r>
            <a:r>
              <a:rPr lang="fr-FR" b="1" dirty="0" smtClean="0"/>
              <a:t>amidon</a:t>
            </a:r>
            <a:r>
              <a:rPr lang="fr-FR" dirty="0" smtClean="0"/>
              <a:t> est inadéquat comme seule liaison pour les sauces blanches car il leur confère un </a:t>
            </a:r>
            <a:r>
              <a:rPr lang="fr-FR" b="1" dirty="0" smtClean="0"/>
              <a:t>aspect translucide </a:t>
            </a:r>
            <a:r>
              <a:rPr lang="fr-FR" dirty="0" smtClean="0"/>
              <a:t>et une </a:t>
            </a:r>
            <a:r>
              <a:rPr lang="fr-FR" b="1" dirty="0" smtClean="0"/>
              <a:t>consistance légèrement visqueuse</a:t>
            </a:r>
            <a:endParaRPr lang="fr-FR" b="1" dirty="0"/>
          </a:p>
        </p:txBody>
      </p:sp>
      <p:pic>
        <p:nvPicPr>
          <p:cNvPr id="3" name="Espace réservé du contenu 2" descr="roux_16x9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326" b="-473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15140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Elaboration des sauces blanches de base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892589"/>
              </p:ext>
            </p:extLst>
          </p:nvPr>
        </p:nvGraphicFramePr>
        <p:xfrm>
          <a:off x="511678" y="2236634"/>
          <a:ext cx="8202800" cy="35257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7161"/>
                <a:gridCol w="266780"/>
                <a:gridCol w="1320646"/>
                <a:gridCol w="245930"/>
                <a:gridCol w="1347384"/>
                <a:gridCol w="257872"/>
                <a:gridCol w="1540789"/>
                <a:gridCol w="283660"/>
                <a:gridCol w="1732578"/>
              </a:tblGrid>
              <a:tr h="358753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Roux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+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Fond blanc</a:t>
                      </a:r>
                      <a:r>
                        <a:rPr lang="fr-FR" b="1" baseline="0" dirty="0" smtClean="0"/>
                        <a:t> relevé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=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Sauce</a:t>
                      </a:r>
                      <a:r>
                        <a:rPr lang="fr-FR" sz="1400" b="1" baseline="0" dirty="0" smtClean="0"/>
                        <a:t> de base</a:t>
                      </a:r>
                      <a:endParaRPr lang="fr-FR" sz="1400" b="1" dirty="0" smtClean="0"/>
                    </a:p>
                    <a:p>
                      <a:pPr algn="ctr"/>
                      <a:r>
                        <a:rPr lang="fr-FR" sz="1400" b="1" dirty="0" smtClean="0"/>
                        <a:t>intermédiaire</a:t>
                      </a:r>
                      <a:endParaRPr lang="fr-FR" sz="1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+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Crème</a:t>
                      </a:r>
                      <a:r>
                        <a:rPr lang="fr-FR" b="1" baseline="0" dirty="0" smtClean="0"/>
                        <a:t> </a:t>
                      </a:r>
                    </a:p>
                    <a:p>
                      <a:pPr algn="ctr"/>
                      <a:r>
                        <a:rPr lang="fr-FR" b="1" baseline="0" dirty="0" smtClean="0"/>
                        <a:t>(ou liaison)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=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Sauce</a:t>
                      </a:r>
                      <a:r>
                        <a:rPr lang="fr-FR" b="1" baseline="0" dirty="0" smtClean="0"/>
                        <a:t> de base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0599">
                <a:tc rowSpan="5">
                  <a:txBody>
                    <a:bodyPr/>
                    <a:lstStyle/>
                    <a:p>
                      <a:pPr algn="l"/>
                      <a:endParaRPr lang="fr-FR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fr-FR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fr-FR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fr-FR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fr-FR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Roux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Fond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blanc de veau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i="1" dirty="0" smtClean="0">
                          <a:solidFill>
                            <a:schemeClr val="tx1"/>
                          </a:solidFill>
                        </a:rPr>
                        <a:t>Velouté</a:t>
                      </a:r>
                      <a:r>
                        <a:rPr lang="fr-FR" sz="1400" b="1" i="1" baseline="0" dirty="0" smtClean="0">
                          <a:solidFill>
                            <a:schemeClr val="tx1"/>
                          </a:solidFill>
                        </a:rPr>
                        <a:t> de veau</a:t>
                      </a:r>
                      <a:endParaRPr lang="fr-FR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i="0" baseline="0" dirty="0" smtClean="0">
                          <a:solidFill>
                            <a:schemeClr val="tx1"/>
                          </a:solidFill>
                        </a:rPr>
                        <a:t>Crème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800" b="1" i="0" baseline="0" dirty="0" smtClean="0">
                          <a:solidFill>
                            <a:srgbClr val="FF0000"/>
                          </a:solidFill>
                        </a:rPr>
                        <a:t>Sauce allemande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0706">
                <a:tc vMerge="1">
                  <a:txBody>
                    <a:bodyPr/>
                    <a:lstStyle/>
                    <a:p>
                      <a:pPr algn="l"/>
                      <a:endParaRPr lang="fr-FR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Fond blanc de volaille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i="1" dirty="0" smtClean="0">
                          <a:solidFill>
                            <a:schemeClr val="tx1"/>
                          </a:solidFill>
                        </a:rPr>
                        <a:t>Velouté de volaille</a:t>
                      </a:r>
                      <a:endParaRPr lang="fr-FR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i="0" baseline="0" dirty="0" smtClean="0">
                          <a:solidFill>
                            <a:schemeClr val="tx1"/>
                          </a:solidFill>
                        </a:rPr>
                        <a:t>Crème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800" b="1" i="0" baseline="0" dirty="0" smtClean="0">
                          <a:solidFill>
                            <a:srgbClr val="FF0000"/>
                          </a:solidFill>
                        </a:rPr>
                        <a:t>Sauce suprême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8753">
                <a:tc vMerge="1">
                  <a:txBody>
                    <a:bodyPr/>
                    <a:lstStyle/>
                    <a:p>
                      <a:pPr algn="l"/>
                      <a:endParaRPr lang="fr-FR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Fond de poisson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i="1" dirty="0" smtClean="0">
                          <a:solidFill>
                            <a:schemeClr val="tx1"/>
                          </a:solidFill>
                        </a:rPr>
                        <a:t>Velouté de poisson</a:t>
                      </a:r>
                      <a:endParaRPr lang="fr-FR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i="0" baseline="0" dirty="0" smtClean="0">
                          <a:solidFill>
                            <a:schemeClr val="tx1"/>
                          </a:solidFill>
                        </a:rPr>
                        <a:t>Crème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800" b="1" i="0" baseline="0" dirty="0" smtClean="0">
                          <a:solidFill>
                            <a:srgbClr val="FF0000"/>
                          </a:solidFill>
                        </a:rPr>
                        <a:t>Sauce vin blanc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39149">
                <a:tc vMerge="1">
                  <a:txBody>
                    <a:bodyPr/>
                    <a:lstStyle/>
                    <a:p>
                      <a:pPr algn="l"/>
                      <a:endParaRPr lang="fr-FR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Fond de légumes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i="1" dirty="0" smtClean="0">
                          <a:solidFill>
                            <a:schemeClr val="tx1"/>
                          </a:solidFill>
                        </a:rPr>
                        <a:t>Velouté de légumes</a:t>
                      </a:r>
                      <a:endParaRPr lang="fr-FR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i="0" baseline="0" dirty="0" smtClean="0">
                          <a:solidFill>
                            <a:schemeClr val="tx1"/>
                          </a:solidFill>
                        </a:rPr>
                        <a:t>Crème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800" b="1" i="0" baseline="0" dirty="0" smtClean="0">
                          <a:solidFill>
                            <a:srgbClr val="FF0000"/>
                          </a:solidFill>
                        </a:rPr>
                        <a:t>Sauce crème de légumes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6663">
                <a:tc vMerge="1">
                  <a:txBody>
                    <a:bodyPr/>
                    <a:lstStyle/>
                    <a:p>
                      <a:pPr algn="l"/>
                      <a:endParaRPr lang="fr-FR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Lait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i="1" dirty="0" smtClean="0">
                          <a:solidFill>
                            <a:schemeClr val="tx1"/>
                          </a:solidFill>
                        </a:rPr>
                        <a:t>Béchamel</a:t>
                      </a:r>
                      <a:endParaRPr lang="fr-FR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i="0" baseline="0" dirty="0" smtClean="0">
                          <a:solidFill>
                            <a:schemeClr val="tx1"/>
                          </a:solidFill>
                        </a:rPr>
                        <a:t>Crème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800" b="1" i="0" baseline="0" dirty="0" smtClean="0">
                          <a:solidFill>
                            <a:srgbClr val="FF0000"/>
                          </a:solidFill>
                        </a:rPr>
                        <a:t>Sauce crème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398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Elaboration des </a:t>
            </a:r>
            <a:r>
              <a:rPr lang="fr-FR" b="1" dirty="0" smtClean="0"/>
              <a:t>sauces blanches de base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680019"/>
              </p:ext>
            </p:extLst>
          </p:nvPr>
        </p:nvGraphicFramePr>
        <p:xfrm>
          <a:off x="511678" y="2590574"/>
          <a:ext cx="8126295" cy="1950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1858"/>
                <a:gridCol w="6314437"/>
              </a:tblGrid>
              <a:tr h="358753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Sauce de base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Activités de base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58240">
                <a:tc>
                  <a:txBody>
                    <a:bodyPr/>
                    <a:lstStyle/>
                    <a:p>
                      <a:pPr marL="285750" indent="-285750" algn="l">
                        <a:buFont typeface="Wingdings" charset="2"/>
                        <a:buChar char="Ø"/>
                      </a:pPr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Sauce allemande</a:t>
                      </a:r>
                    </a:p>
                    <a:p>
                      <a:pPr marL="285750" indent="-285750" algn="l">
                        <a:buFont typeface="Wingdings" charset="2"/>
                        <a:buChar char="Ø"/>
                      </a:pPr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Sauce suprême</a:t>
                      </a:r>
                    </a:p>
                    <a:p>
                      <a:pPr marL="285750" indent="-285750" algn="l">
                        <a:buFont typeface="Wingdings" charset="2"/>
                        <a:buChar char="Ø"/>
                      </a:pPr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Sauce vin blanc</a:t>
                      </a:r>
                    </a:p>
                    <a:p>
                      <a:pPr marL="285750" indent="-285750" algn="l">
                        <a:buFont typeface="Wingdings" charset="2"/>
                        <a:buChar char="Ø"/>
                      </a:pPr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Sauce</a:t>
                      </a:r>
                      <a:r>
                        <a:rPr lang="fr-FR" sz="1400" b="1" baseline="0" dirty="0" smtClean="0">
                          <a:solidFill>
                            <a:srgbClr val="FF0000"/>
                          </a:solidFill>
                        </a:rPr>
                        <a:t> crème de légumes</a:t>
                      </a:r>
                    </a:p>
                    <a:p>
                      <a:pPr marL="285750" indent="-285750" algn="l">
                        <a:buFont typeface="Wingdings" charset="2"/>
                        <a:buChar char="Ø"/>
                      </a:pPr>
                      <a:r>
                        <a:rPr lang="fr-FR" sz="1400" b="1" baseline="0" dirty="0" smtClean="0">
                          <a:solidFill>
                            <a:srgbClr val="FF0000"/>
                          </a:solidFill>
                        </a:rPr>
                        <a:t>Sauce crème</a:t>
                      </a:r>
                      <a:endParaRPr lang="fr-FR" sz="1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Chauffer le beurre, ajouter la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farine fleur et faire revenir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Laisser refroidir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Ajouter le fond chaud / lait (béchamel) en remuant et porter à ébullition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Laisser cuire à feu doux au moins 15 minutes, écumer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Affiner avec de la crème ou une liaison, </a:t>
                      </a:r>
                      <a:r>
                        <a:rPr lang="fr-FR" sz="1400" b="0" baseline="0" dirty="0" err="1" smtClean="0">
                          <a:solidFill>
                            <a:schemeClr val="tx1"/>
                          </a:solidFill>
                        </a:rPr>
                        <a:t>év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. renforcer avec une glace correspondante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Rectifier l’assaisonnement et passer au chinois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622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Béchamel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900111" y="1949232"/>
            <a:ext cx="3566160" cy="4126131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800"/>
              </a:spcBef>
            </a:pPr>
            <a:r>
              <a:rPr lang="fr-FR" dirty="0" smtClean="0"/>
              <a:t>Lorsqu’on lie le </a:t>
            </a:r>
            <a:r>
              <a:rPr lang="fr-FR" b="1" dirty="0" smtClean="0"/>
              <a:t>lait</a:t>
            </a:r>
            <a:r>
              <a:rPr lang="fr-FR" dirty="0" smtClean="0"/>
              <a:t> avec un </a:t>
            </a:r>
            <a:r>
              <a:rPr lang="fr-FR" b="1" dirty="0" smtClean="0"/>
              <a:t>roux</a:t>
            </a:r>
            <a:r>
              <a:rPr lang="fr-FR" dirty="0" smtClean="0"/>
              <a:t>, il est résulte une </a:t>
            </a:r>
            <a:r>
              <a:rPr lang="fr-FR" b="1" dirty="0" smtClean="0"/>
              <a:t>béchamel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Cette « sauce » n’est cependant pas toujours affinée avec de la </a:t>
            </a:r>
            <a:r>
              <a:rPr lang="fr-FR" b="1" dirty="0" smtClean="0"/>
              <a:t>crème</a:t>
            </a:r>
            <a:r>
              <a:rPr lang="fr-FR" dirty="0" smtClean="0"/>
              <a:t> pour en faire une sauce crème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On utilise souvent cette sauce comme </a:t>
            </a:r>
            <a:r>
              <a:rPr lang="fr-FR" b="1" dirty="0" smtClean="0"/>
              <a:t>liaison pour des farces </a:t>
            </a:r>
            <a:r>
              <a:rPr lang="fr-FR" dirty="0" smtClean="0"/>
              <a:t>qui sont travaillées à froid et doivent ensuite être chauffées (p.ex. rissoles de légumes ou croquettes aux champignons)</a:t>
            </a:r>
          </a:p>
          <a:p>
            <a:pPr>
              <a:spcBef>
                <a:spcPts val="800"/>
              </a:spcBef>
            </a:pPr>
            <a:r>
              <a:rPr lang="fr-FR" dirty="0" smtClean="0"/>
              <a:t>Elle est aussi souvent un élément de recette telles que </a:t>
            </a:r>
            <a:r>
              <a:rPr lang="fr-FR" b="1" dirty="0" smtClean="0"/>
              <a:t>lasagnes</a:t>
            </a:r>
            <a:r>
              <a:rPr lang="fr-FR" dirty="0" smtClean="0"/>
              <a:t> ou </a:t>
            </a:r>
            <a:r>
              <a:rPr lang="fr-FR" b="1" dirty="0" smtClean="0"/>
              <a:t>sauce Mornay</a:t>
            </a:r>
            <a:endParaRPr lang="fr-FR" b="1" dirty="0"/>
          </a:p>
        </p:txBody>
      </p:sp>
      <p:pic>
        <p:nvPicPr>
          <p:cNvPr id="6" name="Espace réservé du contenu 5" descr="bechamel-dukan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94" r="-599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66028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Elaboration des variations de sauces </a:t>
            </a:r>
            <a:r>
              <a:rPr lang="fr-FR" b="1" dirty="0" smtClean="0"/>
              <a:t>blanches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376096"/>
              </p:ext>
            </p:extLst>
          </p:nvPr>
        </p:nvGraphicFramePr>
        <p:xfrm>
          <a:off x="511678" y="1780565"/>
          <a:ext cx="8176315" cy="44530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6084"/>
                <a:gridCol w="246957"/>
                <a:gridCol w="1606061"/>
                <a:gridCol w="277199"/>
                <a:gridCol w="2223556"/>
                <a:gridCol w="285519"/>
                <a:gridCol w="1490939"/>
              </a:tblGrid>
              <a:tr h="358753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Réduction du fond de </a:t>
                      </a:r>
                      <a:r>
                        <a:rPr lang="fr-FR" b="1" dirty="0" smtClean="0"/>
                        <a:t>pochage</a:t>
                      </a:r>
                      <a:r>
                        <a:rPr lang="fr-FR" b="1" baseline="0" dirty="0" smtClean="0"/>
                        <a:t> /d’étuvage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+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Sauce </a:t>
                      </a:r>
                      <a:r>
                        <a:rPr lang="fr-FR" b="1" dirty="0" smtClean="0"/>
                        <a:t>blanche </a:t>
                      </a:r>
                      <a:r>
                        <a:rPr lang="fr-FR" b="1" dirty="0" smtClean="0"/>
                        <a:t>de base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+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Affinement / Garniture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=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Exemples de variations 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01408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Fond d’étuvage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de ris de veau en tranches</a:t>
                      </a:r>
                      <a:endParaRPr lang="fr-FR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Sauce allemande</a:t>
                      </a:r>
                      <a:endParaRPr lang="fr-FR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i="0" baseline="0" dirty="0" smtClean="0">
                          <a:solidFill>
                            <a:schemeClr val="tx1"/>
                          </a:solidFill>
                        </a:rPr>
                        <a:t>Flocons de beurre / Estragon</a:t>
                      </a:r>
                      <a:endParaRPr lang="fr-FR" sz="1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800" b="1" i="1" baseline="0" dirty="0" smtClean="0">
                          <a:solidFill>
                            <a:srgbClr val="0000FF"/>
                          </a:solidFill>
                        </a:rPr>
                        <a:t>Sauce à l’estragon</a:t>
                      </a:r>
                      <a:endParaRPr lang="fr-FR" sz="1800" b="1" i="1" baseline="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A3"/>
                    </a:solidFill>
                  </a:tcPr>
                </a:tc>
              </a:tr>
              <a:tr h="613596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Fond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de pochage d’un supr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ême de volaille</a:t>
                      </a:r>
                      <a:endParaRPr lang="fr-FR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Sauce supr</a:t>
                      </a:r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ême</a:t>
                      </a:r>
                      <a:endParaRPr lang="fr-FR" sz="1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i="0" baseline="0" dirty="0" smtClean="0">
                          <a:solidFill>
                            <a:schemeClr val="tx1"/>
                          </a:solidFill>
                        </a:rPr>
                        <a:t>Glace de viande / Coulis de poivrons rouges</a:t>
                      </a:r>
                      <a:endParaRPr lang="fr-FR" sz="1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800" b="1" i="1" baseline="0" dirty="0" smtClean="0">
                          <a:solidFill>
                            <a:srgbClr val="0000FF"/>
                          </a:solidFill>
                        </a:rPr>
                        <a:t>Sauce Albufera</a:t>
                      </a:r>
                      <a:endParaRPr lang="fr-FR" sz="1800" b="1" i="1" baseline="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A3"/>
                    </a:solidFill>
                  </a:tcPr>
                </a:tc>
              </a:tr>
              <a:tr h="87376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Fond de pochage de filets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 de sole</a:t>
                      </a:r>
                      <a:endParaRPr lang="fr-FR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Sauce vin blanc</a:t>
                      </a:r>
                      <a:endParaRPr lang="fr-FR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i="0" baseline="0" dirty="0" smtClean="0">
                          <a:solidFill>
                            <a:schemeClr val="tx1"/>
                          </a:solidFill>
                        </a:rPr>
                        <a:t>Beurre de homard / Glace de homard</a:t>
                      </a:r>
                      <a:endParaRPr lang="fr-FR" sz="1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800" b="1" i="1" baseline="0" dirty="0" smtClean="0">
                          <a:solidFill>
                            <a:srgbClr val="0000FF"/>
                          </a:solidFill>
                        </a:rPr>
                        <a:t>Sauce de homard</a:t>
                      </a:r>
                      <a:endParaRPr lang="fr-FR" sz="1400" b="1" i="1" baseline="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A3"/>
                    </a:solidFill>
                  </a:tcPr>
                </a:tc>
              </a:tr>
              <a:tr h="590365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Fond d’étuvage de légumes racines</a:t>
                      </a:r>
                      <a:endParaRPr lang="fr-FR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Sauce crème de légumes</a:t>
                      </a:r>
                      <a:endParaRPr lang="fr-FR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i="0" baseline="0" dirty="0" smtClean="0">
                          <a:solidFill>
                            <a:schemeClr val="tx1"/>
                          </a:solidFill>
                        </a:rPr>
                        <a:t>Feuilles de cerfeuil</a:t>
                      </a:r>
                      <a:endParaRPr lang="fr-FR" sz="1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800" b="1" i="1" baseline="0" dirty="0" smtClean="0">
                          <a:solidFill>
                            <a:srgbClr val="0000FF"/>
                          </a:solidFill>
                        </a:rPr>
                        <a:t>Sauce au cerfeuil</a:t>
                      </a:r>
                      <a:endParaRPr lang="fr-FR" sz="1800" b="1" i="1" baseline="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A3"/>
                    </a:solidFill>
                  </a:tcPr>
                </a:tc>
              </a:tr>
              <a:tr h="683357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tx1"/>
                          </a:solidFill>
                        </a:rPr>
                        <a:t>Fond d’étuvage de bolets</a:t>
                      </a:r>
                      <a:endParaRPr lang="fr-FR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Sauce crème</a:t>
                      </a:r>
                      <a:endParaRPr lang="fr-FR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0" i="0" baseline="0" dirty="0" smtClean="0">
                          <a:solidFill>
                            <a:schemeClr val="tx1"/>
                          </a:solidFill>
                        </a:rPr>
                        <a:t>Bolet étuvés / Persil haché</a:t>
                      </a:r>
                      <a:endParaRPr lang="fr-FR" sz="1400" b="0" i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charset="2"/>
                        <a:buNone/>
                      </a:pPr>
                      <a:r>
                        <a:rPr lang="fr-FR" sz="1800" b="1" i="1" baseline="0" dirty="0" smtClean="0">
                          <a:solidFill>
                            <a:srgbClr val="0000FF"/>
                          </a:solidFill>
                        </a:rPr>
                        <a:t>Sauce aux bolets</a:t>
                      </a:r>
                      <a:endParaRPr lang="fr-FR" sz="1800" b="1" i="1" baseline="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FA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830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Elaboration des variations de sauces blanches</a:t>
            </a:r>
            <a:endParaRPr lang="fr-FR" b="1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494542"/>
              </p:ext>
            </p:extLst>
          </p:nvPr>
        </p:nvGraphicFramePr>
        <p:xfrm>
          <a:off x="511678" y="2590574"/>
          <a:ext cx="8126295" cy="1950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1858"/>
                <a:gridCol w="6314437"/>
              </a:tblGrid>
              <a:tr h="358753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Sauce de base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Activités de base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58240">
                <a:tc>
                  <a:txBody>
                    <a:bodyPr/>
                    <a:lstStyle/>
                    <a:p>
                      <a:pPr marL="285750" indent="-285750" algn="l">
                        <a:buFont typeface="Wingdings" charset="2"/>
                        <a:buChar char="Ø"/>
                      </a:pPr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Sauce allemande</a:t>
                      </a:r>
                    </a:p>
                    <a:p>
                      <a:pPr marL="285750" indent="-285750" algn="l">
                        <a:buFont typeface="Wingdings" charset="2"/>
                        <a:buChar char="Ø"/>
                      </a:pPr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Sauce supr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ême</a:t>
                      </a:r>
                    </a:p>
                    <a:p>
                      <a:pPr marL="285750" indent="-285750" algn="l">
                        <a:buFont typeface="Wingdings" charset="2"/>
                        <a:buChar char="Ø"/>
                      </a:pPr>
                      <a:r>
                        <a:rPr lang="fr-FR" sz="1400" b="1" dirty="0" smtClean="0">
                          <a:solidFill>
                            <a:srgbClr val="FF0000"/>
                          </a:solidFill>
                        </a:rPr>
                        <a:t>Sauce vin</a:t>
                      </a:r>
                      <a:r>
                        <a:rPr lang="fr-FR" sz="1400" b="1" baseline="0" dirty="0" smtClean="0">
                          <a:solidFill>
                            <a:srgbClr val="FF0000"/>
                          </a:solidFill>
                        </a:rPr>
                        <a:t> blanc</a:t>
                      </a:r>
                    </a:p>
                    <a:p>
                      <a:pPr marL="285750" indent="-285750" algn="l">
                        <a:buFont typeface="Wingdings" charset="2"/>
                        <a:buChar char="Ø"/>
                      </a:pPr>
                      <a:r>
                        <a:rPr lang="fr-FR" sz="1400" b="1" baseline="0" dirty="0" smtClean="0">
                          <a:solidFill>
                            <a:srgbClr val="FF0000"/>
                          </a:solidFill>
                        </a:rPr>
                        <a:t>Sauce crème de légumes</a:t>
                      </a:r>
                    </a:p>
                    <a:p>
                      <a:pPr marL="285750" indent="-285750" algn="l">
                        <a:buFont typeface="Wingdings" charset="2"/>
                        <a:buChar char="Ø"/>
                      </a:pPr>
                      <a:r>
                        <a:rPr lang="fr-FR" sz="1400" b="1" baseline="0" dirty="0" smtClean="0">
                          <a:solidFill>
                            <a:srgbClr val="FF0000"/>
                          </a:solidFill>
                        </a:rPr>
                        <a:t>Sauce crème</a:t>
                      </a:r>
                      <a:endParaRPr lang="fr-FR" sz="14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Retirer le produit cuit du fond de pochage ou d’étuvage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Réduire le fond jusqu’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à</a:t>
                      </a: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 consistance sirupeuse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Compléter avec la sauce blanche de base correspondante et porter rapidement à ébullition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Passer au chinois étamine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Ajouter les garnitures / affinements préparés séparément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fr-FR" sz="1400" b="0" baseline="0" dirty="0" smtClean="0">
                          <a:solidFill>
                            <a:schemeClr val="tx1"/>
                          </a:solidFill>
                        </a:rPr>
                        <a:t>Rectifier l’assaisonnement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517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935</TotalTime>
  <Words>718</Words>
  <Application>Microsoft Macintosh PowerPoint</Application>
  <PresentationFormat>Présentation à l'écran (4:3)</PresentationFormat>
  <Paragraphs>193</Paragraphs>
  <Slides>12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Capital</vt:lpstr>
      <vt:lpstr>Les sauces blanches</vt:lpstr>
      <vt:lpstr>Classification (8)</vt:lpstr>
      <vt:lpstr>Généralités</vt:lpstr>
      <vt:lpstr>Généralités</vt:lpstr>
      <vt:lpstr>Elaboration des sauces blanches de base</vt:lpstr>
      <vt:lpstr>Elaboration des sauces blanches de base</vt:lpstr>
      <vt:lpstr>Béchamel</vt:lpstr>
      <vt:lpstr>Elaboration des variations de sauces blanches</vt:lpstr>
      <vt:lpstr>Elaboration des variations de sauces blanches</vt:lpstr>
      <vt:lpstr>Informations</vt:lpstr>
      <vt:lpstr>Sauce Mornay</vt:lpstr>
      <vt:lpstr>Parfumer au curry  ou au paprika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entremets</dc:title>
  <dc:creator>Cardinaux Yan</dc:creator>
  <cp:lastModifiedBy>Cardinaux Yan</cp:lastModifiedBy>
  <cp:revision>100</cp:revision>
  <dcterms:created xsi:type="dcterms:W3CDTF">2014-08-25T11:46:16Z</dcterms:created>
  <dcterms:modified xsi:type="dcterms:W3CDTF">2014-11-11T19:54:37Z</dcterms:modified>
</cp:coreProperties>
</file>