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80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C556-1AFB-47A4-86B5-439E38CB1BA4}" type="datetimeFigureOut">
              <a:rPr lang="fr-CH" smtClean="0"/>
              <a:t>06.09.18</a:t>
            </a:fld>
            <a:endParaRPr lang="fr-C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4DC6-145E-4F11-86E4-2A1A63B7C0A0}" type="slidenum">
              <a:rPr lang="fr-CH" smtClean="0"/>
              <a:t>‹#›</a:t>
            </a:fld>
            <a:endParaRPr lang="fr-C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C556-1AFB-47A4-86B5-439E38CB1BA4}" type="datetimeFigureOut">
              <a:rPr lang="fr-CH" smtClean="0"/>
              <a:t>06.09.18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4DC6-145E-4F11-86E4-2A1A63B7C0A0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C556-1AFB-47A4-86B5-439E38CB1BA4}" type="datetimeFigureOut">
              <a:rPr lang="fr-CH" smtClean="0"/>
              <a:t>06.09.18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4DC6-145E-4F11-86E4-2A1A63B7C0A0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C556-1AFB-47A4-86B5-439E38CB1BA4}" type="datetimeFigureOut">
              <a:rPr lang="fr-CH" smtClean="0"/>
              <a:t>06.09.18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4DC6-145E-4F11-86E4-2A1A63B7C0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22837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C556-1AFB-47A4-86B5-439E38CB1BA4}" type="datetimeFigureOut">
              <a:rPr lang="fr-CH" smtClean="0"/>
              <a:t>06.09.18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4DC6-145E-4F11-86E4-2A1A63B7C0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70157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C556-1AFB-47A4-86B5-439E38CB1BA4}" type="datetimeFigureOut">
              <a:rPr lang="fr-CH" smtClean="0"/>
              <a:t>06.09.18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4DC6-145E-4F11-86E4-2A1A63B7C0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31186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C556-1AFB-47A4-86B5-439E38CB1BA4}" type="datetimeFigureOut">
              <a:rPr lang="fr-CH" smtClean="0"/>
              <a:t>06.09.18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4DC6-145E-4F11-86E4-2A1A63B7C0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500543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C556-1AFB-47A4-86B5-439E38CB1BA4}" type="datetimeFigureOut">
              <a:rPr lang="fr-CH" smtClean="0"/>
              <a:t>06.09.18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4DC6-145E-4F11-86E4-2A1A63B7C0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306180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C556-1AFB-47A4-86B5-439E38CB1BA4}" type="datetimeFigureOut">
              <a:rPr lang="fr-CH" smtClean="0"/>
              <a:t>06.09.18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4DC6-145E-4F11-86E4-2A1A63B7C0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918494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C556-1AFB-47A4-86B5-439E38CB1BA4}" type="datetimeFigureOut">
              <a:rPr lang="fr-CH" smtClean="0"/>
              <a:t>06.09.18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4DC6-145E-4F11-86E4-2A1A63B7C0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508708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C556-1AFB-47A4-86B5-439E38CB1BA4}" type="datetimeFigureOut">
              <a:rPr lang="fr-CH" smtClean="0"/>
              <a:t>06.09.18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4DC6-145E-4F11-86E4-2A1A63B7C0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26034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C556-1AFB-47A4-86B5-439E38CB1BA4}" type="datetimeFigureOut">
              <a:rPr lang="fr-CH" smtClean="0"/>
              <a:t>06.09.18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4DC6-145E-4F11-86E4-2A1A63B7C0A0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C556-1AFB-47A4-86B5-439E38CB1BA4}" type="datetimeFigureOut">
              <a:rPr lang="fr-CH" smtClean="0"/>
              <a:t>06.09.18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4DC6-145E-4F11-86E4-2A1A63B7C0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37775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C556-1AFB-47A4-86B5-439E38CB1BA4}" type="datetimeFigureOut">
              <a:rPr lang="fr-CH" smtClean="0"/>
              <a:t>06.09.18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4DC6-145E-4F11-86E4-2A1A63B7C0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663114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C556-1AFB-47A4-86B5-439E38CB1BA4}" type="datetimeFigureOut">
              <a:rPr lang="fr-CH" smtClean="0"/>
              <a:t>06.09.18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4DC6-145E-4F11-86E4-2A1A63B7C0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58116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C556-1AFB-47A4-86B5-439E38CB1BA4}" type="datetimeFigureOut">
              <a:rPr lang="fr-CH" smtClean="0"/>
              <a:t>06.09.18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4DC6-145E-4F11-86E4-2A1A63B7C0A0}" type="slidenum">
              <a:rPr lang="fr-CH" smtClean="0"/>
              <a:t>‹#›</a:t>
            </a:fld>
            <a:endParaRPr lang="fr-C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C556-1AFB-47A4-86B5-439E38CB1BA4}" type="datetimeFigureOut">
              <a:rPr lang="fr-CH" smtClean="0"/>
              <a:t>06.09.18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4DC6-145E-4F11-86E4-2A1A63B7C0A0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C556-1AFB-47A4-86B5-439E38CB1BA4}" type="datetimeFigureOut">
              <a:rPr lang="fr-CH" smtClean="0"/>
              <a:t>06.09.18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4DC6-145E-4F11-86E4-2A1A63B7C0A0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C556-1AFB-47A4-86B5-439E38CB1BA4}" type="datetimeFigureOut">
              <a:rPr lang="fr-CH" smtClean="0"/>
              <a:t>06.09.18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4DC6-145E-4F11-86E4-2A1A63B7C0A0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C556-1AFB-47A4-86B5-439E38CB1BA4}" type="datetimeFigureOut">
              <a:rPr lang="fr-CH" smtClean="0"/>
              <a:t>06.09.18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4DC6-145E-4F11-86E4-2A1A63B7C0A0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C556-1AFB-47A4-86B5-439E38CB1BA4}" type="datetimeFigureOut">
              <a:rPr lang="fr-CH" smtClean="0"/>
              <a:t>06.09.18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4DC6-145E-4F11-86E4-2A1A63B7C0A0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C556-1AFB-47A4-86B5-439E38CB1BA4}" type="datetimeFigureOut">
              <a:rPr lang="fr-CH" smtClean="0"/>
              <a:t>06.09.18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5BC4DC6-145E-4F11-86E4-2A1A63B7C0A0}" type="slidenum">
              <a:rPr lang="fr-CH" smtClean="0"/>
              <a:t>‹#›</a:t>
            </a:fld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68C556-1AFB-47A4-86B5-439E38CB1BA4}" type="datetimeFigureOut">
              <a:rPr lang="fr-CH" smtClean="0"/>
              <a:t>06.09.18</a:t>
            </a:fld>
            <a:endParaRPr lang="fr-C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BC4DC6-145E-4F11-86E4-2A1A63B7C0A0}" type="slidenum">
              <a:rPr lang="fr-CH" smtClean="0"/>
              <a:t>‹#›</a:t>
            </a:fld>
            <a:endParaRPr lang="fr-CH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8C556-1AFB-47A4-86B5-439E38CB1BA4}" type="datetimeFigureOut">
              <a:rPr lang="fr-CH" smtClean="0"/>
              <a:t>06.09.18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C4DC6-145E-4F11-86E4-2A1A63B7C0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9904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352928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fr-CH" dirty="0" smtClean="0"/>
              <a:t>Distinction </a:t>
            </a:r>
            <a:r>
              <a:rPr lang="fr-CH" smtClean="0"/>
              <a:t>entre </a:t>
            </a:r>
            <a:br>
              <a:rPr lang="fr-CH" smtClean="0"/>
            </a:br>
            <a:r>
              <a:rPr lang="fr-CH" smtClean="0"/>
              <a:t>une </a:t>
            </a:r>
            <a:r>
              <a:rPr lang="fr-CH" dirty="0" smtClean="0"/>
              <a:t>carte des mets et un menu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2132856"/>
            <a:ext cx="6400800" cy="766936"/>
          </a:xfrm>
        </p:spPr>
        <p:txBody>
          <a:bodyPr/>
          <a:lstStyle/>
          <a:p>
            <a:pPr algn="l"/>
            <a:r>
              <a:rPr lang="fr-CH" dirty="0" smtClean="0">
                <a:solidFill>
                  <a:schemeClr val="bg1"/>
                </a:solidFill>
              </a:rPr>
              <a:t>Un menu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395536" y="4221088"/>
            <a:ext cx="6705600" cy="7669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H" dirty="0" smtClean="0">
                <a:solidFill>
                  <a:schemeClr val="bg1"/>
                </a:solidFill>
              </a:rPr>
              <a:t>La carte des mets 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395536" y="2780928"/>
            <a:ext cx="8064896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H" dirty="0" smtClean="0">
                <a:solidFill>
                  <a:schemeClr val="bg1"/>
                </a:solidFill>
              </a:rPr>
              <a:t>Suite de mets accordés entre eux propositions de l’établissement 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412962" y="4988401"/>
            <a:ext cx="7848872" cy="76693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H" dirty="0" smtClean="0">
                <a:solidFill>
                  <a:schemeClr val="bg1"/>
                </a:solidFill>
              </a:rPr>
              <a:t>liste de tous les mets proposés que l’on peut choisir librement </a:t>
            </a:r>
            <a:endParaRPr lang="fr-C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997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404665"/>
            <a:ext cx="8352928" cy="1080120"/>
          </a:xfrm>
        </p:spPr>
        <p:txBody>
          <a:bodyPr>
            <a:normAutofit/>
          </a:bodyPr>
          <a:lstStyle/>
          <a:p>
            <a:pPr algn="ctr"/>
            <a:r>
              <a:rPr lang="fr-CH" dirty="0" smtClean="0"/>
              <a:t>Bases légales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66786" y="1772816"/>
            <a:ext cx="8280920" cy="766936"/>
          </a:xfrm>
        </p:spPr>
        <p:txBody>
          <a:bodyPr>
            <a:noAutofit/>
          </a:bodyPr>
          <a:lstStyle/>
          <a:p>
            <a:pPr algn="l"/>
            <a:r>
              <a:rPr lang="fr-CH" sz="3200" dirty="0" smtClean="0">
                <a:solidFill>
                  <a:schemeClr val="bg1"/>
                </a:solidFill>
              </a:rPr>
              <a:t>Le menu ou la carte des mets représente une offre </a:t>
            </a:r>
            <a:endParaRPr lang="fr-CH" sz="3200" dirty="0">
              <a:solidFill>
                <a:schemeClr val="bg1"/>
              </a:solidFill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395536" y="3068960"/>
            <a:ext cx="8352928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H" dirty="0" smtClean="0">
                <a:solidFill>
                  <a:schemeClr val="bg1"/>
                </a:solidFill>
              </a:rPr>
              <a:t>La commande représente un contrat oral entre le fournisseur et le consommateur 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366786" y="4581128"/>
            <a:ext cx="8525693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H" dirty="0" smtClean="0">
                <a:solidFill>
                  <a:schemeClr val="bg1"/>
                </a:solidFill>
              </a:rPr>
              <a:t>Le restaurateur s’engage à une prestation annoncée sur la carte que l’hôte est disposé à payer en conséquence </a:t>
            </a:r>
            <a:endParaRPr lang="fr-C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967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404665"/>
            <a:ext cx="8352928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fr-CH" dirty="0" smtClean="0"/>
              <a:t>Les buts d’une carte des mets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208912" cy="792088"/>
          </a:xfrm>
        </p:spPr>
        <p:txBody>
          <a:bodyPr>
            <a:noAutofit/>
          </a:bodyPr>
          <a:lstStyle/>
          <a:p>
            <a:pPr algn="l"/>
            <a:r>
              <a:rPr lang="fr-CH" sz="3200" dirty="0" smtClean="0">
                <a:solidFill>
                  <a:schemeClr val="bg1"/>
                </a:solidFill>
              </a:rPr>
              <a:t>Outil de travail </a:t>
            </a:r>
            <a:endParaRPr lang="fr-CH" sz="3200" dirty="0">
              <a:solidFill>
                <a:schemeClr val="bg1"/>
              </a:solidFill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251296" y="3046990"/>
            <a:ext cx="835292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H" dirty="0" smtClean="0">
                <a:solidFill>
                  <a:schemeClr val="bg1"/>
                </a:solidFill>
              </a:rPr>
              <a:t>Outil d’information à l’intention du client 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222771" y="3933056"/>
            <a:ext cx="8525693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H" dirty="0" smtClean="0">
                <a:solidFill>
                  <a:schemeClr val="bg1"/>
                </a:solidFill>
              </a:rPr>
              <a:t>Outil de vente 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268229" y="4877544"/>
            <a:ext cx="8525693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H" dirty="0" smtClean="0">
                <a:solidFill>
                  <a:schemeClr val="bg1"/>
                </a:solidFill>
              </a:rPr>
              <a:t>Moyen publicitaire pour l’entreprise </a:t>
            </a:r>
            <a:endParaRPr lang="fr-C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763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404665"/>
            <a:ext cx="8352928" cy="1080120"/>
          </a:xfrm>
        </p:spPr>
        <p:txBody>
          <a:bodyPr>
            <a:normAutofit/>
          </a:bodyPr>
          <a:lstStyle/>
          <a:p>
            <a:pPr algn="ctr"/>
            <a:r>
              <a:rPr lang="fr-CH" dirty="0" smtClean="0"/>
              <a:t>L’esthétique de la carte 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208912" cy="792088"/>
          </a:xfrm>
        </p:spPr>
        <p:txBody>
          <a:bodyPr>
            <a:noAutofit/>
          </a:bodyPr>
          <a:lstStyle/>
          <a:p>
            <a:pPr algn="l"/>
            <a:r>
              <a:rPr lang="fr-CH" sz="3200" dirty="0" smtClean="0">
                <a:solidFill>
                  <a:schemeClr val="bg1"/>
                </a:solidFill>
              </a:rPr>
              <a:t>Eveiller l’intérêt du client </a:t>
            </a:r>
            <a:endParaRPr lang="fr-CH" sz="3200" dirty="0">
              <a:solidFill>
                <a:schemeClr val="bg1"/>
              </a:solidFill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251296" y="3046990"/>
            <a:ext cx="835292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H" dirty="0" smtClean="0">
                <a:solidFill>
                  <a:schemeClr val="bg1"/>
                </a:solidFill>
              </a:rPr>
              <a:t>Clarté et lisibilité 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222771" y="3933056"/>
            <a:ext cx="8525693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H" dirty="0" smtClean="0">
                <a:solidFill>
                  <a:schemeClr val="bg1"/>
                </a:solidFill>
              </a:rPr>
              <a:t>Rédaction en différentes langues 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268229" y="4877544"/>
            <a:ext cx="8525693" cy="12157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H" dirty="0" smtClean="0">
                <a:solidFill>
                  <a:schemeClr val="bg1"/>
                </a:solidFill>
              </a:rPr>
              <a:t>Style de carte correspondant au genre de restauration </a:t>
            </a:r>
            <a:endParaRPr lang="fr-C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937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404665"/>
            <a:ext cx="9036496" cy="1080120"/>
          </a:xfrm>
        </p:spPr>
        <p:txBody>
          <a:bodyPr>
            <a:normAutofit/>
          </a:bodyPr>
          <a:lstStyle/>
          <a:p>
            <a:pPr algn="ctr"/>
            <a:r>
              <a:rPr lang="fr-CH" sz="3600" dirty="0" smtClean="0"/>
              <a:t>Que doit-on trouver sur une carte des mets</a:t>
            </a:r>
            <a:endParaRPr lang="fr-CH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208912" cy="1656184"/>
          </a:xfrm>
        </p:spPr>
        <p:txBody>
          <a:bodyPr>
            <a:noAutofit/>
          </a:bodyPr>
          <a:lstStyle/>
          <a:p>
            <a:pPr algn="l"/>
            <a:r>
              <a:rPr lang="fr-CH" sz="4400" dirty="0" smtClean="0">
                <a:solidFill>
                  <a:schemeClr val="bg1"/>
                </a:solidFill>
              </a:rPr>
              <a:t>Prix indiqués clairement </a:t>
            </a:r>
            <a:r>
              <a:rPr lang="fr-CH" sz="3200" dirty="0" smtClean="0">
                <a:solidFill>
                  <a:schemeClr val="bg1"/>
                </a:solidFill>
              </a:rPr>
              <a:t>: </a:t>
            </a:r>
            <a:r>
              <a:rPr lang="fr-CH" sz="2400" dirty="0" smtClean="0">
                <a:solidFill>
                  <a:schemeClr val="bg1"/>
                </a:solidFill>
              </a:rPr>
              <a:t>(Le prix de vente le plus haut d’un groupe de mets proposés ne peut être plus de 2.5 à 3 fois de celui le plus bas) </a:t>
            </a:r>
            <a:endParaRPr lang="fr-CH" sz="2400" dirty="0">
              <a:solidFill>
                <a:schemeClr val="bg1"/>
              </a:solidFill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261752" y="4365104"/>
            <a:ext cx="8352928" cy="151216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H" sz="5800" dirty="0" smtClean="0">
                <a:solidFill>
                  <a:schemeClr val="bg1"/>
                </a:solidFill>
              </a:rPr>
              <a:t>Définition des mets et quantités à déterminer</a:t>
            </a:r>
            <a:r>
              <a:rPr lang="fr-CH" dirty="0" smtClean="0">
                <a:solidFill>
                  <a:schemeClr val="bg1"/>
                </a:solidFill>
              </a:rPr>
              <a:t>: Un mets à la carte est généralement d’un poids supérieur à celui du menu.  </a:t>
            </a:r>
            <a:endParaRPr lang="fr-C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868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404665"/>
            <a:ext cx="8352928" cy="1080120"/>
          </a:xfrm>
        </p:spPr>
        <p:txBody>
          <a:bodyPr>
            <a:normAutofit/>
          </a:bodyPr>
          <a:lstStyle/>
          <a:p>
            <a:pPr algn="ctr"/>
            <a:r>
              <a:rPr lang="fr-CH" sz="4400" dirty="0" smtClean="0"/>
              <a:t>Mise en page d’une carte des mets</a:t>
            </a:r>
            <a:endParaRPr lang="fr-CH" sz="4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208912" cy="792088"/>
          </a:xfrm>
        </p:spPr>
        <p:txBody>
          <a:bodyPr>
            <a:noAutofit/>
          </a:bodyPr>
          <a:lstStyle/>
          <a:p>
            <a:pPr algn="l"/>
            <a:r>
              <a:rPr lang="fr-CH" sz="3200" dirty="0" smtClean="0">
                <a:solidFill>
                  <a:schemeClr val="bg1"/>
                </a:solidFill>
              </a:rPr>
              <a:t>Facile à manipuler </a:t>
            </a:r>
            <a:endParaRPr lang="fr-CH" sz="3200" dirty="0">
              <a:solidFill>
                <a:schemeClr val="bg1"/>
              </a:solidFill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251296" y="3046990"/>
            <a:ext cx="835292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H" dirty="0" smtClean="0">
                <a:solidFill>
                  <a:schemeClr val="bg1"/>
                </a:solidFill>
              </a:rPr>
              <a:t>I- Ni trop grande, ni trop petite 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222771" y="3933056"/>
            <a:ext cx="8525693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H" dirty="0" smtClean="0">
                <a:solidFill>
                  <a:schemeClr val="bg1"/>
                </a:solidFill>
              </a:rPr>
              <a:t>Eviter des sur-impressions (dessin-texte) 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268229" y="4877544"/>
            <a:ext cx="8525693" cy="12157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H" dirty="0" smtClean="0">
                <a:solidFill>
                  <a:schemeClr val="bg1"/>
                </a:solidFill>
              </a:rPr>
              <a:t>Choix des couleurs en harmonie (dessin-texte) </a:t>
            </a:r>
            <a:endParaRPr lang="fr-C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022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re 1"/>
          <p:cNvSpPr>
            <a:spLocks noGrp="1"/>
          </p:cNvSpPr>
          <p:nvPr>
            <p:ph type="ctrTitle"/>
          </p:nvPr>
        </p:nvSpPr>
        <p:spPr>
          <a:xfrm>
            <a:off x="428625" y="357188"/>
            <a:ext cx="8229600" cy="1557337"/>
          </a:xfrm>
        </p:spPr>
        <p:txBody>
          <a:bodyPr>
            <a:normAutofit/>
          </a:bodyPr>
          <a:lstStyle/>
          <a:p>
            <a:r>
              <a:rPr lang="fr-CH">
                <a:latin typeface="Calibri" charset="0"/>
              </a:rPr>
              <a:t>Offres menu</a:t>
            </a:r>
            <a:br>
              <a:rPr lang="fr-CH">
                <a:latin typeface="Calibri" charset="0"/>
              </a:rPr>
            </a:br>
            <a:r>
              <a:rPr lang="fr-CH">
                <a:latin typeface="Calibri" charset="0"/>
              </a:rPr>
              <a:t>texte des cartes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7397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fr-CH" dirty="0" smtClean="0">
                <a:solidFill>
                  <a:srgbClr val="2F2B20"/>
                </a:solidFill>
                <a:effectLst>
                  <a:outerShdw blurRad="38100" dist="38100" dir="2700000" algn="tl">
                    <a:srgbClr val="69676D"/>
                  </a:outerShdw>
                </a:effectLst>
                <a:latin typeface="Book Antiqua" charset="0"/>
                <a:ea typeface="+mn-ea"/>
                <a:cs typeface="+mn-cs"/>
              </a:rPr>
              <a:t>Questionnaire rapide.</a:t>
            </a:r>
          </a:p>
        </p:txBody>
      </p:sp>
    </p:spTree>
    <p:extLst>
      <p:ext uri="{BB962C8B-B14F-4D97-AF65-F5344CB8AC3E}">
        <p14:creationId xmlns:p14="http://schemas.microsoft.com/office/powerpoint/2010/main" val="3461348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813" y="642938"/>
            <a:ext cx="58943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fr-CH" dirty="0" smtClean="0">
                <a:effectLst>
                  <a:outerShdw blurRad="38100" dist="38100" dir="2700000" algn="tl">
                    <a:srgbClr val="69676D"/>
                  </a:outerShdw>
                </a:effectLst>
                <a:cs typeface="+mn-cs"/>
              </a:rPr>
              <a:t>Que représente la carte ou le menu d’un établissement ?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00188" y="1071563"/>
            <a:ext cx="5500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CH">
                <a:solidFill>
                  <a:srgbClr val="2F2B20"/>
                </a:solidFill>
                <a:latin typeface="Book Antiqua" charset="0"/>
              </a:rPr>
              <a:t>Le menu ou la carte des mets représente une offre.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57250" y="1714500"/>
            <a:ext cx="50673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fr-CH" smtClean="0">
                <a:effectLst>
                  <a:outerShdw blurRad="38100" dist="38100" dir="2700000" algn="tl">
                    <a:srgbClr val="69676D"/>
                  </a:outerShdw>
                </a:effectLst>
                <a:cs typeface="+mn-cs"/>
              </a:rPr>
              <a:t>Quel type de contrat représente  la commande ?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900113" y="2143125"/>
            <a:ext cx="80295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CH">
                <a:solidFill>
                  <a:srgbClr val="2F2B20"/>
                </a:solidFill>
                <a:latin typeface="Book Antiqua" charset="0"/>
              </a:rPr>
              <a:t>Elle représente un contrat oral (selon le Code des obligations) </a:t>
            </a:r>
          </a:p>
          <a:p>
            <a:r>
              <a:rPr lang="fr-CH">
                <a:solidFill>
                  <a:schemeClr val="bg1"/>
                </a:solidFill>
                <a:latin typeface="Book Antiqua" charset="0"/>
              </a:rPr>
              <a:t>un contrat d'entreprise simple) entre le fournisseur et le consommateur.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857250" y="3071813"/>
            <a:ext cx="71088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fr-CH" smtClean="0">
                <a:effectLst>
                  <a:outerShdw blurRad="38100" dist="38100" dir="2700000" algn="tl">
                    <a:srgbClr val="69676D"/>
                  </a:outerShdw>
                </a:effectLst>
                <a:cs typeface="+mn-cs"/>
              </a:rPr>
              <a:t>A quoi s’engagent le fournisseur de l’offre ainsi que le demandeur ?</a:t>
            </a: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1428750" y="3500438"/>
            <a:ext cx="67627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800">
                <a:solidFill>
                  <a:srgbClr val="2F2B20"/>
                </a:solidFill>
                <a:latin typeface="Book Antiqua" charset="0"/>
              </a:rPr>
              <a:t>Le fournisseur s’engage à fournir une prestation correspondante</a:t>
            </a:r>
          </a:p>
          <a:p>
            <a:pPr eaLnBrk="1" hangingPunct="1"/>
            <a:r>
              <a:rPr lang="fr-CH" sz="1800">
                <a:solidFill>
                  <a:srgbClr val="2F2B20"/>
                </a:solidFill>
                <a:latin typeface="Book Antiqua" charset="0"/>
              </a:rPr>
              <a:t> à la description fournie sur la carte</a:t>
            </a: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1500188" y="4214813"/>
            <a:ext cx="6486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800">
                <a:solidFill>
                  <a:schemeClr val="bg1"/>
                </a:solidFill>
                <a:latin typeface="Book Antiqua" charset="0"/>
              </a:rPr>
              <a:t>Le client s’engage à payer la facture si le contrat a été respecté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857250" y="4786313"/>
            <a:ext cx="5330825" cy="36671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fr-CH" u="sng" smtClean="0">
                <a:effectLst>
                  <a:outerShdw blurRad="38100" dist="38100" dir="2700000" algn="tl">
                    <a:srgbClr val="69676D"/>
                  </a:outerShdw>
                </a:effectLst>
                <a:cs typeface="+mn-cs"/>
              </a:rPr>
              <a:t>Qu’est-il donc important de respecter sur le menu?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1187450" y="5373688"/>
            <a:ext cx="67532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800">
                <a:solidFill>
                  <a:srgbClr val="2F2B20"/>
                </a:solidFill>
                <a:latin typeface="Book Antiqua" charset="0"/>
              </a:rPr>
              <a:t>Le restaurateur doit donc utiliser des dénominations véridiques </a:t>
            </a:r>
          </a:p>
          <a:p>
            <a:pPr eaLnBrk="1" hangingPunct="1"/>
            <a:r>
              <a:rPr lang="fr-CH" sz="1800">
                <a:solidFill>
                  <a:srgbClr val="2F2B20"/>
                </a:solidFill>
                <a:latin typeface="Book Antiqua" charset="0"/>
              </a:rPr>
              <a:t>dans le respect des bases légales.</a:t>
            </a:r>
          </a:p>
        </p:txBody>
      </p:sp>
      <p:cxnSp>
        <p:nvCxnSpPr>
          <p:cNvPr id="14" name="Connecteur droit 13"/>
          <p:cNvCxnSpPr>
            <a:cxnSpLocks noChangeShapeType="1"/>
          </p:cNvCxnSpPr>
          <p:nvPr/>
        </p:nvCxnSpPr>
        <p:spPr bwMode="auto">
          <a:xfrm rot="5400000">
            <a:off x="-2786856" y="3429794"/>
            <a:ext cx="6858000" cy="1588"/>
          </a:xfrm>
          <a:prstGeom prst="line">
            <a:avLst/>
          </a:prstGeom>
          <a:noFill/>
          <a:ln w="47625">
            <a:solidFill>
              <a:srgbClr val="C3C2C5"/>
            </a:solidFill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197334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>
                <a:latin typeface="Calibri" charset="0"/>
              </a:rPr>
              <a:t>Exemples:</a:t>
            </a:r>
          </a:p>
        </p:txBody>
      </p:sp>
      <p:sp>
        <p:nvSpPr>
          <p:cNvPr id="4" name="Rectangle 3"/>
          <p:cNvSpPr/>
          <p:nvPr/>
        </p:nvSpPr>
        <p:spPr>
          <a:xfrm>
            <a:off x="357188" y="2214563"/>
            <a:ext cx="728662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CH" dirty="0">
                <a:effectLst>
                  <a:outerShdw blurRad="38100" dist="38100" dir="2700000" algn="tl">
                    <a:srgbClr val="69676D"/>
                  </a:outerShdw>
                </a:effectLst>
                <a:latin typeface="Book Antiqua" charset="0"/>
                <a:cs typeface="+mn-cs"/>
              </a:rPr>
              <a:t>Les appellations qui laissent un doute quant à </a:t>
            </a:r>
            <a:r>
              <a:rPr lang="fr-CH" dirty="0">
                <a:solidFill>
                  <a:srgbClr val="2F2B2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charset="0"/>
                <a:cs typeface="+mn-cs"/>
              </a:rPr>
              <a:t>l’</a:t>
            </a:r>
            <a:r>
              <a:rPr lang="fr-CH" b="1" dirty="0">
                <a:solidFill>
                  <a:srgbClr val="2F2B2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charset="0"/>
                <a:cs typeface="+mn-cs"/>
              </a:rPr>
              <a:t>origine de la viande</a:t>
            </a:r>
            <a:endParaRPr lang="fr-CH" dirty="0">
              <a:solidFill>
                <a:srgbClr val="2F2B2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ok Antiqua" charset="0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188" y="3071813"/>
            <a:ext cx="5286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CH" dirty="0">
                <a:effectLst>
                  <a:outerShdw blurRad="38100" dist="38100" dir="2700000" algn="tl">
                    <a:srgbClr val="69676D"/>
                  </a:outerShdw>
                </a:effectLst>
                <a:latin typeface="Book Antiqua" charset="0"/>
                <a:cs typeface="+mn-cs"/>
              </a:rPr>
              <a:t>Les </a:t>
            </a:r>
            <a:r>
              <a:rPr lang="fr-CH" b="1" dirty="0">
                <a:solidFill>
                  <a:srgbClr val="2F2B2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charset="0"/>
                <a:cs typeface="+mn-cs"/>
              </a:rPr>
              <a:t>provenances</a:t>
            </a:r>
            <a:r>
              <a:rPr lang="fr-CH" b="1" dirty="0">
                <a:effectLst>
                  <a:outerShdw blurRad="38100" dist="38100" dir="2700000" algn="tl">
                    <a:srgbClr val="69676D"/>
                  </a:outerShdw>
                </a:effectLst>
                <a:latin typeface="Book Antiqua" charset="0"/>
                <a:cs typeface="+mn-cs"/>
              </a:rPr>
              <a:t> </a:t>
            </a:r>
            <a:r>
              <a:rPr lang="fr-CH" dirty="0">
                <a:effectLst>
                  <a:outerShdw blurRad="38100" dist="38100" dir="2700000" algn="tl">
                    <a:srgbClr val="69676D"/>
                  </a:outerShdw>
                </a:effectLst>
                <a:latin typeface="Book Antiqua" charset="0"/>
                <a:cs typeface="+mn-cs"/>
              </a:rPr>
              <a:t>doivent correspondre à la réalité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" y="3857625"/>
            <a:ext cx="8643938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CH" dirty="0">
                <a:effectLst>
                  <a:outerShdw blurRad="38100" dist="38100" dir="2700000" algn="tl">
                    <a:srgbClr val="69676D"/>
                  </a:outerShdw>
                </a:effectLst>
                <a:latin typeface="Book Antiqua" charset="0"/>
                <a:cs typeface="+mn-cs"/>
              </a:rPr>
              <a:t>Le </a:t>
            </a:r>
            <a:r>
              <a:rPr lang="fr-CH" b="1" dirty="0">
                <a:solidFill>
                  <a:srgbClr val="2F2B2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charset="0"/>
                <a:cs typeface="+mn-cs"/>
              </a:rPr>
              <a:t>poids doit correspondre </a:t>
            </a:r>
            <a:r>
              <a:rPr lang="fr-CH" dirty="0">
                <a:effectLst>
                  <a:outerShdw blurRad="38100" dist="38100" dir="2700000" algn="tl">
                    <a:srgbClr val="69676D"/>
                  </a:outerShdw>
                </a:effectLst>
                <a:latin typeface="Book Antiqua" charset="0"/>
                <a:cs typeface="+mn-cs"/>
              </a:rPr>
              <a:t>à ce que le client est en droit d’attendre par rapport</a:t>
            </a:r>
          </a:p>
          <a:p>
            <a:pPr>
              <a:defRPr/>
            </a:pPr>
            <a:r>
              <a:rPr lang="fr-CH" dirty="0">
                <a:effectLst>
                  <a:outerShdw blurRad="38100" dist="38100" dir="2700000" algn="tl">
                    <a:srgbClr val="69676D"/>
                  </a:outerShdw>
                </a:effectLst>
                <a:latin typeface="Book Antiqua" charset="0"/>
                <a:cs typeface="+mn-cs"/>
              </a:rPr>
              <a:t>au </a:t>
            </a:r>
            <a:r>
              <a:rPr lang="fr-CH" b="1" dirty="0">
                <a:solidFill>
                  <a:srgbClr val="2F2B2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charset="0"/>
                <a:cs typeface="+mn-cs"/>
              </a:rPr>
              <a:t>prix</a:t>
            </a:r>
            <a:endParaRPr lang="fr-CH" dirty="0">
              <a:solidFill>
                <a:srgbClr val="2F2B2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ok Antiqua" charset="0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5750" y="5072063"/>
            <a:ext cx="8572500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CH" dirty="0">
                <a:effectLst>
                  <a:outerShdw blurRad="38100" dist="38100" dir="2700000" algn="tl">
                    <a:srgbClr val="69676D"/>
                  </a:outerShdw>
                </a:effectLst>
                <a:latin typeface="Book Antiqua" charset="0"/>
                <a:cs typeface="+mn-cs"/>
              </a:rPr>
              <a:t>Le produit de </a:t>
            </a:r>
            <a:r>
              <a:rPr lang="fr-CH" b="1" dirty="0">
                <a:solidFill>
                  <a:srgbClr val="2F2B2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charset="0"/>
                <a:cs typeface="+mn-cs"/>
              </a:rPr>
              <a:t>marque</a:t>
            </a:r>
            <a:r>
              <a:rPr lang="fr-CH" b="1" dirty="0">
                <a:effectLst>
                  <a:outerShdw blurRad="38100" dist="38100" dir="2700000" algn="tl">
                    <a:srgbClr val="69676D"/>
                  </a:outerShdw>
                </a:effectLst>
                <a:latin typeface="Book Antiqua" charset="0"/>
                <a:cs typeface="+mn-cs"/>
              </a:rPr>
              <a:t> </a:t>
            </a:r>
            <a:r>
              <a:rPr lang="fr-CH" dirty="0">
                <a:effectLst>
                  <a:outerShdw blurRad="38100" dist="38100" dir="2700000" algn="tl">
                    <a:srgbClr val="69676D"/>
                  </a:outerShdw>
                </a:effectLst>
                <a:latin typeface="Book Antiqua" charset="0"/>
                <a:cs typeface="+mn-cs"/>
              </a:rPr>
              <a:t>ou d’origine ne peut pas être remplacé par un autre</a:t>
            </a:r>
          </a:p>
          <a:p>
            <a:pPr>
              <a:defRPr/>
            </a:pPr>
            <a:r>
              <a:rPr lang="fr-CH" dirty="0">
                <a:effectLst>
                  <a:outerShdw blurRad="38100" dist="38100" dir="2700000" algn="tl">
                    <a:srgbClr val="69676D"/>
                  </a:outerShdw>
                </a:effectLst>
                <a:latin typeface="Book Antiqua" charset="0"/>
                <a:cs typeface="+mn-cs"/>
              </a:rPr>
              <a:t>produit de qualité inférieure ou meilleur marché</a:t>
            </a:r>
          </a:p>
        </p:txBody>
      </p:sp>
    </p:spTree>
    <p:extLst>
      <p:ext uri="{BB962C8B-B14F-4D97-AF65-F5344CB8AC3E}">
        <p14:creationId xmlns:p14="http://schemas.microsoft.com/office/powerpoint/2010/main" val="1936862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Noir .thmx</Template>
  <TotalTime>28</TotalTime>
  <Words>403</Words>
  <Application>Microsoft Macintosh PowerPoint</Application>
  <PresentationFormat>Présentation à l'écran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9</vt:i4>
      </vt:variant>
    </vt:vector>
  </HeadingPairs>
  <TitlesOfParts>
    <vt:vector size="11" baseType="lpstr">
      <vt:lpstr>Débit</vt:lpstr>
      <vt:lpstr>Thème Office</vt:lpstr>
      <vt:lpstr>Distinction entre  une carte des mets et un menu</vt:lpstr>
      <vt:lpstr>Bases légales</vt:lpstr>
      <vt:lpstr>Les buts d’une carte des mets</vt:lpstr>
      <vt:lpstr>L’esthétique de la carte </vt:lpstr>
      <vt:lpstr>Que doit-on trouver sur une carte des mets</vt:lpstr>
      <vt:lpstr>Mise en page d’une carte des mets</vt:lpstr>
      <vt:lpstr>Offres menu texte des cartes</vt:lpstr>
      <vt:lpstr>Présentation PowerPoint</vt:lpstr>
      <vt:lpstr>Exemples: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Distinction entre une carte des mets et un menu</dc:title>
  <dc:creator>Ch</dc:creator>
  <cp:lastModifiedBy>Philippe Pache</cp:lastModifiedBy>
  <cp:revision>9</cp:revision>
  <dcterms:created xsi:type="dcterms:W3CDTF">2012-09-13T07:15:36Z</dcterms:created>
  <dcterms:modified xsi:type="dcterms:W3CDTF">2018-09-06T07:57:05Z</dcterms:modified>
</cp:coreProperties>
</file>