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x-msvide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60" r:id="rId2"/>
    <p:sldId id="256" r:id="rId3"/>
    <p:sldId id="257" r:id="rId4"/>
    <p:sldId id="264" r:id="rId5"/>
    <p:sldId id="265" r:id="rId6"/>
    <p:sldId id="266" r:id="rId7"/>
    <p:sldId id="267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104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0C425-AC0B-A443-B5B1-4EC8403F4BE4}" type="datetimeFigureOut">
              <a:rPr lang="fr-FR" smtClean="0"/>
              <a:t>14/09/2020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38761-1149-7349-9C80-B46B067028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16995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13C19-5518-3B4C-92A6-BB2D1C3312D4}" type="datetimeFigureOut">
              <a:rPr lang="fr-FR" smtClean="0"/>
              <a:t>14/09/2020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E6423-77F9-5147-AD65-A023166287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9326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604A89-DD0B-0748-9463-DF628E70BDBD}" type="slidenum">
              <a:rPr lang="fr-FR"/>
              <a:pPr/>
              <a:t>8</a:t>
            </a:fld>
            <a:endParaRPr lang="fr-FR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5A01F4-8A30-B643-9285-1BB4CF099A4F}" type="slidenum">
              <a:rPr lang="fr-FR"/>
              <a:pPr/>
              <a:t>9</a:t>
            </a:fld>
            <a:endParaRPr lang="fr-FR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6E1295-77E9-FD4A-BB26-BA789D493C26}" type="slidenum">
              <a:rPr lang="fr-FR"/>
              <a:pPr/>
              <a:t>10</a:t>
            </a:fld>
            <a:endParaRPr lang="fr-FR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866F65-D59F-424E-B386-677B5A24183B}" type="slidenum">
              <a:rPr lang="fr-FR"/>
              <a:pPr/>
              <a:t>11</a:t>
            </a:fld>
            <a:endParaRPr lang="fr-FR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AD9E09-BE9D-3D4D-AD72-CFA5E3D8045C}" type="slidenum">
              <a:rPr lang="fr-FR"/>
              <a:pPr/>
              <a:t>12</a:t>
            </a:fld>
            <a:endParaRPr lang="fr-FR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067828-65D8-C14F-B625-41AA200AAE04}" type="slidenum">
              <a:rPr lang="fr-FR"/>
              <a:pPr/>
              <a:t>13</a:t>
            </a:fld>
            <a:endParaRPr lang="fr-FR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C06CFD-8A09-CC43-AA00-84CA022C049C}" type="slidenum">
              <a:rPr lang="fr-FR"/>
              <a:pPr/>
              <a:t>14</a:t>
            </a:fld>
            <a:endParaRPr lang="fr-FR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2A4CD8-0841-434A-B0C4-044205AAA866}" type="slidenum">
              <a:rPr lang="fr-FR"/>
              <a:pPr/>
              <a:t>15</a:t>
            </a:fld>
            <a:endParaRPr lang="fr-FR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CH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CH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CH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CH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CH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CH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CH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‹N°›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0FAA508-F0CD-46EA-95FB-26B559A0B5D9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Arial"/>
                <a:cs typeface="Arial"/>
              </a:rPr>
              <a:t>Les lipides</a:t>
            </a:r>
            <a:endParaRPr lang="fr-FR" dirty="0">
              <a:latin typeface="Arial"/>
              <a:cs typeface="Arial"/>
            </a:endParaRPr>
          </a:p>
        </p:txBody>
      </p:sp>
      <p:pic>
        <p:nvPicPr>
          <p:cNvPr id="3" name="FLUVORE_humour_dyson__lipo_d334c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3909" y="2231995"/>
            <a:ext cx="7445704" cy="38243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779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dirty="0">
                <a:latin typeface="Arial"/>
                <a:cs typeface="Arial"/>
              </a:rPr>
              <a:t>Contr</a:t>
            </a:r>
            <a:r>
              <a:rPr lang="fr-FR" altLang="ja-JP" dirty="0">
                <a:latin typeface="Arial"/>
                <a:cs typeface="Arial"/>
              </a:rPr>
              <a:t>ôle des acquis</a:t>
            </a:r>
            <a:r>
              <a:rPr lang="fr-FR" dirty="0">
                <a:latin typeface="Arial"/>
                <a:cs typeface="Arial"/>
              </a:rPr>
              <a:t>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317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just"/>
            <a:r>
              <a:rPr lang="fr-CH" dirty="0">
                <a:latin typeface="Arial"/>
                <a:cs typeface="Arial"/>
              </a:rPr>
              <a:t>De quels types d’acides gras s’agit-il ?</a:t>
            </a:r>
          </a:p>
          <a:p>
            <a:pPr marL="609600" indent="-609600" algn="ctr">
              <a:buFontTx/>
              <a:buNone/>
            </a:pPr>
            <a:r>
              <a:rPr lang="fr-CH" b="1" dirty="0"/>
              <a:t>Facile à digérer:</a:t>
            </a:r>
          </a:p>
          <a:p>
            <a:pPr marL="609600" indent="-609600" algn="just"/>
            <a:endParaRPr lang="fr-CH" sz="2800" dirty="0"/>
          </a:p>
          <a:p>
            <a:pPr marL="609600" indent="-609600" algn="ctr">
              <a:lnSpc>
                <a:spcPct val="90000"/>
              </a:lnSpc>
              <a:buFontTx/>
              <a:buNone/>
            </a:pPr>
            <a:r>
              <a:rPr lang="fr-CH" sz="4000" b="1" dirty="0">
                <a:solidFill>
                  <a:srgbClr val="E3B314"/>
                </a:solidFill>
              </a:rPr>
              <a:t>Poly-insaturés</a:t>
            </a:r>
          </a:p>
          <a:p>
            <a:pPr marL="609600" indent="-609600" algn="just">
              <a:lnSpc>
                <a:spcPct val="90000"/>
              </a:lnSpc>
            </a:pPr>
            <a:endParaRPr lang="fr-FR" sz="2800" dirty="0"/>
          </a:p>
          <a:p>
            <a:pPr marL="609600" indent="-609600">
              <a:lnSpc>
                <a:spcPct val="90000"/>
              </a:lnSpc>
            </a:pPr>
            <a:endParaRPr lang="fr-FR" altLang="ja-JP" sz="2800" dirty="0"/>
          </a:p>
        </p:txBody>
      </p:sp>
    </p:spTree>
    <p:extLst>
      <p:ext uri="{BB962C8B-B14F-4D97-AF65-F5344CB8AC3E}">
        <p14:creationId xmlns:p14="http://schemas.microsoft.com/office/powerpoint/2010/main" val="32767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dirty="0">
                <a:latin typeface="Arial"/>
                <a:cs typeface="Arial"/>
              </a:rPr>
              <a:t>Contr</a:t>
            </a:r>
            <a:r>
              <a:rPr lang="fr-FR" altLang="ja-JP" dirty="0">
                <a:latin typeface="Arial"/>
                <a:cs typeface="Arial"/>
              </a:rPr>
              <a:t>ôle des acquis</a:t>
            </a:r>
            <a:r>
              <a:rPr lang="fr-FR" dirty="0">
                <a:latin typeface="Arial"/>
                <a:cs typeface="Arial"/>
              </a:rPr>
              <a:t>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317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fr-CH" sz="2800" dirty="0">
                <a:latin typeface="Arial"/>
                <a:cs typeface="Arial"/>
              </a:rPr>
              <a:t>Quels r</a:t>
            </a:r>
            <a:r>
              <a:rPr lang="fr-CH" altLang="ja-JP" sz="2800" dirty="0">
                <a:latin typeface="Arial"/>
                <a:cs typeface="Arial"/>
              </a:rPr>
              <a:t>ôles</a:t>
            </a:r>
            <a:r>
              <a:rPr lang="fr-CH" sz="2800" dirty="0">
                <a:latin typeface="Arial"/>
                <a:cs typeface="Arial"/>
              </a:rPr>
              <a:t> doivent jouer les lipides dans le corps humain ? </a:t>
            </a:r>
          </a:p>
          <a:p>
            <a:pPr marL="609600" indent="-609600">
              <a:lnSpc>
                <a:spcPct val="90000"/>
              </a:lnSpc>
            </a:pPr>
            <a:endParaRPr lang="fr-CH" sz="2400" dirty="0"/>
          </a:p>
          <a:p>
            <a:pPr marL="609600" indent="-609600" algn="ctr">
              <a:lnSpc>
                <a:spcPct val="90000"/>
              </a:lnSpc>
              <a:buFontTx/>
              <a:buNone/>
            </a:pPr>
            <a:r>
              <a:rPr lang="fr-CH" b="1" dirty="0">
                <a:solidFill>
                  <a:srgbClr val="E3B314"/>
                </a:solidFill>
              </a:rPr>
              <a:t>Dispensateur d’én</a:t>
            </a:r>
            <a:r>
              <a:rPr lang="fr-FR" b="1" dirty="0">
                <a:solidFill>
                  <a:srgbClr val="E3B314"/>
                </a:solidFill>
              </a:rPr>
              <a:t>e</a:t>
            </a:r>
            <a:r>
              <a:rPr lang="fr-CH" b="1" dirty="0">
                <a:solidFill>
                  <a:srgbClr val="E3B314"/>
                </a:solidFill>
              </a:rPr>
              <a:t>rgie</a:t>
            </a:r>
          </a:p>
          <a:p>
            <a:pPr marL="609600" indent="-609600" algn="ctr">
              <a:lnSpc>
                <a:spcPct val="90000"/>
              </a:lnSpc>
              <a:buFontTx/>
              <a:buNone/>
            </a:pPr>
            <a:r>
              <a:rPr lang="fr-CH" b="1" dirty="0">
                <a:solidFill>
                  <a:srgbClr val="E3B314"/>
                </a:solidFill>
              </a:rPr>
              <a:t>Support des vitamines liposolubles</a:t>
            </a:r>
          </a:p>
          <a:p>
            <a:pPr marL="609600" indent="-609600" algn="ctr">
              <a:lnSpc>
                <a:spcPct val="90000"/>
              </a:lnSpc>
              <a:buFontTx/>
              <a:buNone/>
            </a:pPr>
            <a:r>
              <a:rPr lang="fr-CH" b="1" dirty="0">
                <a:solidFill>
                  <a:srgbClr val="E3B314"/>
                </a:solidFill>
              </a:rPr>
              <a:t>Protection</a:t>
            </a:r>
          </a:p>
          <a:p>
            <a:pPr marL="609600" indent="-609600" algn="ctr">
              <a:lnSpc>
                <a:spcPct val="90000"/>
              </a:lnSpc>
              <a:buFontTx/>
              <a:buNone/>
            </a:pPr>
            <a:r>
              <a:rPr lang="fr-CH" b="1" dirty="0">
                <a:solidFill>
                  <a:srgbClr val="E3B314"/>
                </a:solidFill>
              </a:rPr>
              <a:t>Isolation thermique</a:t>
            </a:r>
          </a:p>
          <a:p>
            <a:pPr marL="609600" indent="-609600" algn="just">
              <a:lnSpc>
                <a:spcPct val="90000"/>
              </a:lnSpc>
            </a:pPr>
            <a:endParaRPr lang="fr-CH" sz="3600" b="1" dirty="0">
              <a:solidFill>
                <a:srgbClr val="E3B314"/>
              </a:solidFill>
            </a:endParaRPr>
          </a:p>
          <a:p>
            <a:pPr marL="609600" indent="-609600" algn="just">
              <a:lnSpc>
                <a:spcPct val="90000"/>
              </a:lnSpc>
            </a:pPr>
            <a:endParaRPr lang="fr-FR" sz="2400" dirty="0"/>
          </a:p>
          <a:p>
            <a:pPr marL="609600" indent="-609600">
              <a:lnSpc>
                <a:spcPct val="90000"/>
              </a:lnSpc>
            </a:pPr>
            <a:endParaRPr lang="fr-FR" altLang="ja-JP" sz="2400" dirty="0"/>
          </a:p>
        </p:txBody>
      </p:sp>
    </p:spTree>
    <p:extLst>
      <p:ext uri="{BB962C8B-B14F-4D97-AF65-F5344CB8AC3E}">
        <p14:creationId xmlns:p14="http://schemas.microsoft.com/office/powerpoint/2010/main" val="107273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dirty="0">
                <a:latin typeface="Arial"/>
                <a:cs typeface="Arial"/>
              </a:rPr>
              <a:t>Contr</a:t>
            </a:r>
            <a:r>
              <a:rPr lang="fr-FR" altLang="ja-JP" dirty="0">
                <a:latin typeface="Arial"/>
                <a:cs typeface="Arial"/>
              </a:rPr>
              <a:t>ôle des acquis</a:t>
            </a:r>
            <a:r>
              <a:rPr lang="fr-FR" dirty="0">
                <a:latin typeface="Arial"/>
                <a:cs typeface="Arial"/>
              </a:rPr>
              <a:t>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317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just"/>
            <a:r>
              <a:rPr lang="fr-CH" dirty="0">
                <a:latin typeface="Arial"/>
                <a:cs typeface="Arial"/>
              </a:rPr>
              <a:t>La composition chimique des graisses est constitu</a:t>
            </a:r>
            <a:r>
              <a:rPr lang="fr-FR" dirty="0" err="1">
                <a:latin typeface="Arial"/>
                <a:cs typeface="Arial"/>
              </a:rPr>
              <a:t>ée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CH" dirty="0">
                <a:latin typeface="Arial"/>
                <a:cs typeface="Arial"/>
              </a:rPr>
              <a:t>de 3 composants;</a:t>
            </a:r>
            <a:br>
              <a:rPr lang="fr-CH" dirty="0">
                <a:latin typeface="Arial"/>
                <a:cs typeface="Arial"/>
              </a:rPr>
            </a:br>
            <a:r>
              <a:rPr lang="fr-CH" dirty="0">
                <a:latin typeface="Arial"/>
                <a:cs typeface="Arial"/>
              </a:rPr>
              <a:t>quels sont-ils ?</a:t>
            </a:r>
          </a:p>
          <a:p>
            <a:pPr marL="609600" indent="-609600">
              <a:lnSpc>
                <a:spcPct val="90000"/>
              </a:lnSpc>
            </a:pPr>
            <a:endParaRPr lang="fr-CH" sz="2400" dirty="0"/>
          </a:p>
          <a:p>
            <a:pPr marL="609600" indent="-609600" algn="ctr">
              <a:buFontTx/>
              <a:buNone/>
            </a:pPr>
            <a:r>
              <a:rPr lang="fr-CH" b="1" dirty="0">
                <a:solidFill>
                  <a:srgbClr val="E3B314"/>
                </a:solidFill>
              </a:rPr>
              <a:t>Carbone / Hydrogèn</a:t>
            </a:r>
            <a:r>
              <a:rPr lang="fr-FR" b="1" dirty="0">
                <a:solidFill>
                  <a:srgbClr val="E3B314"/>
                </a:solidFill>
              </a:rPr>
              <a:t>e</a:t>
            </a:r>
            <a:r>
              <a:rPr lang="fr-CH" b="1" dirty="0">
                <a:solidFill>
                  <a:srgbClr val="E3B314"/>
                </a:solidFill>
              </a:rPr>
              <a:t> / Oxyg</a:t>
            </a:r>
            <a:r>
              <a:rPr lang="fr-FR" b="1" dirty="0" err="1">
                <a:solidFill>
                  <a:srgbClr val="E3B314"/>
                </a:solidFill>
              </a:rPr>
              <a:t>ène</a:t>
            </a:r>
            <a:endParaRPr lang="fr-CH" b="1" dirty="0"/>
          </a:p>
          <a:p>
            <a:pPr marL="609600" indent="-609600" algn="just">
              <a:lnSpc>
                <a:spcPct val="90000"/>
              </a:lnSpc>
            </a:pPr>
            <a:endParaRPr lang="fr-CH" sz="3600" b="1" dirty="0">
              <a:solidFill>
                <a:srgbClr val="E3B314"/>
              </a:solidFill>
            </a:endParaRPr>
          </a:p>
          <a:p>
            <a:pPr marL="609600" indent="-609600" algn="just">
              <a:lnSpc>
                <a:spcPct val="90000"/>
              </a:lnSpc>
            </a:pPr>
            <a:endParaRPr lang="fr-FR" sz="2400" dirty="0"/>
          </a:p>
          <a:p>
            <a:pPr marL="609600" indent="-609600">
              <a:lnSpc>
                <a:spcPct val="90000"/>
              </a:lnSpc>
            </a:pPr>
            <a:endParaRPr lang="fr-FR" altLang="ja-JP" sz="2400" dirty="0"/>
          </a:p>
        </p:txBody>
      </p:sp>
    </p:spTree>
    <p:extLst>
      <p:ext uri="{BB962C8B-B14F-4D97-AF65-F5344CB8AC3E}">
        <p14:creationId xmlns:p14="http://schemas.microsoft.com/office/powerpoint/2010/main" val="179247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dirty="0">
                <a:latin typeface="Arial"/>
                <a:cs typeface="Arial"/>
              </a:rPr>
              <a:t>Contr</a:t>
            </a:r>
            <a:r>
              <a:rPr lang="fr-FR" altLang="ja-JP" dirty="0">
                <a:latin typeface="Arial"/>
                <a:cs typeface="Arial"/>
              </a:rPr>
              <a:t>ôle des acquis</a:t>
            </a:r>
            <a:r>
              <a:rPr lang="fr-FR" dirty="0">
                <a:latin typeface="Arial"/>
                <a:cs typeface="Arial"/>
              </a:rPr>
              <a:t>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317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just"/>
            <a:r>
              <a:rPr lang="fr-CH" dirty="0">
                <a:latin typeface="Arial"/>
                <a:cs typeface="Arial"/>
              </a:rPr>
              <a:t>Pour faire une fondue bourguignonne quelle graisse utilisez-vous ?</a:t>
            </a:r>
          </a:p>
          <a:p>
            <a:pPr marL="609600" indent="-609600">
              <a:lnSpc>
                <a:spcPct val="90000"/>
              </a:lnSpc>
            </a:pPr>
            <a:endParaRPr lang="fr-CH" sz="2400" dirty="0"/>
          </a:p>
          <a:p>
            <a:pPr marL="609600" indent="-609600" algn="ctr">
              <a:buFontTx/>
              <a:buNone/>
            </a:pPr>
            <a:r>
              <a:rPr lang="fr-CH" b="1" dirty="0">
                <a:solidFill>
                  <a:srgbClr val="E3B314"/>
                </a:solidFill>
              </a:rPr>
              <a:t>Une graisse saturée</a:t>
            </a:r>
            <a:endParaRPr lang="fr-CH" b="1" dirty="0"/>
          </a:p>
          <a:p>
            <a:pPr marL="609600" indent="-609600" algn="just">
              <a:lnSpc>
                <a:spcPct val="90000"/>
              </a:lnSpc>
            </a:pPr>
            <a:endParaRPr lang="fr-CH" sz="3600" b="1" dirty="0">
              <a:solidFill>
                <a:srgbClr val="E3B314"/>
              </a:solidFill>
            </a:endParaRPr>
          </a:p>
          <a:p>
            <a:pPr marL="609600" indent="-609600" algn="just">
              <a:lnSpc>
                <a:spcPct val="90000"/>
              </a:lnSpc>
            </a:pPr>
            <a:endParaRPr lang="fr-FR" sz="2400" dirty="0"/>
          </a:p>
          <a:p>
            <a:pPr marL="609600" indent="-609600">
              <a:lnSpc>
                <a:spcPct val="90000"/>
              </a:lnSpc>
            </a:pPr>
            <a:endParaRPr lang="fr-FR" altLang="ja-JP" sz="2400" dirty="0"/>
          </a:p>
        </p:txBody>
      </p:sp>
    </p:spTree>
    <p:extLst>
      <p:ext uri="{BB962C8B-B14F-4D97-AF65-F5344CB8AC3E}">
        <p14:creationId xmlns:p14="http://schemas.microsoft.com/office/powerpoint/2010/main" val="165621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dirty="0">
                <a:latin typeface="Arial"/>
                <a:cs typeface="Arial"/>
              </a:rPr>
              <a:t>Contr</a:t>
            </a:r>
            <a:r>
              <a:rPr lang="fr-FR" altLang="ja-JP" dirty="0">
                <a:latin typeface="Arial"/>
                <a:cs typeface="Arial"/>
              </a:rPr>
              <a:t>ôle des acquis</a:t>
            </a:r>
            <a:r>
              <a:rPr lang="fr-FR" dirty="0">
                <a:latin typeface="Arial"/>
                <a:cs typeface="Arial"/>
              </a:rPr>
              <a:t>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317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just"/>
            <a:r>
              <a:rPr lang="fr-CH" dirty="0">
                <a:latin typeface="Arial"/>
                <a:cs typeface="Arial"/>
              </a:rPr>
              <a:t>Justifiez votre réponse?</a:t>
            </a:r>
          </a:p>
          <a:p>
            <a:pPr marL="609600" indent="-609600">
              <a:lnSpc>
                <a:spcPct val="90000"/>
              </a:lnSpc>
            </a:pPr>
            <a:endParaRPr lang="fr-CH" sz="2400" dirty="0"/>
          </a:p>
          <a:p>
            <a:pPr marL="609600" indent="-609600" algn="ctr">
              <a:buFontTx/>
              <a:buNone/>
            </a:pPr>
            <a:r>
              <a:rPr lang="fr-CH" b="1" dirty="0">
                <a:solidFill>
                  <a:srgbClr val="E3B314"/>
                </a:solidFill>
              </a:rPr>
              <a:t>Elle résiste à la chaleur</a:t>
            </a:r>
            <a:endParaRPr lang="fr-CH" b="1" dirty="0"/>
          </a:p>
          <a:p>
            <a:pPr marL="609600" indent="-609600" algn="just">
              <a:lnSpc>
                <a:spcPct val="90000"/>
              </a:lnSpc>
            </a:pPr>
            <a:endParaRPr lang="fr-CH" sz="3600" b="1" dirty="0">
              <a:solidFill>
                <a:srgbClr val="E3B314"/>
              </a:solidFill>
            </a:endParaRPr>
          </a:p>
          <a:p>
            <a:pPr marL="609600" indent="-609600" algn="just">
              <a:lnSpc>
                <a:spcPct val="90000"/>
              </a:lnSpc>
            </a:pPr>
            <a:endParaRPr lang="fr-FR" sz="2400" dirty="0"/>
          </a:p>
          <a:p>
            <a:pPr marL="609600" indent="-609600">
              <a:lnSpc>
                <a:spcPct val="90000"/>
              </a:lnSpc>
            </a:pPr>
            <a:endParaRPr lang="fr-FR" altLang="ja-JP" sz="2400" dirty="0"/>
          </a:p>
        </p:txBody>
      </p:sp>
    </p:spTree>
    <p:extLst>
      <p:ext uri="{BB962C8B-B14F-4D97-AF65-F5344CB8AC3E}">
        <p14:creationId xmlns:p14="http://schemas.microsoft.com/office/powerpoint/2010/main" val="258537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Merci de votre attention</a:t>
            </a:r>
          </a:p>
        </p:txBody>
      </p:sp>
      <p:pic>
        <p:nvPicPr>
          <p:cNvPr id="29701" name="Picture 5" descr="Fin-de-contrat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1981200"/>
            <a:ext cx="4114800" cy="4114800"/>
          </a:xfrm>
        </p:spPr>
      </p:pic>
    </p:spTree>
    <p:extLst>
      <p:ext uri="{BB962C8B-B14F-4D97-AF65-F5344CB8AC3E}">
        <p14:creationId xmlns:p14="http://schemas.microsoft.com/office/powerpoint/2010/main" val="340583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latin typeface="Arial"/>
                <a:cs typeface="Arial"/>
              </a:rPr>
              <a:t>Objectif général:</a:t>
            </a:r>
            <a:endParaRPr lang="fr-FR" dirty="0">
              <a:latin typeface="Arial"/>
              <a:cs typeface="Arial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442447"/>
          </a:xfrm>
        </p:spPr>
        <p:txBody>
          <a:bodyPr>
            <a:normAutofit/>
          </a:bodyPr>
          <a:lstStyle/>
          <a:p>
            <a:r>
              <a:rPr lang="fr-CH" sz="2800" dirty="0">
                <a:latin typeface="Arial"/>
                <a:cs typeface="Arial"/>
              </a:rPr>
              <a:t>Connaître sur les lipides</a:t>
            </a:r>
            <a:endParaRPr lang="fr-FR" sz="2800" dirty="0">
              <a:latin typeface="Arial"/>
              <a:cs typeface="Arial"/>
            </a:endParaRPr>
          </a:p>
          <a:p>
            <a:pPr marL="457200" lvl="0" indent="-457200">
              <a:buFont typeface="Arial"/>
              <a:buChar char="•"/>
            </a:pPr>
            <a:r>
              <a:rPr lang="fr-CH" sz="2800" dirty="0">
                <a:latin typeface="Arial"/>
                <a:cs typeface="Arial"/>
              </a:rPr>
              <a:t>la composition</a:t>
            </a:r>
            <a:endParaRPr lang="fr-FR" sz="2800" dirty="0">
              <a:latin typeface="Arial"/>
              <a:cs typeface="Arial"/>
            </a:endParaRPr>
          </a:p>
          <a:p>
            <a:pPr marL="457200" lvl="0" indent="-457200">
              <a:buFont typeface="Arial"/>
              <a:buChar char="•"/>
            </a:pPr>
            <a:r>
              <a:rPr lang="fr-CH" sz="2800" dirty="0">
                <a:latin typeface="Arial"/>
                <a:cs typeface="Arial"/>
              </a:rPr>
              <a:t>la classification</a:t>
            </a:r>
            <a:endParaRPr lang="fr-FR" sz="2800" dirty="0">
              <a:latin typeface="Arial"/>
              <a:cs typeface="Arial"/>
            </a:endParaRPr>
          </a:p>
          <a:p>
            <a:pPr marL="457200" lvl="0" indent="-457200">
              <a:buFont typeface="Arial"/>
              <a:buChar char="•"/>
            </a:pPr>
            <a:r>
              <a:rPr lang="fr-CH" sz="2800" dirty="0">
                <a:latin typeface="Arial"/>
                <a:cs typeface="Arial"/>
              </a:rPr>
              <a:t>les rôles dans l’alimentation</a:t>
            </a:r>
            <a:endParaRPr lang="fr-FR" sz="28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76922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718407"/>
            <a:ext cx="8915400" cy="877824"/>
          </a:xfrm>
        </p:spPr>
        <p:txBody>
          <a:bodyPr/>
          <a:lstStyle/>
          <a:p>
            <a:r>
              <a:rPr lang="fr-FR" dirty="0" smtClean="0">
                <a:latin typeface="Arial"/>
                <a:cs typeface="Arial"/>
              </a:rPr>
              <a:t>Objectifs opérationnels</a:t>
            </a:r>
            <a:endParaRPr lang="fr-FR" dirty="0">
              <a:latin typeface="Arial"/>
              <a:cs typeface="Arial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14400" y="2764678"/>
            <a:ext cx="8001000" cy="3823447"/>
          </a:xfrm>
        </p:spPr>
        <p:txBody>
          <a:bodyPr>
            <a:normAutofit lnSpcReduction="10000"/>
          </a:bodyPr>
          <a:lstStyle/>
          <a:p>
            <a:r>
              <a:rPr lang="fr-FR" sz="1600" b="1" dirty="0">
                <a:latin typeface="Arial"/>
                <a:cs typeface="Arial"/>
              </a:rPr>
              <a:t> </a:t>
            </a:r>
            <a:r>
              <a:rPr lang="fr-FR" sz="1600" b="1" dirty="0" smtClean="0">
                <a:latin typeface="Arial"/>
                <a:cs typeface="Arial"/>
              </a:rPr>
              <a:t>A la fin du cours, vous devez être capable pour les lipides :</a:t>
            </a:r>
          </a:p>
          <a:p>
            <a:pPr marL="285750" lvl="0" indent="-285750">
              <a:buFont typeface="Arial"/>
              <a:buChar char="•"/>
            </a:pPr>
            <a:r>
              <a:rPr lang="fr-CH" dirty="0">
                <a:latin typeface="Arial"/>
                <a:cs typeface="Arial"/>
              </a:rPr>
              <a:t>Spécifier l’importance (rôles) des lipides dans notre alimentation et les besoins journaliers.</a:t>
            </a:r>
            <a:endParaRPr lang="fr-FR" dirty="0">
              <a:latin typeface="Arial"/>
              <a:cs typeface="Arial"/>
            </a:endParaRPr>
          </a:p>
          <a:p>
            <a:pPr marL="285750" lvl="0" indent="-285750">
              <a:buFont typeface="Arial"/>
              <a:buChar char="•"/>
            </a:pPr>
            <a:r>
              <a:rPr lang="fr-CH" dirty="0">
                <a:latin typeface="Arial"/>
                <a:cs typeface="Arial"/>
              </a:rPr>
              <a:t>Donner la composition chimique.</a:t>
            </a:r>
            <a:endParaRPr lang="fr-FR" dirty="0">
              <a:latin typeface="Arial"/>
              <a:cs typeface="Arial"/>
            </a:endParaRPr>
          </a:p>
          <a:p>
            <a:pPr marL="285750" lvl="0" indent="-285750">
              <a:buFont typeface="Arial"/>
              <a:buChar char="•"/>
            </a:pPr>
            <a:r>
              <a:rPr lang="fr-CH" dirty="0">
                <a:latin typeface="Arial"/>
                <a:cs typeface="Arial"/>
              </a:rPr>
              <a:t>Classer les lipides d’après différents critères </a:t>
            </a:r>
            <a:endParaRPr lang="fr-CH" dirty="0" smtClean="0">
              <a:latin typeface="Arial"/>
              <a:cs typeface="Arial"/>
            </a:endParaRPr>
          </a:p>
          <a:p>
            <a:pPr marL="285750" lvl="0" indent="-285750">
              <a:buFont typeface="Arial"/>
              <a:buChar char="•"/>
            </a:pPr>
            <a:r>
              <a:rPr lang="fr-CH" dirty="0" smtClean="0">
                <a:latin typeface="Arial"/>
                <a:cs typeface="Arial"/>
              </a:rPr>
              <a:t>Argumenter </a:t>
            </a:r>
            <a:r>
              <a:rPr lang="fr-CH" dirty="0">
                <a:latin typeface="Arial"/>
                <a:cs typeface="Arial"/>
              </a:rPr>
              <a:t>les avantages et les inconvénients des différents groupes de lipides</a:t>
            </a:r>
            <a:endParaRPr lang="fr-FR" dirty="0">
              <a:latin typeface="Arial"/>
              <a:cs typeface="Arial"/>
            </a:endParaRPr>
          </a:p>
          <a:p>
            <a:pPr marL="285750" lvl="0" indent="-285750">
              <a:buFont typeface="Arial"/>
              <a:buChar char="•"/>
            </a:pPr>
            <a:r>
              <a:rPr lang="fr-CH" dirty="0" smtClean="0">
                <a:latin typeface="Arial"/>
                <a:cs typeface="Arial"/>
              </a:rPr>
              <a:t>Identifier </a:t>
            </a:r>
            <a:r>
              <a:rPr lang="fr-CH" dirty="0">
                <a:latin typeface="Arial"/>
                <a:cs typeface="Arial"/>
              </a:rPr>
              <a:t>des denrées alimentaires riches en graisse contenant des graisses cachées</a:t>
            </a:r>
            <a:endParaRPr lang="fr-FR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419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289" y="435763"/>
            <a:ext cx="8915400" cy="877824"/>
          </a:xfrm>
        </p:spPr>
        <p:txBody>
          <a:bodyPr/>
          <a:lstStyle/>
          <a:p>
            <a:r>
              <a:rPr lang="fr-FR" dirty="0" smtClean="0">
                <a:latin typeface="Arial"/>
                <a:cs typeface="Arial"/>
              </a:rPr>
              <a:t>Consignes de travail</a:t>
            </a:r>
            <a:endParaRPr lang="fr-FR" dirty="0">
              <a:latin typeface="Arial"/>
              <a:cs typeface="Arial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05178" y="1665776"/>
            <a:ext cx="8001000" cy="3823447"/>
          </a:xfrm>
        </p:spPr>
        <p:txBody>
          <a:bodyPr>
            <a:normAutofit/>
          </a:bodyPr>
          <a:lstStyle/>
          <a:p>
            <a:r>
              <a:rPr lang="fr-FR" b="1" dirty="0">
                <a:latin typeface="Arial"/>
                <a:cs typeface="Arial"/>
              </a:rPr>
              <a:t>1</a:t>
            </a:r>
            <a:r>
              <a:rPr lang="fr-FR" b="1" baseline="30000" dirty="0">
                <a:latin typeface="Arial"/>
                <a:cs typeface="Arial"/>
              </a:rPr>
              <a:t>ère</a:t>
            </a:r>
            <a:r>
              <a:rPr lang="fr-FR" b="1" dirty="0">
                <a:latin typeface="Arial"/>
                <a:cs typeface="Arial"/>
              </a:rPr>
              <a:t> partie	Travaux de groupes</a:t>
            </a:r>
            <a:endParaRPr lang="fr-FR" dirty="0">
              <a:latin typeface="Arial"/>
              <a:cs typeface="Arial"/>
            </a:endParaRPr>
          </a:p>
          <a:p>
            <a:pPr lvl="0"/>
            <a:endParaRPr lang="fr-FR" sz="1700" dirty="0" smtClean="0">
              <a:latin typeface="Arial"/>
              <a:cs typeface="Arial"/>
            </a:endParaRPr>
          </a:p>
          <a:p>
            <a:pPr marL="285750" lvl="0" indent="-285750">
              <a:buFont typeface="Arial"/>
              <a:buChar char="•"/>
            </a:pPr>
            <a:r>
              <a:rPr lang="fr-FR" dirty="0" smtClean="0">
                <a:latin typeface="Arial"/>
                <a:cs typeface="Arial"/>
              </a:rPr>
              <a:t>Le </a:t>
            </a:r>
            <a:r>
              <a:rPr lang="fr-FR" dirty="0">
                <a:latin typeface="Arial"/>
                <a:cs typeface="Arial"/>
              </a:rPr>
              <a:t>travail se fait par </a:t>
            </a:r>
            <a:r>
              <a:rPr lang="fr-FR" dirty="0" smtClean="0">
                <a:latin typeface="Arial"/>
                <a:cs typeface="Arial"/>
              </a:rPr>
              <a:t>groupe </a:t>
            </a:r>
            <a:r>
              <a:rPr lang="fr-FR" b="1" dirty="0" smtClean="0">
                <a:latin typeface="Arial"/>
                <a:cs typeface="Arial"/>
              </a:rPr>
              <a:t>(5 </a:t>
            </a:r>
            <a:r>
              <a:rPr lang="fr-FR" b="1" dirty="0">
                <a:latin typeface="Arial"/>
                <a:cs typeface="Arial"/>
              </a:rPr>
              <a:t>groupes) </a:t>
            </a:r>
            <a:r>
              <a:rPr lang="fr-FR" dirty="0">
                <a:latin typeface="Arial"/>
                <a:cs typeface="Arial"/>
              </a:rPr>
              <a:t>; chaque groupe développe le sujet </a:t>
            </a:r>
            <a:r>
              <a:rPr lang="fr-FR" dirty="0" smtClean="0">
                <a:latin typeface="Arial"/>
                <a:cs typeface="Arial"/>
              </a:rPr>
              <a:t>attribué. </a:t>
            </a:r>
          </a:p>
          <a:p>
            <a:pPr marL="285750" lvl="0" indent="-285750">
              <a:buFont typeface="Arial"/>
              <a:buChar char="•"/>
            </a:pPr>
            <a:r>
              <a:rPr lang="fr-FR" dirty="0" smtClean="0">
                <a:latin typeface="Arial"/>
                <a:cs typeface="Arial"/>
              </a:rPr>
              <a:t>Chaque </a:t>
            </a:r>
            <a:r>
              <a:rPr lang="fr-FR" dirty="0">
                <a:latin typeface="Arial"/>
                <a:cs typeface="Arial"/>
              </a:rPr>
              <a:t>groupe dispose de </a:t>
            </a:r>
            <a:r>
              <a:rPr lang="fr-FR" b="1" dirty="0" smtClean="0">
                <a:latin typeface="Arial"/>
                <a:cs typeface="Arial"/>
              </a:rPr>
              <a:t>1</a:t>
            </a:r>
            <a:r>
              <a:rPr lang="fr-FR" b="1" dirty="0">
                <a:latin typeface="Arial"/>
                <a:cs typeface="Arial"/>
              </a:rPr>
              <a:t>5</a:t>
            </a:r>
            <a:r>
              <a:rPr lang="fr-FR" b="1" dirty="0" smtClean="0">
                <a:latin typeface="Arial"/>
                <a:cs typeface="Arial"/>
              </a:rPr>
              <a:t> </a:t>
            </a:r>
            <a:r>
              <a:rPr lang="fr-FR" b="1" dirty="0">
                <a:latin typeface="Arial"/>
                <a:cs typeface="Arial"/>
              </a:rPr>
              <a:t>minutes</a:t>
            </a:r>
            <a:r>
              <a:rPr lang="fr-FR" dirty="0">
                <a:latin typeface="Arial"/>
                <a:cs typeface="Arial"/>
              </a:rPr>
              <a:t> pour développer son </a:t>
            </a:r>
            <a:r>
              <a:rPr lang="fr-FR" dirty="0" smtClean="0">
                <a:latin typeface="Arial"/>
                <a:cs typeface="Arial"/>
              </a:rPr>
              <a:t>sujet et répondre aux questions</a:t>
            </a:r>
          </a:p>
          <a:p>
            <a:pPr marL="285750" lvl="0" indent="-285750">
              <a:buFont typeface="Arial"/>
              <a:buChar char="•"/>
            </a:pPr>
            <a:r>
              <a:rPr lang="fr-FR" dirty="0" smtClean="0">
                <a:latin typeface="Arial"/>
                <a:cs typeface="Arial"/>
              </a:rPr>
              <a:t>Si </a:t>
            </a:r>
            <a:r>
              <a:rPr lang="fr-FR" dirty="0">
                <a:latin typeface="Arial"/>
                <a:cs typeface="Arial"/>
              </a:rPr>
              <a:t>le groupe a terminé plus vite, il commence à compléter le support de la prise de </a:t>
            </a:r>
            <a:r>
              <a:rPr lang="fr-FR" dirty="0" smtClean="0">
                <a:latin typeface="Arial"/>
                <a:cs typeface="Arial"/>
              </a:rPr>
              <a:t>notes</a:t>
            </a:r>
            <a:endParaRPr lang="fr-FR" dirty="0">
              <a:latin typeface="Arial"/>
              <a:cs typeface="Arial"/>
            </a:endParaRPr>
          </a:p>
          <a:p>
            <a:endParaRPr lang="fr-FR" dirty="0"/>
          </a:p>
          <a:p>
            <a:pPr marL="285750" indent="-285750">
              <a:buFont typeface="Arial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190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289" y="435763"/>
            <a:ext cx="8915400" cy="877824"/>
          </a:xfrm>
        </p:spPr>
        <p:txBody>
          <a:bodyPr/>
          <a:lstStyle/>
          <a:p>
            <a:r>
              <a:rPr lang="fr-FR" dirty="0" smtClean="0">
                <a:latin typeface="Arial"/>
                <a:cs typeface="Arial"/>
              </a:rPr>
              <a:t>Consignes de travail</a:t>
            </a:r>
            <a:endParaRPr lang="fr-FR" dirty="0">
              <a:latin typeface="Arial"/>
              <a:cs typeface="Arial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05178" y="1665776"/>
            <a:ext cx="8001000" cy="3823447"/>
          </a:xfrm>
        </p:spPr>
        <p:txBody>
          <a:bodyPr>
            <a:normAutofit/>
          </a:bodyPr>
          <a:lstStyle/>
          <a:p>
            <a:r>
              <a:rPr lang="fr-FR" b="1" dirty="0">
                <a:latin typeface="Arial"/>
                <a:cs typeface="Arial"/>
              </a:rPr>
              <a:t>2</a:t>
            </a:r>
            <a:r>
              <a:rPr lang="fr-FR" b="1" baseline="30000" dirty="0">
                <a:latin typeface="Arial"/>
                <a:cs typeface="Arial"/>
              </a:rPr>
              <a:t>ème</a:t>
            </a:r>
            <a:r>
              <a:rPr lang="fr-FR" b="1" dirty="0">
                <a:latin typeface="Arial"/>
                <a:cs typeface="Arial"/>
              </a:rPr>
              <a:t> partie	Présentation des groupes</a:t>
            </a:r>
            <a:endParaRPr lang="fr-FR" dirty="0">
              <a:latin typeface="Arial"/>
              <a:cs typeface="Arial"/>
            </a:endParaRPr>
          </a:p>
          <a:p>
            <a:r>
              <a:rPr lang="fr-FR" dirty="0">
                <a:latin typeface="Arial"/>
                <a:cs typeface="Arial"/>
              </a:rPr>
              <a:t> </a:t>
            </a:r>
          </a:p>
          <a:p>
            <a:pPr marL="285750" lvl="0" indent="-285750">
              <a:buFont typeface="Arial"/>
              <a:buChar char="•"/>
            </a:pPr>
            <a:r>
              <a:rPr lang="fr-FR" dirty="0">
                <a:latin typeface="Arial"/>
                <a:cs typeface="Arial"/>
              </a:rPr>
              <a:t>Vous avez </a:t>
            </a:r>
            <a:r>
              <a:rPr lang="fr-FR" b="1" dirty="0">
                <a:latin typeface="Arial"/>
                <a:cs typeface="Arial"/>
              </a:rPr>
              <a:t>5</a:t>
            </a:r>
            <a:r>
              <a:rPr lang="fr-FR" b="1" dirty="0" smtClean="0">
                <a:latin typeface="Arial"/>
                <a:cs typeface="Arial"/>
              </a:rPr>
              <a:t> </a:t>
            </a:r>
            <a:r>
              <a:rPr lang="fr-FR" b="1" dirty="0">
                <a:latin typeface="Arial"/>
                <a:cs typeface="Arial"/>
              </a:rPr>
              <a:t>minutes</a:t>
            </a:r>
            <a:r>
              <a:rPr lang="fr-FR" dirty="0">
                <a:latin typeface="Arial"/>
                <a:cs typeface="Arial"/>
              </a:rPr>
              <a:t> pour présenter votre travail à vos collègues</a:t>
            </a:r>
          </a:p>
          <a:p>
            <a:pPr marL="285750" lvl="0" indent="-285750">
              <a:buFont typeface="Arial"/>
              <a:buChar char="•"/>
            </a:pPr>
            <a:r>
              <a:rPr lang="fr-FR" dirty="0">
                <a:latin typeface="Arial"/>
                <a:cs typeface="Arial"/>
              </a:rPr>
              <a:t>Le porte-parole fait la présentation devant la classe</a:t>
            </a:r>
          </a:p>
          <a:p>
            <a:pPr marL="285750" lvl="0" indent="-285750">
              <a:buFont typeface="Arial"/>
              <a:buChar char="•"/>
            </a:pPr>
            <a:r>
              <a:rPr lang="fr-FR" dirty="0">
                <a:latin typeface="Arial"/>
                <a:cs typeface="Arial"/>
              </a:rPr>
              <a:t>Le maître commente le travail et complète l’information manquante</a:t>
            </a:r>
          </a:p>
          <a:p>
            <a:pPr marL="285750" lvl="0" indent="-285750">
              <a:buFont typeface="Arial"/>
              <a:buChar char="•"/>
            </a:pPr>
            <a:r>
              <a:rPr lang="fr-FR" dirty="0">
                <a:latin typeface="Arial"/>
                <a:cs typeface="Arial"/>
              </a:rPr>
              <a:t>Les élèves prennent des notes </a:t>
            </a:r>
            <a:r>
              <a:rPr lang="fr-FR" dirty="0" smtClean="0">
                <a:latin typeface="Arial"/>
                <a:cs typeface="Arial"/>
              </a:rPr>
              <a:t>sur leurs dossier prise de notes pendant </a:t>
            </a:r>
            <a:r>
              <a:rPr lang="fr-FR" dirty="0">
                <a:latin typeface="Arial"/>
                <a:cs typeface="Arial"/>
              </a:rPr>
              <a:t>la présentation des groupes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061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289" y="435763"/>
            <a:ext cx="8915400" cy="877824"/>
          </a:xfrm>
        </p:spPr>
        <p:txBody>
          <a:bodyPr/>
          <a:lstStyle/>
          <a:p>
            <a:r>
              <a:rPr lang="fr-FR" dirty="0" smtClean="0">
                <a:latin typeface="Arial"/>
                <a:cs typeface="Arial"/>
              </a:rPr>
              <a:t>Consignes de travail</a:t>
            </a:r>
            <a:endParaRPr lang="fr-FR" dirty="0">
              <a:latin typeface="Arial"/>
              <a:cs typeface="Arial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05178" y="1665776"/>
            <a:ext cx="8001000" cy="3823447"/>
          </a:xfrm>
        </p:spPr>
        <p:txBody>
          <a:bodyPr/>
          <a:lstStyle/>
          <a:p>
            <a:r>
              <a:rPr lang="fr-FR" b="1" dirty="0">
                <a:latin typeface="Arial"/>
                <a:cs typeface="Arial"/>
              </a:rPr>
              <a:t>Matériel à disposition</a:t>
            </a:r>
            <a:endParaRPr lang="fr-FR" dirty="0">
              <a:latin typeface="Arial"/>
              <a:cs typeface="Arial"/>
            </a:endParaRPr>
          </a:p>
          <a:p>
            <a:r>
              <a:rPr lang="fr-FR" b="1" dirty="0">
                <a:latin typeface="Arial"/>
                <a:cs typeface="Arial"/>
              </a:rPr>
              <a:t> </a:t>
            </a:r>
            <a:endParaRPr lang="fr-FR" dirty="0">
              <a:latin typeface="Arial"/>
              <a:cs typeface="Arial"/>
            </a:endParaRPr>
          </a:p>
          <a:p>
            <a:pPr marL="285750" lvl="0" indent="-285750">
              <a:buFont typeface="Wingdings" charset="2"/>
              <a:buChar char="ü"/>
            </a:pPr>
            <a:r>
              <a:rPr lang="fr-FR" dirty="0">
                <a:latin typeface="Arial"/>
                <a:cs typeface="Arial"/>
              </a:rPr>
              <a:t>Support de cours pages </a:t>
            </a:r>
            <a:r>
              <a:rPr lang="fr-FR" dirty="0" smtClean="0">
                <a:latin typeface="Arial"/>
                <a:cs typeface="Arial"/>
              </a:rPr>
              <a:t>214 </a:t>
            </a:r>
            <a:r>
              <a:rPr lang="fr-FR" dirty="0">
                <a:latin typeface="Arial"/>
                <a:cs typeface="Arial"/>
              </a:rPr>
              <a:t>à </a:t>
            </a:r>
            <a:r>
              <a:rPr lang="fr-FR" dirty="0" smtClean="0">
                <a:latin typeface="Arial"/>
                <a:cs typeface="Arial"/>
              </a:rPr>
              <a:t>215, </a:t>
            </a:r>
            <a:r>
              <a:rPr lang="fr-FR" dirty="0">
                <a:latin typeface="Arial"/>
                <a:cs typeface="Arial"/>
              </a:rPr>
              <a:t>le livre « Pauli Technologie » pages 71 à 73 et </a:t>
            </a:r>
          </a:p>
          <a:p>
            <a:pPr marL="285750" lvl="0" indent="-285750">
              <a:buFont typeface="Wingdings" charset="2"/>
              <a:buChar char="ü"/>
            </a:pPr>
            <a:r>
              <a:rPr lang="en-GB" dirty="0" err="1" smtClean="0">
                <a:latin typeface="Arial"/>
                <a:cs typeface="Arial"/>
              </a:rPr>
              <a:t>Feuille</a:t>
            </a:r>
            <a:r>
              <a:rPr lang="en-GB" dirty="0" smtClean="0">
                <a:latin typeface="Arial"/>
                <a:cs typeface="Arial"/>
              </a:rPr>
              <a:t> </a:t>
            </a:r>
            <a:r>
              <a:rPr lang="en-GB" dirty="0">
                <a:latin typeface="Arial"/>
                <a:cs typeface="Arial"/>
              </a:rPr>
              <a:t>Flipchart / Post-</a:t>
            </a:r>
            <a:r>
              <a:rPr lang="en-GB" dirty="0" err="1">
                <a:latin typeface="Arial"/>
                <a:cs typeface="Arial"/>
              </a:rPr>
              <a:t>iT</a:t>
            </a:r>
            <a:r>
              <a:rPr lang="en-GB" dirty="0">
                <a:latin typeface="Arial"/>
                <a:cs typeface="Arial"/>
              </a:rPr>
              <a:t> / </a:t>
            </a:r>
            <a:r>
              <a:rPr lang="en-GB" dirty="0" err="1" smtClean="0">
                <a:latin typeface="Arial"/>
                <a:cs typeface="Arial"/>
              </a:rPr>
              <a:t>Feutres</a:t>
            </a:r>
            <a:endParaRPr lang="en-GB" dirty="0" smtClean="0">
              <a:latin typeface="Arial"/>
              <a:cs typeface="Arial"/>
            </a:endParaRPr>
          </a:p>
          <a:p>
            <a:pPr marL="285750" indent="-285750">
              <a:buFont typeface="Wingdings" charset="2"/>
              <a:buChar char="ü"/>
            </a:pPr>
            <a:r>
              <a:rPr lang="en-GB" dirty="0" err="1">
                <a:latin typeface="Arial"/>
                <a:cs typeface="Arial"/>
              </a:rPr>
              <a:t>Matériel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à</a:t>
            </a:r>
            <a:r>
              <a:rPr lang="en-GB" dirty="0">
                <a:latin typeface="Arial"/>
                <a:cs typeface="Arial"/>
              </a:rPr>
              <a:t> disposition </a:t>
            </a:r>
            <a:r>
              <a:rPr lang="en-GB" dirty="0" err="1">
                <a:latin typeface="Arial"/>
                <a:cs typeface="Arial"/>
              </a:rPr>
              <a:t>sur</a:t>
            </a:r>
            <a:r>
              <a:rPr lang="en-GB" dirty="0">
                <a:latin typeface="Arial"/>
                <a:cs typeface="Arial"/>
              </a:rPr>
              <a:t> la table </a:t>
            </a:r>
            <a:r>
              <a:rPr lang="en-GB" dirty="0" err="1">
                <a:latin typeface="Arial"/>
                <a:cs typeface="Arial"/>
              </a:rPr>
              <a:t>centrale</a:t>
            </a:r>
            <a:endParaRPr lang="fr-FR" dirty="0">
              <a:latin typeface="Arial"/>
              <a:cs typeface="Arial"/>
            </a:endParaRPr>
          </a:p>
          <a:p>
            <a:pPr marL="285750" lvl="0" indent="-285750">
              <a:buFont typeface="Wingdings" charset="2"/>
              <a:buChar char="ü"/>
            </a:pPr>
            <a:endParaRPr lang="fr-FR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49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289" y="435763"/>
            <a:ext cx="8915400" cy="877824"/>
          </a:xfrm>
        </p:spPr>
        <p:txBody>
          <a:bodyPr/>
          <a:lstStyle/>
          <a:p>
            <a:r>
              <a:rPr lang="fr-FR" dirty="0" smtClean="0">
                <a:latin typeface="Arial"/>
                <a:cs typeface="Arial"/>
              </a:rPr>
              <a:t>Consignes de travail</a:t>
            </a:r>
            <a:endParaRPr lang="fr-FR" dirty="0">
              <a:latin typeface="Arial"/>
              <a:cs typeface="Arial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05178" y="1665776"/>
            <a:ext cx="8001000" cy="3823447"/>
          </a:xfrm>
        </p:spPr>
        <p:txBody>
          <a:bodyPr>
            <a:normAutofit/>
          </a:bodyPr>
          <a:lstStyle/>
          <a:p>
            <a:endParaRPr lang="fr-FR" dirty="0"/>
          </a:p>
          <a:p>
            <a:r>
              <a:rPr lang="fr-FR" b="1" dirty="0">
                <a:latin typeface="Arial"/>
                <a:cs typeface="Arial"/>
              </a:rPr>
              <a:t>3</a:t>
            </a:r>
            <a:r>
              <a:rPr lang="fr-FR" b="1" baseline="30000" dirty="0">
                <a:latin typeface="Arial"/>
                <a:cs typeface="Arial"/>
              </a:rPr>
              <a:t>ème</a:t>
            </a:r>
            <a:r>
              <a:rPr lang="fr-FR" b="1" dirty="0">
                <a:latin typeface="Arial"/>
                <a:cs typeface="Arial"/>
              </a:rPr>
              <a:t> partie	Contrôle des acquis</a:t>
            </a:r>
            <a:endParaRPr lang="fr-FR" dirty="0">
              <a:latin typeface="Arial"/>
              <a:cs typeface="Arial"/>
            </a:endParaRPr>
          </a:p>
          <a:p>
            <a:pPr marL="285750" lvl="0" indent="-285750">
              <a:buFont typeface="Arial"/>
              <a:buChar char="•"/>
            </a:pPr>
            <a:r>
              <a:rPr lang="fr-FR" dirty="0">
                <a:latin typeface="Arial"/>
                <a:cs typeface="Arial"/>
              </a:rPr>
              <a:t>Un contrôle des </a:t>
            </a:r>
            <a:r>
              <a:rPr lang="fr-FR" dirty="0" smtClean="0">
                <a:latin typeface="Arial"/>
                <a:cs typeface="Arial"/>
              </a:rPr>
              <a:t>acquis </a:t>
            </a:r>
            <a:r>
              <a:rPr lang="fr-FR" dirty="0">
                <a:latin typeface="Arial"/>
                <a:cs typeface="Arial"/>
              </a:rPr>
              <a:t>permettra de voir si la matière est acquise </a:t>
            </a:r>
          </a:p>
          <a:p>
            <a:r>
              <a:rPr lang="fr-FR" dirty="0">
                <a:latin typeface="Arial"/>
                <a:cs typeface="Arial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7064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dirty="0">
                <a:latin typeface="Arial"/>
                <a:cs typeface="Arial"/>
              </a:rPr>
              <a:t>Contr</a:t>
            </a:r>
            <a:r>
              <a:rPr lang="fr-FR" altLang="ja-JP" dirty="0">
                <a:latin typeface="Arial"/>
                <a:cs typeface="Arial"/>
              </a:rPr>
              <a:t>ôle des acquis</a:t>
            </a:r>
            <a:r>
              <a:rPr lang="fr-FR" dirty="0">
                <a:latin typeface="Arial"/>
                <a:cs typeface="Arial"/>
              </a:rPr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317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/>
            <a:r>
              <a:rPr lang="fr-CH" dirty="0">
                <a:latin typeface="Arial"/>
                <a:cs typeface="Arial"/>
              </a:rPr>
              <a:t>Quel est le besoin quotidien en lipides pour un adulte de 70 kg ?</a:t>
            </a:r>
          </a:p>
          <a:p>
            <a:pPr marL="609600" indent="-609600" algn="just"/>
            <a:endParaRPr lang="fr-CH" dirty="0"/>
          </a:p>
          <a:p>
            <a:pPr marL="609600" indent="-609600" algn="ctr">
              <a:buFontTx/>
              <a:buNone/>
            </a:pPr>
            <a:r>
              <a:rPr lang="fr-CH" sz="4400" b="1" dirty="0" smtClean="0">
                <a:solidFill>
                  <a:srgbClr val="E3B314"/>
                </a:solidFill>
              </a:rPr>
              <a:t>56 </a:t>
            </a:r>
            <a:r>
              <a:rPr lang="fr-CH" sz="4400" b="1" dirty="0">
                <a:solidFill>
                  <a:srgbClr val="E3B314"/>
                </a:solidFill>
              </a:rPr>
              <a:t>à </a:t>
            </a:r>
            <a:r>
              <a:rPr lang="fr-CH" sz="4400" b="1" dirty="0" smtClean="0">
                <a:solidFill>
                  <a:srgbClr val="E3B314"/>
                </a:solidFill>
              </a:rPr>
              <a:t>60 </a:t>
            </a:r>
            <a:r>
              <a:rPr lang="fr-CH" sz="4400" b="1" dirty="0">
                <a:solidFill>
                  <a:srgbClr val="E3B314"/>
                </a:solidFill>
              </a:rPr>
              <a:t>gr</a:t>
            </a:r>
            <a:endParaRPr lang="fr-CH" sz="4400" b="1" dirty="0"/>
          </a:p>
          <a:p>
            <a:pPr marL="609600" indent="-609600" algn="just"/>
            <a:endParaRPr lang="fr-FR" dirty="0"/>
          </a:p>
          <a:p>
            <a:pPr marL="609600" indent="-609600"/>
            <a:endParaRPr lang="fr-FR" altLang="ja-JP" dirty="0"/>
          </a:p>
        </p:txBody>
      </p:sp>
    </p:spTree>
    <p:extLst>
      <p:ext uri="{BB962C8B-B14F-4D97-AF65-F5344CB8AC3E}">
        <p14:creationId xmlns:p14="http://schemas.microsoft.com/office/powerpoint/2010/main" val="412464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14339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dirty="0">
                <a:latin typeface="Arial"/>
                <a:cs typeface="Arial"/>
              </a:rPr>
              <a:t>Contr</a:t>
            </a:r>
            <a:r>
              <a:rPr lang="fr-FR" altLang="ja-JP" dirty="0">
                <a:latin typeface="Arial"/>
                <a:cs typeface="Arial"/>
              </a:rPr>
              <a:t>ôle des acquis</a:t>
            </a:r>
            <a:r>
              <a:rPr lang="fr-FR" dirty="0">
                <a:latin typeface="Arial"/>
                <a:cs typeface="Arial"/>
              </a:rPr>
              <a:t>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317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just">
              <a:lnSpc>
                <a:spcPct val="90000"/>
              </a:lnSpc>
            </a:pPr>
            <a:r>
              <a:rPr lang="fr-CH" sz="2800" dirty="0" smtClean="0">
                <a:latin typeface="Arial"/>
                <a:cs typeface="Arial"/>
              </a:rPr>
              <a:t>Enum</a:t>
            </a:r>
            <a:r>
              <a:rPr lang="fr-FR" sz="2800" dirty="0" err="1">
                <a:latin typeface="Arial"/>
                <a:cs typeface="Arial"/>
              </a:rPr>
              <a:t>é</a:t>
            </a:r>
            <a:r>
              <a:rPr lang="fr-FR" sz="2800" dirty="0" err="1" smtClean="0">
                <a:latin typeface="Arial"/>
                <a:cs typeface="Arial"/>
              </a:rPr>
              <a:t>re</a:t>
            </a:r>
            <a:r>
              <a:rPr lang="fr-CH" sz="2800" dirty="0" smtClean="0">
                <a:latin typeface="Arial"/>
                <a:cs typeface="Arial"/>
              </a:rPr>
              <a:t>z </a:t>
            </a:r>
            <a:r>
              <a:rPr lang="fr-CH" sz="2800" dirty="0">
                <a:latin typeface="Arial"/>
                <a:cs typeface="Arial"/>
              </a:rPr>
              <a:t>la subdivision des acides gras</a:t>
            </a:r>
          </a:p>
          <a:p>
            <a:pPr marL="609600" indent="-609600" algn="just">
              <a:lnSpc>
                <a:spcPct val="90000"/>
              </a:lnSpc>
            </a:pPr>
            <a:endParaRPr lang="fr-CH" sz="2800" dirty="0"/>
          </a:p>
          <a:p>
            <a:pPr marL="609600" indent="-609600" algn="ctr">
              <a:lnSpc>
                <a:spcPct val="90000"/>
              </a:lnSpc>
              <a:buFontTx/>
              <a:buNone/>
            </a:pPr>
            <a:r>
              <a:rPr lang="fr-CH" sz="4000" b="1" dirty="0">
                <a:solidFill>
                  <a:srgbClr val="E3B314"/>
                </a:solidFill>
              </a:rPr>
              <a:t>Saturés </a:t>
            </a:r>
          </a:p>
          <a:p>
            <a:pPr marL="609600" indent="-609600" algn="ctr">
              <a:lnSpc>
                <a:spcPct val="90000"/>
              </a:lnSpc>
              <a:buFontTx/>
              <a:buNone/>
            </a:pPr>
            <a:r>
              <a:rPr lang="fr-CH" sz="4000" b="1" dirty="0">
                <a:solidFill>
                  <a:srgbClr val="E3B314"/>
                </a:solidFill>
              </a:rPr>
              <a:t> Mono-insaturés</a:t>
            </a:r>
          </a:p>
          <a:p>
            <a:pPr marL="609600" indent="-609600" algn="ctr">
              <a:lnSpc>
                <a:spcPct val="90000"/>
              </a:lnSpc>
              <a:buFontTx/>
              <a:buNone/>
            </a:pPr>
            <a:r>
              <a:rPr lang="fr-CH" sz="4000" b="1" dirty="0">
                <a:solidFill>
                  <a:srgbClr val="E3B314"/>
                </a:solidFill>
              </a:rPr>
              <a:t> Poly-insaturés</a:t>
            </a:r>
          </a:p>
          <a:p>
            <a:pPr marL="609600" indent="-609600" algn="just">
              <a:lnSpc>
                <a:spcPct val="90000"/>
              </a:lnSpc>
            </a:pPr>
            <a:endParaRPr lang="fr-FR" sz="2800" dirty="0"/>
          </a:p>
          <a:p>
            <a:pPr marL="609600" indent="-609600">
              <a:lnSpc>
                <a:spcPct val="90000"/>
              </a:lnSpc>
            </a:pPr>
            <a:endParaRPr lang="fr-FR" altLang="ja-JP" sz="2800" dirty="0"/>
          </a:p>
        </p:txBody>
      </p:sp>
    </p:spTree>
    <p:extLst>
      <p:ext uri="{BB962C8B-B14F-4D97-AF65-F5344CB8AC3E}">
        <p14:creationId xmlns:p14="http://schemas.microsoft.com/office/powerpoint/2010/main" val="278970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1206</TotalTime>
  <Words>404</Words>
  <Application>Microsoft Office PowerPoint</Application>
  <PresentationFormat>Affichage à l'écran (4:3)</PresentationFormat>
  <Paragraphs>84</Paragraphs>
  <Slides>15</Slides>
  <Notes>8</Notes>
  <HiddenSlides>0</HiddenSlides>
  <MMClips>1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Century Gothic</vt:lpstr>
      <vt:lpstr>メイリオ</vt:lpstr>
      <vt:lpstr>Wingdings</vt:lpstr>
      <vt:lpstr>Wingdings 2</vt:lpstr>
      <vt:lpstr>Perception</vt:lpstr>
      <vt:lpstr>Les lipides</vt:lpstr>
      <vt:lpstr>Objectif général:</vt:lpstr>
      <vt:lpstr>Objectifs opérationnels</vt:lpstr>
      <vt:lpstr>Consignes de travail</vt:lpstr>
      <vt:lpstr>Consignes de travail</vt:lpstr>
      <vt:lpstr>Consignes de travail</vt:lpstr>
      <vt:lpstr>Consignes de travail</vt:lpstr>
      <vt:lpstr>Contrôle des acquis </vt:lpstr>
      <vt:lpstr>Contrôle des acquis </vt:lpstr>
      <vt:lpstr>Contrôle des acquis </vt:lpstr>
      <vt:lpstr>Contrôle des acquis </vt:lpstr>
      <vt:lpstr>Contrôle des acquis </vt:lpstr>
      <vt:lpstr>Contrôle des acquis </vt:lpstr>
      <vt:lpstr>Contrôle des acquis </vt:lpstr>
      <vt:lpstr>Merci de votre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prévention des accidents</dc:title>
  <dc:creator>Phil Flo Pache</dc:creator>
  <cp:lastModifiedBy>pache</cp:lastModifiedBy>
  <cp:revision>62</cp:revision>
  <cp:lastPrinted>2013-01-19T17:45:16Z</cp:lastPrinted>
  <dcterms:created xsi:type="dcterms:W3CDTF">2012-10-21T10:11:07Z</dcterms:created>
  <dcterms:modified xsi:type="dcterms:W3CDTF">2020-09-14T10:03:32Z</dcterms:modified>
</cp:coreProperties>
</file>