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80" r:id="rId14"/>
    <p:sldId id="283" r:id="rId15"/>
    <p:sldId id="285" r:id="rId16"/>
    <p:sldId id="268" r:id="rId17"/>
    <p:sldId id="286" r:id="rId18"/>
    <p:sldId id="274" r:id="rId19"/>
    <p:sldId id="287" r:id="rId20"/>
    <p:sldId id="275" r:id="rId21"/>
    <p:sldId id="288" r:id="rId22"/>
    <p:sldId id="290" r:id="rId23"/>
    <p:sldId id="266" r:id="rId24"/>
    <p:sldId id="267" r:id="rId25"/>
    <p:sldId id="269" r:id="rId26"/>
    <p:sldId id="270" r:id="rId27"/>
    <p:sldId id="272" r:id="rId28"/>
    <p:sldId id="271" r:id="rId29"/>
    <p:sldId id="273" r:id="rId30"/>
    <p:sldId id="276" r:id="rId31"/>
    <p:sldId id="278" r:id="rId32"/>
    <p:sldId id="301" r:id="rId33"/>
    <p:sldId id="277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17.09.13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GE5L1pMYnzg" TargetMode="External"/><Relationship Id="rId3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76" y="4378704"/>
            <a:ext cx="8180504" cy="1470025"/>
          </a:xfrm>
        </p:spPr>
        <p:txBody>
          <a:bodyPr/>
          <a:lstStyle/>
          <a:p>
            <a:pPr algn="ctr"/>
            <a:r>
              <a:rPr lang="fr-FR" sz="4400" b="1" dirty="0" smtClean="0"/>
              <a:t>LES CHAMPIGNONS / PILZE</a:t>
            </a:r>
            <a:br>
              <a:rPr lang="fr-FR" sz="4400" b="1" dirty="0" smtClean="0"/>
            </a:br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Image 3" descr="5eec602f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09" y="375811"/>
            <a:ext cx="6453227" cy="43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CONSERVATION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SECHAGE</a:t>
            </a:r>
            <a:r>
              <a:rPr lang="fr-FR" b="1" dirty="0" smtClean="0">
                <a:solidFill>
                  <a:schemeClr val="bg2"/>
                </a:solidFill>
              </a:rPr>
              <a:t> 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Les suspendre entiers, coupés en deux ou en tranches de 2 à 3 mm sur une </a:t>
            </a:r>
            <a:r>
              <a:rPr lang="fr-FR" b="1" dirty="0" smtClean="0">
                <a:solidFill>
                  <a:schemeClr val="accent6"/>
                </a:solidFill>
              </a:rPr>
              <a:t>corde</a:t>
            </a:r>
            <a:r>
              <a:rPr lang="fr-FR" dirty="0" smtClean="0"/>
              <a:t> dans lieu sec et aéré 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Etendre sur un </a:t>
            </a:r>
            <a:r>
              <a:rPr lang="fr-FR" b="1" dirty="0" smtClean="0">
                <a:solidFill>
                  <a:srgbClr val="FEA022"/>
                </a:solidFill>
              </a:rPr>
              <a:t>tamis </a:t>
            </a:r>
            <a:r>
              <a:rPr lang="fr-FR" dirty="0" smtClean="0"/>
              <a:t>et les retourner de temps à l’autre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On peut aussi les sécher dans un </a:t>
            </a:r>
            <a:r>
              <a:rPr lang="fr-FR" b="1" dirty="0" smtClean="0">
                <a:solidFill>
                  <a:srgbClr val="FEA022"/>
                </a:solidFill>
              </a:rPr>
              <a:t>four ouvert</a:t>
            </a:r>
            <a:r>
              <a:rPr lang="fr-FR" dirty="0" smtClean="0"/>
              <a:t>, à faible chaleur, mais il vaut mieux utiliser un </a:t>
            </a:r>
            <a:r>
              <a:rPr lang="fr-FR" b="1" dirty="0" smtClean="0">
                <a:solidFill>
                  <a:srgbClr val="FEA022"/>
                </a:solidFill>
              </a:rPr>
              <a:t>séchoir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doivent être conservés à l’abri de l’</a:t>
            </a:r>
            <a:r>
              <a:rPr lang="fr-FR" b="1" dirty="0" smtClean="0">
                <a:solidFill>
                  <a:srgbClr val="FEA022"/>
                </a:solidFill>
              </a:rPr>
              <a:t>air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Avant de les préparer, les </a:t>
            </a:r>
            <a:r>
              <a:rPr lang="fr-FR" b="1" dirty="0" smtClean="0">
                <a:solidFill>
                  <a:srgbClr val="FEA022"/>
                </a:solidFill>
              </a:rPr>
              <a:t>tremper 2 à 4 heures</a:t>
            </a:r>
            <a:r>
              <a:rPr lang="fr-FR" dirty="0" smtClean="0"/>
              <a:t> dans de l’eau tiède, puis les débarrasser d’éventuels </a:t>
            </a:r>
            <a:r>
              <a:rPr lang="fr-FR" b="1" dirty="0" smtClean="0">
                <a:solidFill>
                  <a:srgbClr val="FEA022"/>
                </a:solidFill>
              </a:rPr>
              <a:t>grains de sable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CONSERVATION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SURGELATION</a:t>
            </a:r>
            <a:r>
              <a:rPr lang="fr-FR" b="1" dirty="0" smtClean="0">
                <a:solidFill>
                  <a:schemeClr val="bg2"/>
                </a:solidFill>
              </a:rPr>
              <a:t> 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Les </a:t>
            </a:r>
            <a:r>
              <a:rPr lang="fr-FR" b="1" dirty="0" smtClean="0">
                <a:solidFill>
                  <a:schemeClr val="accent6"/>
                </a:solidFill>
              </a:rPr>
              <a:t>nettoyer</a:t>
            </a:r>
            <a:r>
              <a:rPr lang="fr-FR" dirty="0" smtClean="0"/>
              <a:t> avec soin et les laisser </a:t>
            </a:r>
            <a:r>
              <a:rPr lang="fr-FR" b="1" dirty="0" smtClean="0">
                <a:solidFill>
                  <a:srgbClr val="FEA022"/>
                </a:solidFill>
              </a:rPr>
              <a:t>entiers</a:t>
            </a:r>
            <a:r>
              <a:rPr lang="fr-FR" dirty="0" smtClean="0"/>
              <a:t> ou les </a:t>
            </a:r>
            <a:r>
              <a:rPr lang="fr-FR" b="1" dirty="0" smtClean="0">
                <a:solidFill>
                  <a:srgbClr val="FEA022"/>
                </a:solidFill>
              </a:rPr>
              <a:t>couper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b="1" dirty="0" smtClean="0">
                <a:solidFill>
                  <a:srgbClr val="FEA022"/>
                </a:solidFill>
              </a:rPr>
              <a:t>Blanchir</a:t>
            </a:r>
            <a:r>
              <a:rPr lang="fr-FR" dirty="0" smtClean="0">
                <a:solidFill>
                  <a:srgbClr val="FFFFFF"/>
                </a:solidFill>
              </a:rPr>
              <a:t> certaines sortes (par ex. les chanterelles), les refroidir et bien les égoutter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>
                <a:solidFill>
                  <a:srgbClr val="FFFFFF"/>
                </a:solidFill>
              </a:rPr>
              <a:t>Emballer </a:t>
            </a:r>
            <a:r>
              <a:rPr lang="fr-FR" b="1" dirty="0" err="1" smtClean="0">
                <a:solidFill>
                  <a:srgbClr val="FEA022"/>
                </a:solidFill>
              </a:rPr>
              <a:t>sous-vide</a:t>
            </a:r>
            <a:r>
              <a:rPr lang="fr-FR" dirty="0" smtClean="0">
                <a:solidFill>
                  <a:srgbClr val="FFFFFF"/>
                </a:solidFill>
              </a:rPr>
              <a:t> et </a:t>
            </a:r>
            <a:r>
              <a:rPr lang="fr-FR" dirty="0" err="1" smtClean="0">
                <a:solidFill>
                  <a:srgbClr val="FFFFFF"/>
                </a:solidFill>
              </a:rPr>
              <a:t>surgéler</a:t>
            </a:r>
            <a:r>
              <a:rPr lang="fr-FR" dirty="0" smtClean="0">
                <a:solidFill>
                  <a:srgbClr val="FFFFFF"/>
                </a:solidFill>
              </a:rPr>
              <a:t> à </a:t>
            </a:r>
            <a:r>
              <a:rPr lang="fr-FR" b="1" dirty="0" smtClean="0">
                <a:solidFill>
                  <a:srgbClr val="FEA022"/>
                </a:solidFill>
              </a:rPr>
              <a:t>-22°C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>
                <a:solidFill>
                  <a:srgbClr val="FFFFFF"/>
                </a:solidFill>
              </a:rPr>
              <a:t>Les </a:t>
            </a:r>
            <a:r>
              <a:rPr lang="fr-FR" b="1" dirty="0" smtClean="0">
                <a:solidFill>
                  <a:srgbClr val="FEA022"/>
                </a:solidFill>
              </a:rPr>
              <a:t>bolets</a:t>
            </a:r>
            <a:r>
              <a:rPr lang="fr-FR" dirty="0" smtClean="0">
                <a:solidFill>
                  <a:srgbClr val="FFFFFF"/>
                </a:solidFill>
              </a:rPr>
              <a:t> peuvent être surgelés entiers ou coupés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>
                <a:solidFill>
                  <a:srgbClr val="FFFFFF"/>
                </a:solidFill>
              </a:rPr>
              <a:t>Surgelés, les champignons se conservent de </a:t>
            </a:r>
            <a:r>
              <a:rPr lang="fr-FR" b="1" dirty="0" smtClean="0">
                <a:solidFill>
                  <a:srgbClr val="FEA022"/>
                </a:solidFill>
              </a:rPr>
              <a:t>6 à 8 mois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Sauter directement </a:t>
            </a:r>
            <a:r>
              <a:rPr lang="fr-FR" b="1" dirty="0" smtClean="0">
                <a:solidFill>
                  <a:srgbClr val="FEA022"/>
                </a:solidFill>
              </a:rPr>
              <a:t>sans décongeler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CONSERVATION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CONSERVATION AU VINAIGRE (A CHAUD)</a:t>
            </a:r>
            <a:r>
              <a:rPr lang="fr-FR" b="1" dirty="0" smtClean="0">
                <a:solidFill>
                  <a:schemeClr val="bg2"/>
                </a:solidFill>
              </a:rPr>
              <a:t> 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Faire bouillir pendant 5 minutes dans une </a:t>
            </a:r>
            <a:r>
              <a:rPr lang="fr-FR" b="1" dirty="0" smtClean="0">
                <a:solidFill>
                  <a:schemeClr val="accent6"/>
                </a:solidFill>
              </a:rPr>
              <a:t>marinade au vinaigre</a:t>
            </a:r>
            <a:r>
              <a:rPr lang="fr-FR" dirty="0" smtClean="0"/>
              <a:t> les champignons coupés en morceaux et lavés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Les mettre </a:t>
            </a:r>
            <a:r>
              <a:rPr lang="fr-FR" b="1" dirty="0" smtClean="0">
                <a:solidFill>
                  <a:srgbClr val="FEA022"/>
                </a:solidFill>
              </a:rPr>
              <a:t>bouillants</a:t>
            </a:r>
            <a:r>
              <a:rPr lang="fr-FR" dirty="0" smtClean="0"/>
              <a:t> dans des bocaux à conserver et les fermer aussitôt hermétiquement</a:t>
            </a:r>
          </a:p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STERELISER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>
                <a:solidFill>
                  <a:schemeClr val="bg2"/>
                </a:solidFill>
              </a:rPr>
              <a:t>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Méthode employée par l’</a:t>
            </a:r>
            <a:r>
              <a:rPr lang="fr-FR" b="1" dirty="0" smtClean="0">
                <a:solidFill>
                  <a:srgbClr val="FEA022"/>
                </a:solidFill>
              </a:rPr>
              <a:t>industrie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FEA022"/>
                </a:solidFill>
              </a:rPr>
              <a:t>conserves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CONSERVATION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A L’HUILE</a:t>
            </a:r>
            <a:r>
              <a:rPr lang="fr-FR" b="1" dirty="0" smtClean="0">
                <a:solidFill>
                  <a:schemeClr val="bg2"/>
                </a:solidFill>
              </a:rPr>
              <a:t> 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On peut aussi utiliser l’huile qui aura été aromatisées</a:t>
            </a:r>
          </a:p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LYOPHILISATION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>
                <a:solidFill>
                  <a:schemeClr val="bg2"/>
                </a:solidFill>
              </a:rPr>
              <a:t>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Poudre de champignons</a:t>
            </a:r>
          </a:p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REFRIGERER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>
                <a:solidFill>
                  <a:schemeClr val="bg2"/>
                </a:solidFill>
              </a:rPr>
              <a:t>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Peu de temps, 4 à 6 °C, pas de sac en plastique</a:t>
            </a:r>
            <a:endParaRPr lang="fr-FR" b="1" dirty="0">
              <a:solidFill>
                <a:srgbClr val="FEA022"/>
              </a:solidFill>
            </a:endParaRPr>
          </a:p>
          <a:p>
            <a:pPr>
              <a:buSzPct val="100000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METHODES DE CUISSON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sz="2800" dirty="0" smtClean="0"/>
              <a:t>Etuver (avec </a:t>
            </a:r>
            <a:r>
              <a:rPr lang="fr-FR" sz="2800" dirty="0"/>
              <a:t>de l’acide ascorbique, </a:t>
            </a:r>
            <a:r>
              <a:rPr lang="fr-FR" sz="2800" dirty="0" smtClean="0"/>
              <a:t>reste blanc </a:t>
            </a:r>
            <a:r>
              <a:rPr lang="fr-FR" sz="2800" dirty="0"/>
              <a:t>et évite l’acidité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sz="2800" dirty="0" smtClean="0"/>
              <a:t>Bouillir (mijoter)</a:t>
            </a:r>
            <a:endParaRPr lang="fr-FR" sz="2800" dirty="0"/>
          </a:p>
          <a:p>
            <a:pPr>
              <a:buSzPct val="100000"/>
              <a:buBlip>
                <a:blip r:embed="rId2"/>
              </a:buBlip>
            </a:pPr>
            <a:r>
              <a:rPr lang="fr-FR" sz="2800" dirty="0"/>
              <a:t>Sauter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sz="2800" dirty="0"/>
              <a:t>Griller</a:t>
            </a:r>
          </a:p>
          <a:p>
            <a:pPr>
              <a:buSzPct val="100000"/>
              <a:buBlip>
                <a:blip r:embed="rId2"/>
              </a:buBlip>
            </a:pPr>
            <a:endParaRPr lang="fr-FR" b="1" dirty="0">
              <a:solidFill>
                <a:srgbClr val="FEA022"/>
              </a:solidFill>
            </a:endParaRPr>
          </a:p>
          <a:p>
            <a:pPr>
              <a:buSzPct val="100000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4" name="Espace réservé du contenu 3" descr="24_poele_web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r="11050"/>
          <a:stretch>
            <a:fillRect/>
          </a:stretch>
        </p:blipFill>
        <p:spPr/>
      </p:pic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CHAMPIGNONS CULTIVES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9420" y="3529261"/>
            <a:ext cx="3031521" cy="847118"/>
          </a:xfrm>
        </p:spPr>
        <p:txBody>
          <a:bodyPr>
            <a:normAutofit/>
          </a:bodyPr>
          <a:lstStyle/>
          <a:p>
            <a:pPr algn="ctr">
              <a:buSzPct val="100000"/>
              <a:buBlip>
                <a:blip r:embed="rId2"/>
              </a:buBlip>
            </a:pPr>
            <a:r>
              <a:rPr lang="fr-FR" sz="1800" dirty="0" smtClean="0"/>
              <a:t>Champignon de Paris blanc et brun</a:t>
            </a:r>
            <a:endParaRPr lang="fr-FR" sz="1800" dirty="0"/>
          </a:p>
          <a:p>
            <a:pPr>
              <a:buSzPct val="100000"/>
              <a:buBlip>
                <a:blip r:embed="rId2"/>
              </a:buBlip>
            </a:pPr>
            <a:endParaRPr lang="fr-FR" sz="1800" b="1" dirty="0">
              <a:solidFill>
                <a:srgbClr val="FEA022"/>
              </a:solidFill>
            </a:endParaRPr>
          </a:p>
          <a:p>
            <a:pPr>
              <a:buSzPct val="100000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09067" y="30334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6939573" y="6157913"/>
            <a:ext cx="1708320" cy="52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err="1" smtClean="0"/>
              <a:t>Grifola</a:t>
            </a:r>
            <a:endParaRPr lang="fr-FR" sz="1800" dirty="0" smtClean="0"/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6939573" y="3563702"/>
            <a:ext cx="1708320" cy="58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err="1" smtClean="0"/>
              <a:t>Schiitake</a:t>
            </a:r>
            <a:endParaRPr lang="fr-FR" sz="1800" dirty="0" smtClean="0"/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429326" y="6120327"/>
            <a:ext cx="3031521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Pleurote de panicaut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3460847" y="6157913"/>
            <a:ext cx="3031521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Champignon du hêtre (</a:t>
            </a:r>
            <a:r>
              <a:rPr lang="fr-FR" sz="1800" dirty="0" err="1" smtClean="0"/>
              <a:t>Shimeji</a:t>
            </a:r>
            <a:r>
              <a:rPr lang="fr-FR" sz="1800" dirty="0" smtClean="0"/>
              <a:t>)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3876815" y="3524880"/>
            <a:ext cx="1696171" cy="47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Pleurote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18" name="Espace réservé du contenu 4" descr="Champignon de couche:De Paris blan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>
            <a:fillRect/>
          </a:stretch>
        </p:blipFill>
        <p:spPr>
          <a:xfrm>
            <a:off x="316443" y="1916189"/>
            <a:ext cx="1299828" cy="1486565"/>
          </a:xfrm>
          <a:prstGeom prst="rect">
            <a:avLst/>
          </a:prstGeom>
        </p:spPr>
      </p:pic>
      <p:pic>
        <p:nvPicPr>
          <p:cNvPr id="19" name="Image 18" descr="Champignons de couche:De Paris bru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0" y="2044840"/>
            <a:ext cx="1305433" cy="1305433"/>
          </a:xfrm>
          <a:prstGeom prst="rect">
            <a:avLst/>
          </a:prstGeom>
        </p:spPr>
      </p:pic>
      <p:pic>
        <p:nvPicPr>
          <p:cNvPr id="4" name="Image 3" descr="Pleurot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47" y="1778618"/>
            <a:ext cx="2567774" cy="1571655"/>
          </a:xfrm>
          <a:prstGeom prst="rect">
            <a:avLst/>
          </a:prstGeom>
        </p:spPr>
      </p:pic>
      <p:pic>
        <p:nvPicPr>
          <p:cNvPr id="21" name="Image 20" descr="Shiitak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68" y="1778618"/>
            <a:ext cx="2345307" cy="1577436"/>
          </a:xfrm>
          <a:prstGeom prst="rect">
            <a:avLst/>
          </a:prstGeom>
        </p:spPr>
      </p:pic>
      <p:pic>
        <p:nvPicPr>
          <p:cNvPr id="22" name="Image 21" descr="Pleurote de panicau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1" y="4331609"/>
            <a:ext cx="2286437" cy="1714828"/>
          </a:xfrm>
          <a:prstGeom prst="rect">
            <a:avLst/>
          </a:prstGeom>
        </p:spPr>
      </p:pic>
      <p:pic>
        <p:nvPicPr>
          <p:cNvPr id="23" name="Image 22" descr="Shimeji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7" y="4309769"/>
            <a:ext cx="2231429" cy="1745297"/>
          </a:xfrm>
          <a:prstGeom prst="rect">
            <a:avLst/>
          </a:prstGeom>
        </p:spPr>
      </p:pic>
      <p:pic>
        <p:nvPicPr>
          <p:cNvPr id="24" name="Image 23" descr="Grifola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1" y="4299418"/>
            <a:ext cx="2340864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CHAMPIGNON DE COUCHE / DE PARIS</a:t>
            </a:r>
            <a:br>
              <a:rPr lang="fr-FR" sz="4000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ZUCHTCHAMPIGNONS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1" y="1918047"/>
            <a:ext cx="4981983" cy="483112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Très ronds, avec un pied court et large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Ils sont fermes, lisses, sans taches et la surface de coupe est blanche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Les bruns ont une surface plus rugueuse mais sont plus aromatiques que les blancs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On les cultive dans le </a:t>
            </a:r>
            <a:r>
              <a:rPr lang="fr-FR" b="1" dirty="0" smtClean="0">
                <a:solidFill>
                  <a:schemeClr val="accent6"/>
                </a:solidFill>
              </a:rPr>
              <a:t>monde entier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Ils ne se gardent que </a:t>
            </a:r>
            <a:r>
              <a:rPr lang="fr-FR" b="1" dirty="0" smtClean="0">
                <a:solidFill>
                  <a:srgbClr val="FEA022"/>
                </a:solidFill>
              </a:rPr>
              <a:t>peu de temps</a:t>
            </a:r>
            <a:r>
              <a:rPr lang="fr-FR" dirty="0" smtClean="0"/>
              <a:t>, au </a:t>
            </a:r>
            <a:r>
              <a:rPr lang="fr-FR" b="1" dirty="0" smtClean="0">
                <a:solidFill>
                  <a:srgbClr val="FEA022"/>
                </a:solidFill>
              </a:rPr>
              <a:t>frais</a:t>
            </a:r>
            <a:r>
              <a:rPr lang="fr-FR" dirty="0" smtClean="0"/>
              <a:t> et dans l’</a:t>
            </a:r>
            <a:r>
              <a:rPr lang="fr-FR" b="1" dirty="0" smtClean="0">
                <a:solidFill>
                  <a:srgbClr val="FEA022"/>
                </a:solidFill>
              </a:rPr>
              <a:t>obscurité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Bien les nettoyer avec une brosse spéciale, les rincer à l’eau au dernier moment et les utiliser immédiatement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Les </a:t>
            </a:r>
            <a:r>
              <a:rPr lang="fr-FR" b="1" dirty="0" smtClean="0">
                <a:solidFill>
                  <a:srgbClr val="FEA022"/>
                </a:solidFill>
              </a:rPr>
              <a:t>étuver</a:t>
            </a:r>
            <a:r>
              <a:rPr lang="fr-FR" dirty="0" smtClean="0"/>
              <a:t> à couvert avec du jus de citron dans leur propre jus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Couper en quatre ou en tranches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Conviennent pour les </a:t>
            </a:r>
            <a:r>
              <a:rPr lang="fr-FR" b="1" dirty="0" smtClean="0">
                <a:solidFill>
                  <a:srgbClr val="FEA022"/>
                </a:solidFill>
              </a:rPr>
              <a:t>potages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FEA022"/>
                </a:solidFill>
              </a:rPr>
              <a:t>sauces</a:t>
            </a:r>
            <a:r>
              <a:rPr lang="fr-FR" dirty="0" smtClean="0"/>
              <a:t> ou en </a:t>
            </a:r>
            <a:r>
              <a:rPr lang="fr-FR" b="1" dirty="0" smtClean="0">
                <a:solidFill>
                  <a:srgbClr val="FEA022"/>
                </a:solidFill>
              </a:rPr>
              <a:t>duxelles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Froids pour des </a:t>
            </a:r>
            <a:r>
              <a:rPr lang="fr-FR" b="1" dirty="0" smtClean="0">
                <a:solidFill>
                  <a:srgbClr val="FEA022"/>
                </a:solidFill>
              </a:rPr>
              <a:t>hors-d’œuvre</a:t>
            </a:r>
            <a:r>
              <a:rPr lang="fr-FR" dirty="0" smtClean="0"/>
              <a:t>, à la </a:t>
            </a:r>
            <a:r>
              <a:rPr lang="fr-FR" b="1" dirty="0" smtClean="0">
                <a:solidFill>
                  <a:srgbClr val="FEA022"/>
                </a:solidFill>
              </a:rPr>
              <a:t>grecque</a:t>
            </a:r>
            <a:r>
              <a:rPr lang="fr-FR" dirty="0" smtClean="0"/>
              <a:t>, pour des </a:t>
            </a:r>
            <a:r>
              <a:rPr lang="fr-FR" b="1" dirty="0" smtClean="0">
                <a:solidFill>
                  <a:srgbClr val="FEA022"/>
                </a:solidFill>
              </a:rPr>
              <a:t>salades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rgbClr val="FEA022"/>
                </a:solidFill>
              </a:rPr>
              <a:t>tournés</a:t>
            </a:r>
            <a:r>
              <a:rPr lang="fr-FR" dirty="0" smtClean="0"/>
              <a:t> comme garniture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Il ne faudrait pas les manger </a:t>
            </a:r>
            <a:r>
              <a:rPr lang="fr-FR" b="1" dirty="0" smtClean="0">
                <a:solidFill>
                  <a:srgbClr val="FEA022"/>
                </a:solidFill>
              </a:rPr>
              <a:t>crus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Champignon de couche:De Paris blanc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>
            <a:fillRect/>
          </a:stretch>
        </p:blipFill>
        <p:spPr>
          <a:xfrm>
            <a:off x="5988776" y="1815992"/>
            <a:ext cx="2258601" cy="2583078"/>
          </a:xfrm>
        </p:spPr>
      </p:pic>
      <p:pic>
        <p:nvPicPr>
          <p:cNvPr id="6" name="Image 5" descr="Champignons de couche:De Paris bru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6" y="4395130"/>
            <a:ext cx="2258601" cy="22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CHAMPIGNON DE COUCHE / DE PARIS</a:t>
            </a:r>
            <a:br>
              <a:rPr lang="fr-FR" sz="4000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ZUCHTCHAMPIGNONS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7732" y="5698672"/>
            <a:ext cx="3570870" cy="904283"/>
          </a:xfrm>
        </p:spPr>
        <p:txBody>
          <a:bodyPr>
            <a:normAutofit/>
          </a:bodyPr>
          <a:lstStyle/>
          <a:p>
            <a:pPr algn="ctr"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Mélange de paille et de fumier de cheval</a:t>
            </a:r>
            <a:endParaRPr lang="fr-FR" b="1" dirty="0">
              <a:solidFill>
                <a:srgbClr val="FEA022"/>
              </a:solidFill>
            </a:endParaRP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"/>
          </p:nvPr>
        </p:nvSpPr>
        <p:spPr>
          <a:xfrm>
            <a:off x="178505" y="1996973"/>
            <a:ext cx="3333793" cy="1745151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sz="3600" b="1" u="sng" dirty="0" smtClean="0">
                <a:solidFill>
                  <a:schemeClr val="bg2"/>
                </a:solidFill>
              </a:rPr>
              <a:t>CULTURE</a:t>
            </a:r>
            <a:r>
              <a:rPr lang="fr-FR" sz="3600" b="1" dirty="0" smtClean="0">
                <a:solidFill>
                  <a:schemeClr val="bg2"/>
                </a:solidFill>
              </a:rPr>
              <a:t> :</a:t>
            </a:r>
            <a:endParaRPr lang="fr-FR" sz="3600" b="1" dirty="0">
              <a:solidFill>
                <a:schemeClr val="bg2"/>
              </a:solidFill>
            </a:endParaRPr>
          </a:p>
        </p:txBody>
      </p:sp>
      <p:pic>
        <p:nvPicPr>
          <p:cNvPr id="8" name="Picture 7" descr="cultiver-champignon-cest-jours-L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" y="2799836"/>
            <a:ext cx="41957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ulture_champignons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66" y="2167412"/>
            <a:ext cx="2738471" cy="419582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6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PLEUROTE</a:t>
            </a:r>
            <a:br>
              <a:rPr lang="fr-FR" b="1" dirty="0" smtClean="0"/>
            </a:br>
            <a:r>
              <a:rPr lang="fr-FR" sz="2800" b="1" i="1" dirty="0" smtClean="0">
                <a:solidFill>
                  <a:schemeClr val="accent5"/>
                </a:solidFill>
              </a:rPr>
              <a:t>AUSTERNPILZE / AUSTERNSEITLINGE</a:t>
            </a:r>
            <a:endParaRPr lang="fr-FR" sz="28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Chapeau rond ou en forme de </a:t>
            </a:r>
            <a:r>
              <a:rPr lang="fr-FR" b="1" dirty="0" smtClean="0">
                <a:solidFill>
                  <a:srgbClr val="FEA022"/>
                </a:solidFill>
              </a:rPr>
              <a:t>coquillage</a:t>
            </a:r>
            <a:r>
              <a:rPr lang="fr-FR" dirty="0" smtClean="0"/>
              <a:t>, au bord souvent crevassé ou morcelé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couleur varie de gris, gris-brun, bleu-gris, gris olive, jaune clair à presque blanc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Ils poussent sur les </a:t>
            </a:r>
            <a:r>
              <a:rPr lang="fr-FR" b="1" dirty="0" smtClean="0">
                <a:solidFill>
                  <a:srgbClr val="FEA022"/>
                </a:solidFill>
              </a:rPr>
              <a:t>troncs d’arbustes feuillus</a:t>
            </a:r>
            <a:r>
              <a:rPr lang="fr-FR" dirty="0" smtClean="0"/>
              <a:t>, mais aujourd’hui ils sont </a:t>
            </a:r>
            <a:r>
              <a:rPr lang="fr-FR" b="1" dirty="0" smtClean="0">
                <a:solidFill>
                  <a:srgbClr val="FEA022"/>
                </a:solidFill>
              </a:rPr>
              <a:t>cultivés</a:t>
            </a:r>
            <a:r>
              <a:rPr lang="fr-FR" dirty="0" smtClean="0"/>
              <a:t> et on les trouve toute l’année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Les pleurotes jaunes peuvent être utilisés de nombreuses manières, étuvés comme </a:t>
            </a:r>
            <a:r>
              <a:rPr lang="fr-FR" b="1" dirty="0" smtClean="0">
                <a:solidFill>
                  <a:srgbClr val="FEA022"/>
                </a:solidFill>
              </a:rPr>
              <a:t>mets de champignons séparés</a:t>
            </a:r>
            <a:r>
              <a:rPr lang="fr-FR" dirty="0" smtClean="0"/>
              <a:t>, sautés dans du beurre pour les mélanges de champignons, ou comme </a:t>
            </a:r>
            <a:r>
              <a:rPr lang="fr-FR" b="1" dirty="0" smtClean="0">
                <a:solidFill>
                  <a:srgbClr val="FEA022"/>
                </a:solidFill>
              </a:rPr>
              <a:t>garniture de mets de viande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7" name="Espace réservé du contenu 6" descr="Pleurot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26" b="-43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94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62467" y="3937631"/>
            <a:ext cx="2340359" cy="904283"/>
          </a:xfrm>
        </p:spPr>
        <p:txBody>
          <a:bodyPr>
            <a:normAutofit/>
          </a:bodyPr>
          <a:lstStyle/>
          <a:p>
            <a:pPr algn="ctr"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Bottes de paille ou de sciure</a:t>
            </a:r>
            <a:endParaRPr lang="fr-FR" b="1" dirty="0">
              <a:solidFill>
                <a:srgbClr val="FEA022"/>
              </a:solidFill>
            </a:endParaRP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"/>
          </p:nvPr>
        </p:nvSpPr>
        <p:spPr>
          <a:xfrm>
            <a:off x="178505" y="1996973"/>
            <a:ext cx="3333793" cy="1745151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sz="3600" b="1" u="sng" dirty="0" smtClean="0">
                <a:solidFill>
                  <a:schemeClr val="bg2"/>
                </a:solidFill>
              </a:rPr>
              <a:t>CULTURE</a:t>
            </a:r>
            <a:r>
              <a:rPr lang="fr-FR" sz="3600" b="1" dirty="0" smtClean="0">
                <a:solidFill>
                  <a:schemeClr val="bg2"/>
                </a:solidFill>
              </a:rPr>
              <a:t> :</a:t>
            </a:r>
            <a:endParaRPr lang="fr-FR" sz="3600" b="1" dirty="0">
              <a:solidFill>
                <a:schemeClr val="bg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b="1" dirty="0" smtClean="0"/>
              <a:t>PLEUROTE</a:t>
            </a:r>
            <a:br>
              <a:rPr lang="fr-FR" b="1" dirty="0" smtClean="0"/>
            </a:br>
            <a:r>
              <a:rPr lang="fr-FR" sz="2800" b="1" i="1" dirty="0" smtClean="0">
                <a:solidFill>
                  <a:schemeClr val="accent5"/>
                </a:solidFill>
              </a:rPr>
              <a:t>AUSTERNPILZE / AUSTERNSEITLINGE</a:t>
            </a:r>
            <a:endParaRPr lang="fr-FR" sz="2800" b="1" i="1" dirty="0">
              <a:solidFill>
                <a:schemeClr val="accent5"/>
              </a:solidFill>
            </a:endParaRPr>
          </a:p>
        </p:txBody>
      </p:sp>
      <p:pic>
        <p:nvPicPr>
          <p:cNvPr id="11" name="Image 1" descr="1280_id8610_89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5" y="2351164"/>
            <a:ext cx="5877586" cy="39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1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GENERALITES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Avec leur grande variété, ils sont présents sur toute la </a:t>
            </a:r>
            <a:r>
              <a:rPr lang="fr-FR" b="1" dirty="0" smtClean="0">
                <a:solidFill>
                  <a:schemeClr val="accent6"/>
                </a:solidFill>
              </a:rPr>
              <a:t>planète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On connaît déjà plus de </a:t>
            </a:r>
            <a:r>
              <a:rPr lang="fr-FR" b="1" dirty="0" smtClean="0">
                <a:solidFill>
                  <a:srgbClr val="FEA022"/>
                </a:solidFill>
              </a:rPr>
              <a:t>200000 variétés</a:t>
            </a:r>
            <a:r>
              <a:rPr lang="fr-FR" dirty="0" smtClean="0"/>
              <a:t>, et on en découvre constamment de nouvelles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Contrairement aux autres plantes, ils vivent </a:t>
            </a:r>
            <a:r>
              <a:rPr lang="fr-FR" b="1" dirty="0" smtClean="0">
                <a:solidFill>
                  <a:srgbClr val="FEA022"/>
                </a:solidFill>
              </a:rPr>
              <a:t>sans chlorophylle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prospèrent dans l’</a:t>
            </a:r>
            <a:r>
              <a:rPr lang="fr-FR" b="1" dirty="0" smtClean="0">
                <a:solidFill>
                  <a:srgbClr val="FEA022"/>
                </a:solidFill>
              </a:rPr>
              <a:t>obscurité</a:t>
            </a:r>
            <a:r>
              <a:rPr lang="fr-FR" dirty="0" smtClean="0"/>
              <a:t> totale et vivent de substances organiques et anorganiques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La racine du champignon se trouve sous terre, un vaste réseau filandreux, que l’on appelle le </a:t>
            </a:r>
            <a:r>
              <a:rPr lang="fr-FR" b="1" dirty="0" smtClean="0">
                <a:solidFill>
                  <a:schemeClr val="accent6"/>
                </a:solidFill>
              </a:rPr>
              <a:t>mycélium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SHIITAKES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SHITAKES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Petit chapeau plat en forme d’assiette, avec une tige courbe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Brun clair à l’extérieur, jaune clair à l’intérieur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Très répandu comme champignon de </a:t>
            </a:r>
            <a:r>
              <a:rPr lang="fr-FR" b="1" dirty="0" smtClean="0">
                <a:solidFill>
                  <a:schemeClr val="accent6"/>
                </a:solidFill>
              </a:rPr>
              <a:t>culture</a:t>
            </a:r>
            <a:r>
              <a:rPr lang="fr-FR" dirty="0" smtClean="0"/>
              <a:t>, disponible frais toute l’année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Sauté ou étuvé, convient pour les </a:t>
            </a:r>
            <a:r>
              <a:rPr lang="fr-FR" b="1" dirty="0" smtClean="0">
                <a:solidFill>
                  <a:srgbClr val="FEA022"/>
                </a:solidFill>
              </a:rPr>
              <a:t>mélanges de champignons</a:t>
            </a:r>
            <a:r>
              <a:rPr lang="fr-FR" dirty="0" smtClean="0"/>
              <a:t>, comme </a:t>
            </a:r>
            <a:r>
              <a:rPr lang="fr-FR" b="1" dirty="0" smtClean="0">
                <a:solidFill>
                  <a:srgbClr val="FEA022"/>
                </a:solidFill>
              </a:rPr>
              <a:t>accompagnement relevé </a:t>
            </a:r>
            <a:r>
              <a:rPr lang="fr-FR" dirty="0" smtClean="0"/>
              <a:t>ou </a:t>
            </a:r>
            <a:r>
              <a:rPr lang="fr-FR" b="1" dirty="0" smtClean="0">
                <a:solidFill>
                  <a:srgbClr val="FEA022"/>
                </a:solidFill>
              </a:rPr>
              <a:t>garniture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rgbClr val="FEA022"/>
                </a:solidFill>
              </a:rPr>
              <a:t>séchage</a:t>
            </a:r>
            <a:r>
              <a:rPr lang="fr-FR" dirty="0" smtClean="0"/>
              <a:t> renforce son arôme</a:t>
            </a:r>
            <a:endParaRPr lang="fr-FR" dirty="0"/>
          </a:p>
        </p:txBody>
      </p:sp>
      <p:pic>
        <p:nvPicPr>
          <p:cNvPr id="5" name="Espace réservé du contenu 4" descr="Shiitak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r="20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1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5174" y="6144981"/>
            <a:ext cx="3830687" cy="532977"/>
          </a:xfrm>
        </p:spPr>
        <p:txBody>
          <a:bodyPr>
            <a:normAutofit/>
          </a:bodyPr>
          <a:lstStyle/>
          <a:p>
            <a:pPr algn="ctr"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Copeaux de bois et de sciure</a:t>
            </a:r>
            <a:endParaRPr lang="fr-FR" b="1" dirty="0">
              <a:solidFill>
                <a:srgbClr val="FEA022"/>
              </a:solidFill>
            </a:endParaRP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"/>
          </p:nvPr>
        </p:nvSpPr>
        <p:spPr>
          <a:xfrm>
            <a:off x="178505" y="1996973"/>
            <a:ext cx="3333793" cy="1745151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sz="3600" b="1" u="sng" dirty="0" smtClean="0">
                <a:solidFill>
                  <a:schemeClr val="bg2"/>
                </a:solidFill>
              </a:rPr>
              <a:t>CULTURE</a:t>
            </a:r>
            <a:r>
              <a:rPr lang="fr-FR" sz="3600" b="1" dirty="0" smtClean="0">
                <a:solidFill>
                  <a:schemeClr val="bg2"/>
                </a:solidFill>
              </a:rPr>
              <a:t> :</a:t>
            </a:r>
            <a:endParaRPr lang="fr-FR" sz="3600" b="1" dirty="0">
              <a:solidFill>
                <a:schemeClr val="bg2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b="1" dirty="0" smtClean="0"/>
              <a:t>SHIITAKES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SHITAKES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pic>
        <p:nvPicPr>
          <p:cNvPr id="9" name="Image 3" descr="I-Grande-9572-la-culture-du-shiitake-sur-bois.n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0" y="2833979"/>
            <a:ext cx="4272554" cy="32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shiitake_blo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68" y="2833979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CHAMPIGNONS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COMESTIBLES</a:t>
            </a:r>
            <a:endParaRPr lang="fr-FR" b="1" dirty="0"/>
          </a:p>
        </p:txBody>
      </p:sp>
      <p:pic>
        <p:nvPicPr>
          <p:cNvPr id="9" name="Espace réservé du contenu 8" descr="o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33" r="-29633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7609067" y="30334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45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BOLET BAI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MARONENRÖHRLINGE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chapeau hémisphérique est en général brun foncé avec une couche lamellée jaune-vert au-</a:t>
            </a:r>
            <a:r>
              <a:rPr lang="fr-FR" dirty="0" smtClean="0"/>
              <a:t>dessous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</a:t>
            </a:r>
            <a:r>
              <a:rPr lang="fr-FR" dirty="0" smtClean="0"/>
              <a:t>d’</a:t>
            </a:r>
            <a:r>
              <a:rPr lang="fr-FR" b="1" dirty="0">
                <a:solidFill>
                  <a:srgbClr val="FEA022"/>
                </a:solidFill>
              </a:rPr>
              <a:t>é</a:t>
            </a:r>
            <a:r>
              <a:rPr lang="fr-FR" b="1" dirty="0" smtClean="0">
                <a:solidFill>
                  <a:srgbClr val="FEA022"/>
                </a:solidFill>
              </a:rPr>
              <a:t>té</a:t>
            </a:r>
            <a:r>
              <a:rPr lang="fr-FR" dirty="0" smtClean="0"/>
              <a:t> et d’</a:t>
            </a:r>
            <a:r>
              <a:rPr lang="fr-FR" b="1" dirty="0" smtClean="0">
                <a:solidFill>
                  <a:srgbClr val="FEA022"/>
                </a:solidFill>
              </a:rPr>
              <a:t>automne</a:t>
            </a:r>
            <a:r>
              <a:rPr lang="fr-FR" dirty="0"/>
              <a:t>, de </a:t>
            </a:r>
            <a:r>
              <a:rPr lang="fr-FR" b="1" dirty="0" smtClean="0">
                <a:solidFill>
                  <a:srgbClr val="FEA022"/>
                </a:solidFill>
              </a:rPr>
              <a:t>juin à novembre</a:t>
            </a:r>
            <a:endParaRPr lang="fr-FR" dirty="0" smtClean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N’utiliser que les bolets bai jeunes à la </a:t>
            </a:r>
            <a:r>
              <a:rPr lang="fr-FR" b="1" dirty="0" smtClean="0">
                <a:solidFill>
                  <a:schemeClr val="accent6"/>
                </a:solidFill>
              </a:rPr>
              <a:t>chair ferme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Couper les plus gros en tranches de 1 cm, les épicer et les sauter, ou les couper en fines tranches et les étuver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On utilise les bolets bai comme les </a:t>
            </a:r>
            <a:r>
              <a:rPr lang="fr-FR" b="1" dirty="0" smtClean="0">
                <a:solidFill>
                  <a:srgbClr val="FEA022"/>
                </a:solidFill>
              </a:rPr>
              <a:t>épices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8" name="Espace réservé du contenu 7" descr="Bolet ba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75" b="-357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10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BOLET / CEPE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STEINPILZE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9491" y="1800215"/>
            <a:ext cx="5008169" cy="485730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Le chapeau </a:t>
            </a:r>
            <a:r>
              <a:rPr lang="fr-FR" sz="1200" dirty="0"/>
              <a:t>d’abord hémisphérique, prend ensuite la forme d’un coussin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/>
              <a:t>Il mesure </a:t>
            </a:r>
            <a:r>
              <a:rPr lang="fr-FR" sz="1200" b="1" dirty="0">
                <a:solidFill>
                  <a:srgbClr val="FEA022"/>
                </a:solidFill>
              </a:rPr>
              <a:t>10 à 20 cm </a:t>
            </a:r>
            <a:r>
              <a:rPr lang="fr-FR" sz="1200" dirty="0"/>
              <a:t>de diamètre </a:t>
            </a:r>
            <a:endParaRPr lang="fr-FR" sz="1200" dirty="0" smtClean="0"/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/>
              <a:t>L</a:t>
            </a:r>
            <a:r>
              <a:rPr lang="fr-FR" sz="1200" dirty="0" smtClean="0"/>
              <a:t>a surface est lisse et devient gluante par temps humide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Le chapeau a une couleur qui varie, suivant l’espèce et l’emplacement, du brun-rouge foncé-parfois presque noir-au brun clair ou ocre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Le pied des jeunes bolets est épais, presque sphérique, plus tard cylindrique et ventru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b="1" dirty="0" smtClean="0">
                <a:solidFill>
                  <a:srgbClr val="FEA022"/>
                </a:solidFill>
              </a:rPr>
              <a:t>Saison </a:t>
            </a:r>
            <a:r>
              <a:rPr lang="fr-FR" sz="1200" dirty="0" smtClean="0"/>
              <a:t>:</a:t>
            </a:r>
            <a:r>
              <a:rPr lang="fr-FR" sz="1200" b="1" dirty="0" smtClean="0">
                <a:solidFill>
                  <a:srgbClr val="FEA022"/>
                </a:solidFill>
              </a:rPr>
              <a:t> juin à novembre</a:t>
            </a:r>
            <a:r>
              <a:rPr lang="fr-FR" sz="1200" dirty="0" smtClean="0"/>
              <a:t>, selon la météo et l’emplacement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sz="1200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On peut utiliser les lamelles blanches à jaune clair des </a:t>
            </a:r>
            <a:r>
              <a:rPr lang="fr-FR" sz="1200" b="1" dirty="0" smtClean="0">
                <a:solidFill>
                  <a:schemeClr val="accent6"/>
                </a:solidFill>
              </a:rPr>
              <a:t>jeunes bolets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Lorsqu’elles deviennent vertes  sur les plus âgés, on peut facilement les détacher de la chair du chapeau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Ils conviennent pour les </a:t>
            </a:r>
            <a:r>
              <a:rPr lang="fr-FR" sz="1200" b="1" dirty="0" smtClean="0">
                <a:solidFill>
                  <a:srgbClr val="FEA022"/>
                </a:solidFill>
              </a:rPr>
              <a:t>potages</a:t>
            </a:r>
            <a:r>
              <a:rPr lang="fr-FR" sz="1200" dirty="0" smtClean="0"/>
              <a:t>, divers </a:t>
            </a:r>
            <a:r>
              <a:rPr lang="fr-FR" sz="1200" b="1" dirty="0" smtClean="0">
                <a:solidFill>
                  <a:srgbClr val="FEA022"/>
                </a:solidFill>
              </a:rPr>
              <a:t>hors-d’œuvre chauds </a:t>
            </a:r>
            <a:r>
              <a:rPr lang="fr-FR" sz="1200" dirty="0" smtClean="0"/>
              <a:t>ou comme </a:t>
            </a:r>
            <a:r>
              <a:rPr lang="fr-FR" sz="1200" b="1" dirty="0" smtClean="0">
                <a:solidFill>
                  <a:srgbClr val="FEA022"/>
                </a:solidFill>
              </a:rPr>
              <a:t>garniture</a:t>
            </a:r>
            <a:r>
              <a:rPr lang="fr-FR" sz="1200" dirty="0" smtClean="0"/>
              <a:t>, </a:t>
            </a:r>
            <a:r>
              <a:rPr lang="fr-FR" sz="1200" b="1" dirty="0" smtClean="0">
                <a:solidFill>
                  <a:srgbClr val="FEA022"/>
                </a:solidFill>
              </a:rPr>
              <a:t>sautés</a:t>
            </a:r>
            <a:r>
              <a:rPr lang="fr-FR" sz="1200" dirty="0" smtClean="0"/>
              <a:t> aux fines herbes ou </a:t>
            </a:r>
            <a:r>
              <a:rPr lang="fr-FR" sz="1200" b="1" dirty="0" smtClean="0">
                <a:solidFill>
                  <a:srgbClr val="FEA022"/>
                </a:solidFill>
              </a:rPr>
              <a:t>étuvés</a:t>
            </a:r>
            <a:r>
              <a:rPr lang="fr-FR" sz="1200" dirty="0" smtClean="0"/>
              <a:t> avec une sauce à la crème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Ils sont souvent conservés dans diverses </a:t>
            </a:r>
            <a:r>
              <a:rPr lang="fr-FR" sz="1200" dirty="0" smtClean="0">
                <a:solidFill>
                  <a:srgbClr val="FEA022"/>
                </a:solidFill>
              </a:rPr>
              <a:t>marinades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z="1200" dirty="0" smtClean="0"/>
              <a:t>Ils conviennent pour être </a:t>
            </a:r>
            <a:r>
              <a:rPr lang="fr-FR" sz="1200" b="1" dirty="0" smtClean="0">
                <a:solidFill>
                  <a:srgbClr val="FEA022"/>
                </a:solidFill>
              </a:rPr>
              <a:t>séchés</a:t>
            </a:r>
            <a:r>
              <a:rPr lang="fr-FR" sz="1200" dirty="0" smtClean="0"/>
              <a:t>, ce qui renforce encore leur délicieux arôme</a:t>
            </a:r>
          </a:p>
        </p:txBody>
      </p:sp>
      <p:pic>
        <p:nvPicPr>
          <p:cNvPr id="5" name="Espace réservé du contenu 4" descr="Bolet:Cèpe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>
            <a:fillRect/>
          </a:stretch>
        </p:blipFill>
        <p:spPr>
          <a:xfrm>
            <a:off x="5308833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15886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CHANTERELLE / GIROLLE</a:t>
            </a:r>
            <a:br>
              <a:rPr lang="fr-FR" sz="4000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EIERSCHWÄMME / PFIFFERLINGE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896876" cy="483112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chapeau a une épaisseur de 3 à 10 cm, légèrement voûté au début, avec un bord retourné, puis creusé au centre comme un entonnoir et marqué d’ondulations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Suivant l’endroit, il est de couleur jaune d’œuf plus pâle ou plus vif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saveur est </a:t>
            </a:r>
            <a:r>
              <a:rPr lang="fr-FR" b="1" dirty="0" smtClean="0">
                <a:solidFill>
                  <a:schemeClr val="accent6"/>
                </a:solidFill>
              </a:rPr>
              <a:t>douce</a:t>
            </a:r>
            <a:r>
              <a:rPr lang="fr-FR" dirty="0" smtClean="0"/>
              <a:t> au début, puis un peu </a:t>
            </a:r>
            <a:r>
              <a:rPr lang="fr-FR" b="1" dirty="0" smtClean="0">
                <a:solidFill>
                  <a:srgbClr val="FEA022"/>
                </a:solidFill>
              </a:rPr>
              <a:t>poivrée</a:t>
            </a:r>
            <a:r>
              <a:rPr lang="fr-FR" dirty="0" smtClean="0"/>
              <a:t>, mais </a:t>
            </a:r>
            <a:r>
              <a:rPr lang="fr-FR" dirty="0" smtClean="0"/>
              <a:t>agréable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d’</a:t>
            </a:r>
            <a:r>
              <a:rPr lang="fr-FR" b="1" dirty="0">
                <a:solidFill>
                  <a:srgbClr val="FEA022"/>
                </a:solidFill>
              </a:rPr>
              <a:t>été</a:t>
            </a:r>
            <a:r>
              <a:rPr lang="fr-FR" dirty="0"/>
              <a:t> et d’</a:t>
            </a:r>
            <a:r>
              <a:rPr lang="fr-FR" b="1" dirty="0">
                <a:solidFill>
                  <a:srgbClr val="FEA022"/>
                </a:solidFill>
              </a:rPr>
              <a:t>automne</a:t>
            </a:r>
            <a:endParaRPr lang="fr-FR" dirty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Couper le bas du pied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Les laver et bien les égoutter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Comme mets séparé elles sont </a:t>
            </a:r>
            <a:r>
              <a:rPr lang="fr-FR" b="1" dirty="0" smtClean="0">
                <a:solidFill>
                  <a:srgbClr val="FEA022"/>
                </a:solidFill>
              </a:rPr>
              <a:t>étuvées</a:t>
            </a:r>
            <a:r>
              <a:rPr lang="fr-FR" dirty="0" smtClean="0"/>
              <a:t> dans du beurre avec des fines herbes ou une </a:t>
            </a:r>
            <a:r>
              <a:rPr lang="fr-FR" b="1" dirty="0" smtClean="0">
                <a:solidFill>
                  <a:srgbClr val="FEA022"/>
                </a:solidFill>
              </a:rPr>
              <a:t>sauce crème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Ajoutées à un </a:t>
            </a:r>
            <a:r>
              <a:rPr lang="fr-FR" b="1" dirty="0" smtClean="0">
                <a:solidFill>
                  <a:srgbClr val="FEA022"/>
                </a:solidFill>
              </a:rPr>
              <a:t>risotto</a:t>
            </a:r>
            <a:r>
              <a:rPr lang="fr-FR" dirty="0" smtClean="0"/>
              <a:t> ou des </a:t>
            </a:r>
            <a:r>
              <a:rPr lang="fr-FR" b="1" dirty="0" smtClean="0">
                <a:solidFill>
                  <a:srgbClr val="FEA022"/>
                </a:solidFill>
              </a:rPr>
              <a:t>pâtes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b="1" dirty="0" smtClean="0">
                <a:solidFill>
                  <a:srgbClr val="FEA022"/>
                </a:solidFill>
              </a:rPr>
              <a:t>Marinées</a:t>
            </a:r>
            <a:r>
              <a:rPr lang="fr-FR" dirty="0" smtClean="0"/>
              <a:t> dans du vin ou du vinaigre, en </a:t>
            </a:r>
            <a:r>
              <a:rPr lang="fr-FR" b="1" dirty="0" smtClean="0">
                <a:solidFill>
                  <a:srgbClr val="FEA022"/>
                </a:solidFill>
              </a:rPr>
              <a:t>salade</a:t>
            </a:r>
            <a:r>
              <a:rPr lang="fr-FR" dirty="0" smtClean="0"/>
              <a:t> ou à la </a:t>
            </a:r>
            <a:r>
              <a:rPr lang="fr-FR" b="1" dirty="0" smtClean="0">
                <a:solidFill>
                  <a:srgbClr val="FEA022"/>
                </a:solidFill>
              </a:rPr>
              <a:t>grecque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Fréquemment utilisées comme </a:t>
            </a:r>
            <a:r>
              <a:rPr lang="fr-FR" b="1" dirty="0" smtClean="0">
                <a:solidFill>
                  <a:srgbClr val="FEA022"/>
                </a:solidFill>
              </a:rPr>
              <a:t>garniture</a:t>
            </a:r>
            <a:r>
              <a:rPr lang="fr-FR" dirty="0" smtClean="0"/>
              <a:t> pour la </a:t>
            </a:r>
            <a:r>
              <a:rPr lang="fr-FR" b="1" dirty="0" smtClean="0">
                <a:solidFill>
                  <a:srgbClr val="FEA022"/>
                </a:solidFill>
              </a:rPr>
              <a:t>viande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FEA022"/>
                </a:solidFill>
              </a:rPr>
              <a:t>gibier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Chanterelle:Giroll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r="18297"/>
          <a:stretch>
            <a:fillRect/>
          </a:stretch>
        </p:blipFill>
        <p:spPr>
          <a:xfrm>
            <a:off x="5891213" y="1787525"/>
            <a:ext cx="2744787" cy="3138488"/>
          </a:xfrm>
        </p:spPr>
      </p:pic>
      <p:pic>
        <p:nvPicPr>
          <p:cNvPr id="6" name="Image 5" descr="Chanterelle d'autom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27" y="4694138"/>
            <a:ext cx="2728976" cy="18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CORNE D’ABONDANCE </a:t>
            </a:r>
            <a:r>
              <a:rPr lang="fr-FR" sz="3200" b="1" i="1" dirty="0" smtClean="0">
                <a:solidFill>
                  <a:schemeClr val="accent5"/>
                </a:solidFill>
              </a:rPr>
              <a:t>HERBSTTROMPETEN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chapeau et le pied forment un petit tuyau qui s’élargit en forme de trompette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couleur gris sombre fonce encore au </a:t>
            </a:r>
            <a:r>
              <a:rPr lang="fr-FR" dirty="0" smtClean="0"/>
              <a:t>séchage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</a:t>
            </a:r>
            <a:r>
              <a:rPr lang="fr-FR" dirty="0" smtClean="0"/>
              <a:t>champignons d’</a:t>
            </a:r>
            <a:r>
              <a:rPr lang="fr-FR" b="1" dirty="0" smtClean="0">
                <a:solidFill>
                  <a:srgbClr val="FEA022"/>
                </a:solidFill>
              </a:rPr>
              <a:t>automne</a:t>
            </a:r>
            <a:endParaRPr lang="fr-FR" dirty="0" smtClean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Elles sont considérées comme véritablement </a:t>
            </a:r>
            <a:r>
              <a:rPr lang="fr-FR" b="1" dirty="0" smtClean="0">
                <a:solidFill>
                  <a:schemeClr val="accent6"/>
                </a:solidFill>
              </a:rPr>
              <a:t>aromatiques</a:t>
            </a:r>
            <a:r>
              <a:rPr lang="fr-FR" dirty="0" smtClean="0"/>
              <a:t>, pour relever des </a:t>
            </a:r>
            <a:r>
              <a:rPr lang="fr-FR" b="1" dirty="0" smtClean="0">
                <a:solidFill>
                  <a:srgbClr val="FEA022"/>
                </a:solidFill>
              </a:rPr>
              <a:t>sauces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EA022"/>
                </a:solidFill>
              </a:rPr>
              <a:t>mélange de champignons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Elles conviennent très bien dans une </a:t>
            </a:r>
            <a:r>
              <a:rPr lang="fr-FR" b="1" dirty="0" smtClean="0">
                <a:solidFill>
                  <a:srgbClr val="FEA022"/>
                </a:solidFill>
              </a:rPr>
              <a:t>farce</a:t>
            </a:r>
            <a:r>
              <a:rPr lang="fr-FR" dirty="0" smtClean="0"/>
              <a:t> claire ou comme </a:t>
            </a:r>
            <a:r>
              <a:rPr lang="fr-FR" b="1" dirty="0" smtClean="0">
                <a:solidFill>
                  <a:srgbClr val="FEA022"/>
                </a:solidFill>
              </a:rPr>
              <a:t>garniture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On les trouve avant tout </a:t>
            </a:r>
            <a:r>
              <a:rPr lang="fr-FR" b="1" dirty="0" smtClean="0">
                <a:solidFill>
                  <a:srgbClr val="FEA022"/>
                </a:solidFill>
              </a:rPr>
              <a:t>séchées</a:t>
            </a:r>
            <a:r>
              <a:rPr lang="fr-FR" dirty="0" smtClean="0"/>
              <a:t>, mais aussi </a:t>
            </a:r>
            <a:r>
              <a:rPr lang="fr-FR" b="1" dirty="0" smtClean="0">
                <a:solidFill>
                  <a:srgbClr val="FEA022"/>
                </a:solidFill>
              </a:rPr>
              <a:t>pulvérisées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Corne d'abondance:Trompette de la mor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r="20796"/>
          <a:stretch>
            <a:fillRect/>
          </a:stretch>
        </p:blipFill>
        <p:spPr>
          <a:xfrm>
            <a:off x="4719638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167304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MORILLE CONIQUE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SPITZMORCHELN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602278" cy="48311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chapeau a la forme d’un cône pointu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surface, qui rappelle les rayons d’une </a:t>
            </a:r>
            <a:r>
              <a:rPr lang="fr-FR" b="1" dirty="0" smtClean="0">
                <a:solidFill>
                  <a:schemeClr val="accent6"/>
                </a:solidFill>
              </a:rPr>
              <a:t>ruche</a:t>
            </a:r>
            <a:r>
              <a:rPr lang="fr-FR" dirty="0" smtClean="0"/>
              <a:t>, est caractérisée par des moulures longitudinales régulières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 chapeau est brun rougeâtre à brun châtaigne, avec parfois des reflets </a:t>
            </a:r>
            <a:r>
              <a:rPr lang="fr-FR" dirty="0" smtClean="0"/>
              <a:t>olive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de </a:t>
            </a:r>
            <a:r>
              <a:rPr lang="fr-FR" b="1" dirty="0">
                <a:solidFill>
                  <a:srgbClr val="FEA022"/>
                </a:solidFill>
              </a:rPr>
              <a:t>printemps</a:t>
            </a:r>
            <a:r>
              <a:rPr lang="fr-FR" dirty="0"/>
              <a:t>, de </a:t>
            </a:r>
            <a:r>
              <a:rPr lang="fr-FR" b="1" dirty="0">
                <a:solidFill>
                  <a:srgbClr val="FEA022"/>
                </a:solidFill>
              </a:rPr>
              <a:t>mars à </a:t>
            </a:r>
            <a:r>
              <a:rPr lang="fr-FR" b="1" dirty="0" smtClean="0">
                <a:solidFill>
                  <a:srgbClr val="FEA022"/>
                </a:solidFill>
              </a:rPr>
              <a:t>mai</a:t>
            </a:r>
            <a:endParaRPr lang="fr-FR" dirty="0" smtClean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Ce délicieux champignon aromatique avec sa belle forme est utilisé avant tout comme </a:t>
            </a:r>
            <a:r>
              <a:rPr lang="fr-FR" b="1" dirty="0" smtClean="0">
                <a:solidFill>
                  <a:srgbClr val="FEA022"/>
                </a:solidFill>
              </a:rPr>
              <a:t>garniture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Utilisation comme la </a:t>
            </a:r>
            <a:r>
              <a:rPr lang="fr-FR" b="1" dirty="0" smtClean="0">
                <a:solidFill>
                  <a:srgbClr val="FEA022"/>
                </a:solidFill>
              </a:rPr>
              <a:t>morille ronde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12" name="Espace réservé du contenu 11" descr="Morille coniqu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5197"/>
          <a:stretch>
            <a:fillRect/>
          </a:stretch>
        </p:blipFill>
        <p:spPr>
          <a:xfrm>
            <a:off x="5112434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379574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MORILLE RONDE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SPEISEMORCHELN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1" y="1918047"/>
            <a:ext cx="4595731" cy="483112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Il existe de nombreuses sortes de morilles, avec un chapeau jaune comme les rayons de </a:t>
            </a:r>
            <a:r>
              <a:rPr lang="fr-FR" b="1" dirty="0" smtClean="0">
                <a:solidFill>
                  <a:srgbClr val="FEA022"/>
                </a:solidFill>
              </a:rPr>
              <a:t>ruche</a:t>
            </a:r>
            <a:r>
              <a:rPr lang="fr-FR" dirty="0" smtClean="0"/>
              <a:t> à brun foncé, sphérique ou allongé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morille ronde fait penser à une </a:t>
            </a:r>
            <a:r>
              <a:rPr lang="fr-FR" b="1" dirty="0" smtClean="0">
                <a:solidFill>
                  <a:schemeClr val="accent6"/>
                </a:solidFill>
              </a:rPr>
              <a:t>éponge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de </a:t>
            </a:r>
            <a:r>
              <a:rPr lang="fr-FR" b="1" dirty="0">
                <a:solidFill>
                  <a:srgbClr val="FEA022"/>
                </a:solidFill>
              </a:rPr>
              <a:t>printemps</a:t>
            </a:r>
            <a:r>
              <a:rPr lang="fr-FR" dirty="0"/>
              <a:t>, de </a:t>
            </a:r>
            <a:r>
              <a:rPr lang="fr-FR" b="1" dirty="0">
                <a:solidFill>
                  <a:srgbClr val="FEA022"/>
                </a:solidFill>
              </a:rPr>
              <a:t>mars à </a:t>
            </a:r>
            <a:r>
              <a:rPr lang="fr-FR" b="1" dirty="0" smtClean="0">
                <a:solidFill>
                  <a:srgbClr val="FEA022"/>
                </a:solidFill>
              </a:rPr>
              <a:t>mai</a:t>
            </a:r>
            <a:endParaRPr lang="fr-FR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smtClean="0"/>
              <a:t>Toutes </a:t>
            </a:r>
            <a:r>
              <a:rPr lang="fr-FR" dirty="0" smtClean="0"/>
              <a:t>les variétés sont </a:t>
            </a:r>
            <a:r>
              <a:rPr lang="fr-FR" b="1" dirty="0" smtClean="0">
                <a:solidFill>
                  <a:srgbClr val="FEA022"/>
                </a:solidFill>
              </a:rPr>
              <a:t>toxiques</a:t>
            </a:r>
            <a:r>
              <a:rPr lang="fr-FR" dirty="0" smtClean="0"/>
              <a:t> crues ou insuffisamment cuites, mais ces substances toxiques disparaissent au séchage ou à la cuisson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Bien nettoyer les fraîches et surtout les séchées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Etuvées, elles conviennent comme accompagnement pour les </a:t>
            </a:r>
            <a:r>
              <a:rPr lang="fr-FR" b="1" dirty="0" smtClean="0">
                <a:solidFill>
                  <a:srgbClr val="FEA022"/>
                </a:solidFill>
              </a:rPr>
              <a:t>sauces brunes ou blanches</a:t>
            </a:r>
            <a:r>
              <a:rPr lang="fr-FR" dirty="0" smtClean="0"/>
              <a:t>, sautées avec des fines herbes pour un </a:t>
            </a:r>
            <a:r>
              <a:rPr lang="fr-FR" b="1" dirty="0" smtClean="0">
                <a:solidFill>
                  <a:schemeClr val="accent6"/>
                </a:solidFill>
              </a:rPr>
              <a:t>ragoût</a:t>
            </a:r>
            <a:r>
              <a:rPr lang="fr-FR" dirty="0" smtClean="0"/>
              <a:t> ou des </a:t>
            </a:r>
            <a:r>
              <a:rPr lang="fr-FR" b="1" dirty="0" smtClean="0">
                <a:solidFill>
                  <a:srgbClr val="FEA022"/>
                </a:solidFill>
              </a:rPr>
              <a:t>croûtes aux champignons </a:t>
            </a:r>
            <a:r>
              <a:rPr lang="fr-FR" dirty="0" smtClean="0"/>
              <a:t>et les plus grandes peuvent être </a:t>
            </a:r>
            <a:r>
              <a:rPr lang="fr-FR" b="1" dirty="0" smtClean="0">
                <a:solidFill>
                  <a:srgbClr val="FEA022"/>
                </a:solidFill>
              </a:rPr>
              <a:t>farcies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Elles se prêtent particulièrement bien au </a:t>
            </a:r>
            <a:r>
              <a:rPr lang="fr-FR" b="1" dirty="0" smtClean="0">
                <a:solidFill>
                  <a:srgbClr val="FEA022"/>
                </a:solidFill>
              </a:rPr>
              <a:t>séchage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Morille rond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r="17211"/>
          <a:stretch>
            <a:fillRect/>
          </a:stretch>
        </p:blipFill>
        <p:spPr>
          <a:xfrm>
            <a:off x="5020782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192043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MU-ERR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MU-ERR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2461384"/>
            <a:ext cx="4288040" cy="339095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En forme d’oreille ou de plat irrégulier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Lisses, brillants, jaune-brun à gris-violet</a:t>
            </a:r>
            <a:endParaRPr lang="fr-FR" dirty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Chez nous, on trouve ce champignon </a:t>
            </a:r>
            <a:r>
              <a:rPr lang="fr-FR" b="1" dirty="0" smtClean="0">
                <a:solidFill>
                  <a:srgbClr val="FEA022"/>
                </a:solidFill>
              </a:rPr>
              <a:t>asiatique</a:t>
            </a:r>
            <a:r>
              <a:rPr lang="fr-FR" dirty="0" smtClean="0"/>
              <a:t> le plus souvent </a:t>
            </a:r>
            <a:r>
              <a:rPr lang="fr-FR" b="1" dirty="0" smtClean="0">
                <a:solidFill>
                  <a:srgbClr val="FEA022"/>
                </a:solidFill>
              </a:rPr>
              <a:t>séché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Mu-Er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3" r="-13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98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GENERALITES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Depuis des millénaires, l’être humain s’efforce de trouver ceux qui sont </a:t>
            </a:r>
            <a:r>
              <a:rPr lang="fr-FR" b="1" dirty="0" smtClean="0">
                <a:solidFill>
                  <a:srgbClr val="FEA022"/>
                </a:solidFill>
              </a:rPr>
              <a:t>acceptables</a:t>
            </a:r>
            <a:r>
              <a:rPr lang="fr-FR" dirty="0" smtClean="0"/>
              <a:t> pour la santé et ne contiennent </a:t>
            </a:r>
            <a:r>
              <a:rPr lang="fr-FR" b="1" dirty="0" smtClean="0">
                <a:solidFill>
                  <a:srgbClr val="FEA022"/>
                </a:solidFill>
              </a:rPr>
              <a:t>aucune substance toxique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De nombreux champignons utilisés en cuisine sont </a:t>
            </a:r>
            <a:r>
              <a:rPr lang="fr-FR" b="1" dirty="0" smtClean="0">
                <a:solidFill>
                  <a:srgbClr val="FEA022"/>
                </a:solidFill>
              </a:rPr>
              <a:t>cultivés</a:t>
            </a:r>
            <a:r>
              <a:rPr lang="fr-FR" dirty="0" smtClean="0"/>
              <a:t>, de sorte qu’on trouve les principales variétés pendant toute l’année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Les principales variétés cultivées sont les </a:t>
            </a:r>
            <a:r>
              <a:rPr lang="fr-FR" b="1" dirty="0" smtClean="0">
                <a:solidFill>
                  <a:srgbClr val="FEA022"/>
                </a:solidFill>
              </a:rPr>
              <a:t>champignons de Paris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FEA022"/>
                </a:solidFill>
              </a:rPr>
              <a:t>pleurotes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FEA022"/>
                </a:solidFill>
              </a:rPr>
              <a:t>shiitakes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TRUFFE BLANCHE / ALBA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WEISSE TRÜFFEL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1" y="1918047"/>
            <a:ext cx="4759397" cy="483112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Tubercule irrégulier, blanchâtre à brun-jaune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L’épiderme ressemble à du </a:t>
            </a:r>
            <a:r>
              <a:rPr lang="fr-FR" b="1" dirty="0" smtClean="0">
                <a:solidFill>
                  <a:schemeClr val="accent6"/>
                </a:solidFill>
              </a:rPr>
              <a:t>cuir</a:t>
            </a:r>
            <a:r>
              <a:rPr lang="fr-FR" dirty="0" smtClean="0"/>
              <a:t>, sans nodosités mais parfois crevassé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En partie marbrée de taches, elle pousse principalement en </a:t>
            </a:r>
            <a:r>
              <a:rPr lang="fr-FR" b="1" dirty="0" smtClean="0">
                <a:solidFill>
                  <a:srgbClr val="FEA022"/>
                </a:solidFill>
              </a:rPr>
              <a:t>Italie</a:t>
            </a:r>
            <a:r>
              <a:rPr lang="fr-FR" dirty="0" smtClean="0"/>
              <a:t>, dans le </a:t>
            </a:r>
            <a:r>
              <a:rPr lang="fr-FR" b="1" dirty="0" smtClean="0">
                <a:solidFill>
                  <a:srgbClr val="FEA022"/>
                </a:solidFill>
              </a:rPr>
              <a:t>Piémont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</a:t>
            </a:r>
            <a:r>
              <a:rPr lang="fr-FR" dirty="0" smtClean="0"/>
              <a:t>d’</a:t>
            </a:r>
            <a:r>
              <a:rPr lang="fr-FR" b="1" dirty="0" smtClean="0">
                <a:solidFill>
                  <a:srgbClr val="FEA022"/>
                </a:solidFill>
              </a:rPr>
              <a:t>automne</a:t>
            </a:r>
            <a:r>
              <a:rPr lang="fr-FR" dirty="0" smtClean="0"/>
              <a:t>, </a:t>
            </a:r>
            <a:r>
              <a:rPr lang="fr-FR" dirty="0"/>
              <a:t>de </a:t>
            </a:r>
            <a:r>
              <a:rPr lang="fr-FR" b="1" dirty="0" smtClean="0">
                <a:solidFill>
                  <a:srgbClr val="FEA022"/>
                </a:solidFill>
              </a:rPr>
              <a:t>septembre à décembre</a:t>
            </a:r>
            <a:endParaRPr lang="fr-FR" b="1" dirty="0" smtClean="0">
              <a:solidFill>
                <a:srgbClr val="FEA022"/>
              </a:solidFill>
            </a:endParaRP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Son prix élevé et son arôme unique font d’elle le champignon </a:t>
            </a:r>
            <a:r>
              <a:rPr lang="fr-FR" b="1" dirty="0" smtClean="0">
                <a:solidFill>
                  <a:srgbClr val="FEA022"/>
                </a:solidFill>
              </a:rPr>
              <a:t>le plus précieux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Finement rabotée sur un </a:t>
            </a:r>
            <a:r>
              <a:rPr lang="fr-FR" b="1" dirty="0" smtClean="0">
                <a:solidFill>
                  <a:srgbClr val="FEA022"/>
                </a:solidFill>
              </a:rPr>
              <a:t>risotto</a:t>
            </a:r>
            <a:r>
              <a:rPr lang="fr-FR" dirty="0" smtClean="0"/>
              <a:t> ou un plat de </a:t>
            </a:r>
            <a:r>
              <a:rPr lang="fr-FR" b="1" dirty="0" smtClean="0">
                <a:solidFill>
                  <a:srgbClr val="FEA022"/>
                </a:solidFill>
              </a:rPr>
              <a:t>pâtes</a:t>
            </a:r>
            <a:r>
              <a:rPr lang="fr-FR" dirty="0" smtClean="0"/>
              <a:t>, crue pour des créations de </a:t>
            </a:r>
            <a:r>
              <a:rPr lang="fr-FR" b="1" dirty="0" smtClean="0">
                <a:solidFill>
                  <a:srgbClr val="FEA022"/>
                </a:solidFill>
              </a:rPr>
              <a:t>salades</a:t>
            </a:r>
            <a:r>
              <a:rPr lang="fr-FR" dirty="0" smtClean="0"/>
              <a:t> ou sautée en tranches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Chaque mets devient un plaisir de gourmet</a:t>
            </a:r>
            <a:endParaRPr lang="fr-FR" dirty="0"/>
          </a:p>
        </p:txBody>
      </p:sp>
      <p:pic>
        <p:nvPicPr>
          <p:cNvPr id="5" name="Espace réservé du contenu 4" descr="Truffe blanch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647" b="-108647"/>
          <a:stretch>
            <a:fillRect/>
          </a:stretch>
        </p:blipFill>
        <p:spPr>
          <a:xfrm>
            <a:off x="5204087" y="1497106"/>
            <a:ext cx="3657600" cy="4183062"/>
          </a:xfrm>
        </p:spPr>
      </p:pic>
      <p:pic>
        <p:nvPicPr>
          <p:cNvPr id="6" name="Image 5" descr="Truffe blanche 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87" y="4656456"/>
            <a:ext cx="3657600" cy="1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TRUFFE NOIRE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SCHWARZE TRÜFFEL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1" y="1792709"/>
            <a:ext cx="6074681" cy="49564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Tubercule de 1 à 8 cm de grandeur, parsemé de nodosités de 2 à 3 mm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Leur couleur varie de noir à noir-violet en passant par le rouge-brun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 exhale une odeur fine qu’on ne saurait méconnaître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Elles poussent dans la terre, </a:t>
            </a:r>
            <a:r>
              <a:rPr lang="fr-FR" b="1" dirty="0" smtClean="0">
                <a:solidFill>
                  <a:schemeClr val="accent6"/>
                </a:solidFill>
              </a:rPr>
              <a:t>à moins de 30 cm de profondeur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Pour les récolter avec succès, on utilisait anciennement des </a:t>
            </a:r>
            <a:r>
              <a:rPr lang="fr-FR" b="1" dirty="0" smtClean="0">
                <a:solidFill>
                  <a:srgbClr val="FEA022"/>
                </a:solidFill>
              </a:rPr>
              <a:t>porcs</a:t>
            </a:r>
            <a:r>
              <a:rPr lang="fr-FR" dirty="0" smtClean="0"/>
              <a:t> spécialement dressés, une tâche qu’ont reprise des </a:t>
            </a:r>
            <a:r>
              <a:rPr lang="fr-FR" b="1" dirty="0" smtClean="0">
                <a:solidFill>
                  <a:srgbClr val="FEA022"/>
                </a:solidFill>
              </a:rPr>
              <a:t>chiens</a:t>
            </a:r>
            <a:r>
              <a:rPr lang="fr-FR" dirty="0" smtClean="0"/>
              <a:t> dressés à cet effet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Pour un œil exercé, il suffit déjà d’un vol de </a:t>
            </a:r>
            <a:r>
              <a:rPr lang="fr-FR" b="1" dirty="0" smtClean="0">
                <a:solidFill>
                  <a:srgbClr val="FEA022"/>
                </a:solidFill>
              </a:rPr>
              <a:t>mouches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</a:t>
            </a:r>
            <a:r>
              <a:rPr lang="fr-FR" dirty="0" smtClean="0"/>
              <a:t>d’</a:t>
            </a:r>
            <a:r>
              <a:rPr lang="fr-FR" b="1" dirty="0" smtClean="0">
                <a:solidFill>
                  <a:srgbClr val="FEA022"/>
                </a:solidFill>
              </a:rPr>
              <a:t>hiver</a:t>
            </a:r>
            <a:r>
              <a:rPr lang="fr-FR" dirty="0" smtClean="0"/>
              <a:t>, </a:t>
            </a:r>
            <a:r>
              <a:rPr lang="fr-FR" dirty="0"/>
              <a:t>de </a:t>
            </a:r>
            <a:r>
              <a:rPr lang="fr-FR" b="1" dirty="0" smtClean="0">
                <a:solidFill>
                  <a:srgbClr val="FEA022"/>
                </a:solidFill>
              </a:rPr>
              <a:t>décembre à mars</a:t>
            </a:r>
            <a:endParaRPr lang="fr-FR" b="1" dirty="0" smtClean="0">
              <a:solidFill>
                <a:srgbClr val="FEA022"/>
              </a:solidFill>
            </a:endParaRPr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La plus connue est celle du </a:t>
            </a:r>
            <a:r>
              <a:rPr lang="fr-FR" b="1" dirty="0" smtClean="0">
                <a:solidFill>
                  <a:srgbClr val="FEA022"/>
                </a:solidFill>
              </a:rPr>
              <a:t>Périgord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Contrairement aux autres champignons, on peut l’utiliser </a:t>
            </a:r>
            <a:r>
              <a:rPr lang="fr-FR" b="1" dirty="0" smtClean="0">
                <a:solidFill>
                  <a:srgbClr val="FEA022"/>
                </a:solidFill>
              </a:rPr>
              <a:t>crue ou cuite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>
                <a:solidFill>
                  <a:srgbClr val="FFFFFF"/>
                </a:solidFill>
              </a:rPr>
              <a:t>Elle sert de garniture dans des </a:t>
            </a:r>
            <a:r>
              <a:rPr lang="fr-FR" b="1" dirty="0" smtClean="0">
                <a:solidFill>
                  <a:srgbClr val="FEA022"/>
                </a:solidFill>
              </a:rPr>
              <a:t>farces raffinées</a:t>
            </a:r>
            <a:r>
              <a:rPr lang="fr-FR" dirty="0" smtClean="0">
                <a:solidFill>
                  <a:srgbClr val="FFFFFF"/>
                </a:solidFill>
              </a:rPr>
              <a:t>, </a:t>
            </a:r>
            <a:r>
              <a:rPr lang="fr-FR" b="1" dirty="0" smtClean="0">
                <a:solidFill>
                  <a:srgbClr val="FEA022"/>
                </a:solidFill>
              </a:rPr>
              <a:t>potages </a:t>
            </a:r>
            <a:r>
              <a:rPr lang="fr-FR" dirty="0" smtClean="0">
                <a:solidFill>
                  <a:srgbClr val="FFFFFF"/>
                </a:solidFill>
              </a:rPr>
              <a:t>ou </a:t>
            </a:r>
            <a:r>
              <a:rPr lang="fr-FR" b="1" dirty="0" smtClean="0">
                <a:solidFill>
                  <a:srgbClr val="FEA022"/>
                </a:solidFill>
              </a:rPr>
              <a:t>sauces</a:t>
            </a:r>
            <a:r>
              <a:rPr lang="fr-FR" dirty="0" smtClean="0">
                <a:solidFill>
                  <a:srgbClr val="FFFFFF"/>
                </a:solidFill>
              </a:rPr>
              <a:t>, ou comme </a:t>
            </a:r>
            <a:r>
              <a:rPr lang="fr-FR" b="1" dirty="0" smtClean="0">
                <a:solidFill>
                  <a:srgbClr val="FEA022"/>
                </a:solidFill>
              </a:rPr>
              <a:t>décoration</a:t>
            </a:r>
            <a:r>
              <a:rPr lang="fr-FR" dirty="0" smtClean="0">
                <a:solidFill>
                  <a:srgbClr val="FFFFFF"/>
                </a:solidFill>
              </a:rPr>
              <a:t> pour des mets froids ou chauds de toutes sortes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>
                <a:solidFill>
                  <a:srgbClr val="FFFFFF"/>
                </a:solidFill>
              </a:rPr>
              <a:t>Les véritables truffes sont très </a:t>
            </a:r>
            <a:r>
              <a:rPr lang="fr-FR" b="1" dirty="0" smtClean="0">
                <a:solidFill>
                  <a:srgbClr val="FEA022"/>
                </a:solidFill>
              </a:rPr>
              <a:t>chères</a:t>
            </a:r>
            <a:endParaRPr lang="fr-FR" b="1" dirty="0">
              <a:solidFill>
                <a:srgbClr val="FEA022"/>
              </a:solidFill>
            </a:endParaRPr>
          </a:p>
        </p:txBody>
      </p:sp>
      <p:pic>
        <p:nvPicPr>
          <p:cNvPr id="5" name="Espace réservé du contenu 4" descr="Truffe noire 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r="28185"/>
          <a:stretch>
            <a:fillRect/>
          </a:stretch>
        </p:blipFill>
        <p:spPr>
          <a:xfrm>
            <a:off x="6352316" y="1773140"/>
            <a:ext cx="2507856" cy="2868142"/>
          </a:xfrm>
        </p:spPr>
      </p:pic>
      <p:pic>
        <p:nvPicPr>
          <p:cNvPr id="6" name="Image 5" descr="Truffe noire 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16" y="4873201"/>
            <a:ext cx="2501291" cy="18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TRUFFE </a:t>
            </a:r>
            <a:r>
              <a:rPr lang="fr-FR" sz="4400" b="1" dirty="0" smtClean="0"/>
              <a:t>DE BOURGOGNE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BOURGOGNETRÜFFEL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 ressemble à la truffe noire du Périgord, mais elle est </a:t>
            </a:r>
            <a:r>
              <a:rPr lang="fr-FR" b="1" dirty="0" smtClean="0">
                <a:solidFill>
                  <a:schemeClr val="accent6"/>
                </a:solidFill>
              </a:rPr>
              <a:t>plus rugueuse</a:t>
            </a:r>
            <a:r>
              <a:rPr lang="fr-FR" dirty="0" smtClean="0"/>
              <a:t> au toucher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</a:t>
            </a:r>
            <a:r>
              <a:rPr lang="fr-FR" dirty="0" smtClean="0"/>
              <a:t>d’</a:t>
            </a:r>
            <a:r>
              <a:rPr lang="fr-FR" b="1" dirty="0" smtClean="0">
                <a:solidFill>
                  <a:srgbClr val="FEA022"/>
                </a:solidFill>
              </a:rPr>
              <a:t>automne</a:t>
            </a:r>
            <a:r>
              <a:rPr lang="fr-FR" dirty="0" smtClean="0"/>
              <a:t> et d’</a:t>
            </a:r>
            <a:r>
              <a:rPr lang="fr-FR" b="1" dirty="0" smtClean="0">
                <a:solidFill>
                  <a:srgbClr val="FEA022"/>
                </a:solidFill>
              </a:rPr>
              <a:t>hiver</a:t>
            </a:r>
            <a:r>
              <a:rPr lang="fr-FR" dirty="0"/>
              <a:t>, de </a:t>
            </a:r>
            <a:r>
              <a:rPr lang="fr-FR" b="1" dirty="0" smtClean="0">
                <a:solidFill>
                  <a:srgbClr val="FEA022"/>
                </a:solidFill>
              </a:rPr>
              <a:t>septembre </a:t>
            </a:r>
            <a:r>
              <a:rPr lang="fr-FR" b="1" dirty="0">
                <a:solidFill>
                  <a:srgbClr val="FEA022"/>
                </a:solidFill>
              </a:rPr>
              <a:t>à mars</a:t>
            </a:r>
            <a:endParaRPr lang="fr-FR" dirty="0" smtClean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De </a:t>
            </a:r>
            <a:r>
              <a:rPr lang="fr-FR" b="1" dirty="0" smtClean="0">
                <a:solidFill>
                  <a:srgbClr val="FEA022"/>
                </a:solidFill>
              </a:rPr>
              <a:t>prix moins élevé </a:t>
            </a:r>
            <a:r>
              <a:rPr lang="fr-FR" dirty="0" smtClean="0"/>
              <a:t>que la truffe du Périgord, elle en a presque toute la finesse et l’ar</a:t>
            </a:r>
            <a:r>
              <a:rPr lang="fr-FR" dirty="0" smtClean="0"/>
              <a:t>ôme</a:t>
            </a:r>
            <a:endParaRPr lang="fr-FR" b="1" dirty="0" smtClean="0">
              <a:solidFill>
                <a:schemeClr val="accent6"/>
              </a:solidFill>
            </a:endParaRP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M</a:t>
            </a:r>
            <a:r>
              <a:rPr lang="fr-FR" dirty="0" smtClean="0"/>
              <a:t>ême utilisations que la truffe noire</a:t>
            </a:r>
            <a:endParaRPr lang="fr-FR" dirty="0"/>
          </a:p>
        </p:txBody>
      </p:sp>
      <p:pic>
        <p:nvPicPr>
          <p:cNvPr id="6" name="Espace réservé du contenu 5" descr="Truffe de Bourgogn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2" b="-14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8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TRUFFE D’ETE</a:t>
            </a:r>
            <a:br>
              <a:rPr lang="fr-FR" b="1" dirty="0" smtClean="0"/>
            </a:br>
            <a:r>
              <a:rPr lang="fr-FR" sz="3200" b="1" i="1" dirty="0" smtClean="0">
                <a:solidFill>
                  <a:schemeClr val="accent5"/>
                </a:solidFill>
              </a:rPr>
              <a:t>SOMMERTRÜFFEL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9132" y="1918047"/>
            <a:ext cx="4288040" cy="483112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Ces truffes brun-jaune à brunes sont marbrées de veines blanc-gris et ont la peau parsemée de nodosités brun-</a:t>
            </a:r>
            <a:r>
              <a:rPr lang="fr-FR" dirty="0" smtClean="0"/>
              <a:t>noir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/>
              <a:t>Ce sont des champignons </a:t>
            </a:r>
            <a:r>
              <a:rPr lang="fr-FR" dirty="0" smtClean="0"/>
              <a:t>d’</a:t>
            </a:r>
            <a:r>
              <a:rPr lang="fr-FR" b="1" dirty="0" smtClean="0">
                <a:solidFill>
                  <a:srgbClr val="FEA022"/>
                </a:solidFill>
              </a:rPr>
              <a:t>été</a:t>
            </a:r>
            <a:r>
              <a:rPr lang="fr-FR" dirty="0" smtClean="0"/>
              <a:t>, </a:t>
            </a:r>
            <a:r>
              <a:rPr lang="fr-FR" dirty="0"/>
              <a:t>de </a:t>
            </a:r>
            <a:r>
              <a:rPr lang="fr-FR" b="1" dirty="0" smtClean="0">
                <a:solidFill>
                  <a:srgbClr val="FEA022"/>
                </a:solidFill>
              </a:rPr>
              <a:t>mai à juillet</a:t>
            </a:r>
            <a:endParaRPr lang="fr-FR" dirty="0" smtClean="0"/>
          </a:p>
          <a:p>
            <a:pPr marL="0" indent="0">
              <a:spcBef>
                <a:spcPts val="800"/>
              </a:spcBef>
              <a:buSzPct val="100000"/>
              <a:buNone/>
            </a:pPr>
            <a:r>
              <a:rPr lang="fr-FR" b="1" i="1" u="sng" dirty="0" smtClean="0">
                <a:solidFill>
                  <a:schemeClr val="bg2"/>
                </a:solidFill>
              </a:rPr>
              <a:t>En cuisine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Elle est la truffe européenne </a:t>
            </a:r>
            <a:r>
              <a:rPr lang="fr-FR" b="1" dirty="0" smtClean="0">
                <a:solidFill>
                  <a:schemeClr val="accent6"/>
                </a:solidFill>
              </a:rPr>
              <a:t>la plus répandue</a:t>
            </a:r>
          </a:p>
          <a:p>
            <a:pPr>
              <a:spcBef>
                <a:spcPts val="800"/>
              </a:spcBef>
              <a:buSzPct val="100000"/>
              <a:buBlip>
                <a:blip r:embed="rId2"/>
              </a:buBlip>
            </a:pPr>
            <a:r>
              <a:rPr lang="fr-FR" dirty="0" smtClean="0"/>
              <a:t>C’est un excellent champignon aromatique, mais son arôme est </a:t>
            </a:r>
            <a:r>
              <a:rPr lang="fr-FR" b="1" dirty="0" smtClean="0">
                <a:solidFill>
                  <a:srgbClr val="FEA022"/>
                </a:solidFill>
              </a:rPr>
              <a:t>plus faible</a:t>
            </a:r>
            <a:r>
              <a:rPr lang="fr-FR" dirty="0" smtClean="0"/>
              <a:t> que celui de la « </a:t>
            </a:r>
            <a:r>
              <a:rPr lang="fr-FR" b="1" dirty="0" smtClean="0">
                <a:solidFill>
                  <a:srgbClr val="FEA022"/>
                </a:solidFill>
              </a:rPr>
              <a:t>véritable</a:t>
            </a:r>
            <a:r>
              <a:rPr lang="fr-FR" dirty="0" smtClean="0"/>
              <a:t> » truffe</a:t>
            </a:r>
            <a:endParaRPr lang="fr-FR" dirty="0"/>
          </a:p>
        </p:txBody>
      </p:sp>
      <p:pic>
        <p:nvPicPr>
          <p:cNvPr id="5" name="Espace réservé du contenu 4" descr="Truffe d'été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r="10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2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AUTRES </a:t>
            </a:r>
            <a:br>
              <a:rPr lang="fr-FR" b="1" dirty="0" smtClean="0"/>
            </a:br>
            <a:r>
              <a:rPr lang="fr-FR" b="1" dirty="0" smtClean="0"/>
              <a:t>CHAMPIGNONS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9326" y="3551737"/>
            <a:ext cx="3031521" cy="847118"/>
          </a:xfrm>
        </p:spPr>
        <p:txBody>
          <a:bodyPr>
            <a:normAutofit/>
          </a:bodyPr>
          <a:lstStyle/>
          <a:p>
            <a:pPr algn="ctr">
              <a:buSzPct val="100000"/>
              <a:buBlip>
                <a:blip r:embed="rId2"/>
              </a:buBlip>
            </a:pPr>
            <a:r>
              <a:rPr lang="fr-FR" sz="1800" dirty="0" smtClean="0"/>
              <a:t>Lactaire délicieux</a:t>
            </a:r>
            <a:endParaRPr lang="fr-FR" sz="1800" dirty="0"/>
          </a:p>
          <a:p>
            <a:pPr>
              <a:buSzPct val="100000"/>
              <a:buBlip>
                <a:blip r:embed="rId2"/>
              </a:buBlip>
            </a:pPr>
            <a:endParaRPr lang="fr-FR" sz="1800" b="1" dirty="0">
              <a:solidFill>
                <a:srgbClr val="FEA022"/>
              </a:solidFill>
            </a:endParaRPr>
          </a:p>
          <a:p>
            <a:pPr>
              <a:buSzPct val="100000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09067" y="30334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3536904" y="3533259"/>
            <a:ext cx="2367082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Pied de mouton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6754907" y="3563702"/>
            <a:ext cx="1708320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Agaric champêtre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429326" y="6120327"/>
            <a:ext cx="3031521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Volvaire gluante (médiocre)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3162489" y="6144020"/>
            <a:ext cx="3031521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Volvaire soyeuse (excellent)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6194010" y="6093951"/>
            <a:ext cx="3031521" cy="84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Wingdings 2" pitchFamily="18" charset="2"/>
              <a:buBlip>
                <a:blip r:embed="rId2"/>
              </a:buBlip>
            </a:pPr>
            <a:r>
              <a:rPr lang="fr-FR" sz="1800" dirty="0" smtClean="0"/>
              <a:t>Coprin chevelu</a:t>
            </a: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sz="1800" b="1" dirty="0" smtClean="0">
              <a:solidFill>
                <a:srgbClr val="FEA022"/>
              </a:solidFill>
            </a:endParaRPr>
          </a:p>
          <a:p>
            <a:pPr>
              <a:buSzPct val="100000"/>
              <a:buFont typeface="Wingdings 2" pitchFamily="18" charset="2"/>
              <a:buBlip>
                <a:blip r:embed="rId2"/>
              </a:buBlip>
            </a:pP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4" name="Image 3" descr="Lactaire délicieu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1779293"/>
            <a:ext cx="2338622" cy="1753966"/>
          </a:xfrm>
          <a:prstGeom prst="rect">
            <a:avLst/>
          </a:prstGeom>
        </p:spPr>
      </p:pic>
      <p:pic>
        <p:nvPicPr>
          <p:cNvPr id="18" name="Image 17" descr="Pied de mout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98" y="1779293"/>
            <a:ext cx="2476188" cy="1753966"/>
          </a:xfrm>
          <a:prstGeom prst="rect">
            <a:avLst/>
          </a:prstGeom>
        </p:spPr>
      </p:pic>
      <p:pic>
        <p:nvPicPr>
          <p:cNvPr id="19" name="Image 18" descr="Agaric champêt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0" y="1779293"/>
            <a:ext cx="2814272" cy="1753966"/>
          </a:xfrm>
          <a:prstGeom prst="rect">
            <a:avLst/>
          </a:prstGeom>
        </p:spPr>
      </p:pic>
      <p:pic>
        <p:nvPicPr>
          <p:cNvPr id="20" name="Image 19" descr="Volvaire gluant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7" y="4235386"/>
            <a:ext cx="2496579" cy="1858564"/>
          </a:xfrm>
          <a:prstGeom prst="rect">
            <a:avLst/>
          </a:prstGeom>
        </p:spPr>
      </p:pic>
      <p:pic>
        <p:nvPicPr>
          <p:cNvPr id="21" name="Image 20" descr="Volvaire soyeus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13" y="4235387"/>
            <a:ext cx="1961321" cy="1804415"/>
          </a:xfrm>
          <a:prstGeom prst="rect">
            <a:avLst/>
          </a:prstGeom>
        </p:spPr>
      </p:pic>
      <p:pic>
        <p:nvPicPr>
          <p:cNvPr id="22" name="Image 21" descr="Coprin chevelu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43" y="4235386"/>
            <a:ext cx="2708315" cy="18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b="1" dirty="0" smtClean="0"/>
              <a:t>CHAMPIGNONS </a:t>
            </a:r>
            <a:r>
              <a:rPr lang="fr-FR" sz="3400" b="1" dirty="0"/>
              <a:t/>
            </a:r>
            <a:br>
              <a:rPr lang="fr-FR" sz="3400" b="1" dirty="0"/>
            </a:br>
            <a:r>
              <a:rPr lang="fr-FR" sz="3400" b="1" dirty="0" smtClean="0"/>
              <a:t> NON COMESTIBLES / TOXIQUES</a:t>
            </a:r>
            <a:endParaRPr lang="fr-FR" sz="3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609067" y="30334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Espace réservé du contenu 4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19" b="-9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251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TRES TOXIQUE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AMANITE PANTHERE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AMANITE TUE-MOUCHE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17" name="Espace réservé du contenu 16" descr="Amanite tue-mouche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8" r="-14658"/>
          <a:stretch>
            <a:fillRect/>
          </a:stretch>
        </p:blipFill>
        <p:spPr/>
      </p:pic>
      <p:pic>
        <p:nvPicPr>
          <p:cNvPr id="16" name="Espace réservé du contenu 15" descr="Amanite panthèr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7" r="-9837"/>
          <a:stretch>
            <a:fillRect/>
          </a:stretch>
        </p:blipFill>
        <p:spPr/>
      </p:pic>
      <p:pic>
        <p:nvPicPr>
          <p:cNvPr id="19" name="Image 18" descr="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4" y="170657"/>
            <a:ext cx="1266833" cy="13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TRES TOXIQUE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AMANITE JONQUILLE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CLITOCYBE DE L’OLIVIER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6" name="Espace réservé du contenu 5" descr="Clitocybe de l'olivier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68" b="-15768"/>
          <a:stretch>
            <a:fillRect/>
          </a:stretch>
        </p:blipFill>
        <p:spPr/>
      </p:pic>
      <p:pic>
        <p:nvPicPr>
          <p:cNvPr id="10" name="Image 9" descr="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4" y="170657"/>
            <a:ext cx="1266833" cy="1326449"/>
          </a:xfrm>
          <a:prstGeom prst="rect">
            <a:avLst/>
          </a:prstGeom>
        </p:spPr>
      </p:pic>
      <p:pic>
        <p:nvPicPr>
          <p:cNvPr id="8" name="Espace réservé du contenu 7" descr="Amanite jonquille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61" b="-24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63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TRES TOXIQUE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ENTOLOME LIVIDE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PAXILLE ENROULE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10" name="Image 9" descr="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4" y="170657"/>
            <a:ext cx="1266833" cy="1326449"/>
          </a:xfrm>
          <a:prstGeom prst="rect">
            <a:avLst/>
          </a:prstGeom>
        </p:spPr>
      </p:pic>
      <p:pic>
        <p:nvPicPr>
          <p:cNvPr id="7" name="Espace réservé du contenu 6" descr="Entolome livid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68" b="-15768"/>
          <a:stretch>
            <a:fillRect/>
          </a:stretch>
        </p:blipFill>
        <p:spPr/>
      </p:pic>
      <p:pic>
        <p:nvPicPr>
          <p:cNvPr id="8" name="Espace réservé du contenu 7" descr="Paxille enroulé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89" b="-23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84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TRES TOXIQUE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GYROMITRE	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BOLET SATAN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10" name="Image 9" descr="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4" y="170657"/>
            <a:ext cx="1266833" cy="1326449"/>
          </a:xfrm>
          <a:prstGeom prst="rect">
            <a:avLst/>
          </a:prstGeom>
        </p:spPr>
      </p:pic>
      <p:pic>
        <p:nvPicPr>
          <p:cNvPr id="6" name="Espace réservé du contenu 5" descr="Gyromitr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9" b="-4729"/>
          <a:stretch>
            <a:fillRect/>
          </a:stretch>
        </p:blipFill>
        <p:spPr/>
      </p:pic>
      <p:pic>
        <p:nvPicPr>
          <p:cNvPr id="5" name="Espace réservé du contenu 4" descr="Bolet satan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40" b="-22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245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VALEUR NUTRITIVE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Ayant une </a:t>
            </a:r>
            <a:r>
              <a:rPr lang="fr-FR" b="1" dirty="0" smtClean="0">
                <a:solidFill>
                  <a:srgbClr val="FEA022"/>
                </a:solidFill>
              </a:rPr>
              <a:t>faible valeur nutritive</a:t>
            </a:r>
            <a:r>
              <a:rPr lang="fr-FR" dirty="0" smtClean="0"/>
              <a:t>, ils ne devraient pas être consommés comme repas principal, mais servir de support aromatique pour certains mets et leurs accompagnements, avant tout pour des </a:t>
            </a:r>
            <a:r>
              <a:rPr lang="fr-FR" b="1" dirty="0" smtClean="0">
                <a:solidFill>
                  <a:srgbClr val="FEA022"/>
                </a:solidFill>
              </a:rPr>
              <a:t>sauces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sont composés avant tout de </a:t>
            </a:r>
            <a:r>
              <a:rPr lang="fr-FR" b="1" dirty="0" smtClean="0">
                <a:solidFill>
                  <a:srgbClr val="FEA022"/>
                </a:solidFill>
              </a:rPr>
              <a:t>chitine</a:t>
            </a:r>
            <a:r>
              <a:rPr lang="fr-FR" dirty="0" smtClean="0"/>
              <a:t>, un </a:t>
            </a:r>
            <a:r>
              <a:rPr lang="fr-FR" b="1" dirty="0" smtClean="0">
                <a:solidFill>
                  <a:srgbClr val="FEA022"/>
                </a:solidFill>
              </a:rPr>
              <a:t>polysaccharide</a:t>
            </a:r>
            <a:r>
              <a:rPr lang="fr-FR" dirty="0" smtClean="0"/>
              <a:t> contenant de l’</a:t>
            </a:r>
            <a:r>
              <a:rPr lang="fr-FR" b="1" dirty="0" err="1" smtClean="0">
                <a:solidFill>
                  <a:srgbClr val="FEA022"/>
                </a:solidFill>
              </a:rPr>
              <a:t>osamine</a:t>
            </a:r>
            <a:r>
              <a:rPr lang="fr-FR" dirty="0" smtClean="0"/>
              <a:t> qui remplace la </a:t>
            </a:r>
            <a:r>
              <a:rPr lang="fr-FR" b="1" dirty="0" smtClean="0">
                <a:solidFill>
                  <a:srgbClr val="FEA022"/>
                </a:solidFill>
              </a:rPr>
              <a:t>cellulose</a:t>
            </a:r>
            <a:r>
              <a:rPr lang="fr-FR" dirty="0" smtClean="0"/>
              <a:t> que l’on trouve dans les plantes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C’est cette part de chitine qui les rend </a:t>
            </a:r>
            <a:r>
              <a:rPr lang="fr-FR" b="1" dirty="0" smtClean="0">
                <a:solidFill>
                  <a:srgbClr val="FEA022"/>
                </a:solidFill>
              </a:rPr>
              <a:t>difficiles à digérer</a:t>
            </a:r>
            <a:r>
              <a:rPr lang="fr-FR" dirty="0" smtClean="0"/>
              <a:t>, de sorte qu’ils ne conviennent par pour un </a:t>
            </a:r>
            <a:r>
              <a:rPr lang="fr-FR" b="1" dirty="0" smtClean="0">
                <a:solidFill>
                  <a:srgbClr val="FEA022"/>
                </a:solidFill>
              </a:rPr>
              <a:t>régime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46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TRES TOXIQUE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AF278"/>
                </a:solidFill>
              </a:rPr>
              <a:t>TRICHOLOME TIGRE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LEPIOTE CREPUE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10" name="Image 9" descr="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4" y="170657"/>
            <a:ext cx="1266833" cy="1326449"/>
          </a:xfrm>
          <a:prstGeom prst="rect">
            <a:avLst/>
          </a:prstGeom>
        </p:spPr>
      </p:pic>
      <p:pic>
        <p:nvPicPr>
          <p:cNvPr id="8" name="Espace réservé du contenu 7" descr="Lépiote crépue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79" b="-24279"/>
          <a:stretch>
            <a:fillRect/>
          </a:stretch>
        </p:blipFill>
        <p:spPr/>
      </p:pic>
      <p:pic>
        <p:nvPicPr>
          <p:cNvPr id="11" name="Espace réservé du contenu 10" descr="Tricholome tigré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94" b="-14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122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b="1" dirty="0" smtClean="0"/>
              <a:t>CHAMPIGNONS </a:t>
            </a:r>
            <a:r>
              <a:rPr lang="fr-FR" sz="3400" b="1" dirty="0"/>
              <a:t/>
            </a:r>
            <a:br>
              <a:rPr lang="fr-FR" sz="3400" b="1" dirty="0"/>
            </a:br>
            <a:r>
              <a:rPr lang="fr-FR" sz="3400" b="1" dirty="0" smtClean="0"/>
              <a:t> MORTELS / VENENEUX</a:t>
            </a:r>
            <a:endParaRPr lang="fr-FR" sz="3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609067" y="30334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Espace réservé du contenu 6" descr="Sans tit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1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20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MORTEL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AMANITE PHALLOIDE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AMANITE PRINTANIERE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5" name="Espace réservé du contenu 4" descr="Amanite phalloïde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b="13005"/>
          <a:stretch>
            <a:fillRect/>
          </a:stretch>
        </p:blipFill>
        <p:spPr/>
      </p:pic>
      <p:pic>
        <p:nvPicPr>
          <p:cNvPr id="6" name="Espace réservé du contenu 5" descr="Amanite printanière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r="11944"/>
          <a:stretch>
            <a:fillRect/>
          </a:stretch>
        </p:blipFill>
        <p:spPr/>
      </p:pic>
      <p:pic>
        <p:nvPicPr>
          <p:cNvPr id="7" name="Image 6" descr="400_F_39093044_T12NX1NfPVd9aT4v2xWYqTi4A090yUd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39" y="233325"/>
            <a:ext cx="1672829" cy="1116613"/>
          </a:xfrm>
          <a:prstGeom prst="rect">
            <a:avLst/>
          </a:prstGeom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765174" y="6290440"/>
            <a:ext cx="3849510" cy="8471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Wingdings 2" pitchFamily="18" charset="2"/>
              <a:buNone/>
              <a:defRPr sz="2800" b="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5"/>
              </a:buBlip>
            </a:pPr>
            <a:r>
              <a:rPr lang="fr-FR" sz="1800" dirty="0" smtClean="0"/>
              <a:t> S’attaque au foie, 50 grammes suffisent pour être mortel</a:t>
            </a:r>
          </a:p>
          <a:p>
            <a:pPr>
              <a:buSzPct val="100000"/>
              <a:buFont typeface="Wingdings 2" pitchFamily="18" charset="2"/>
              <a:buBlip>
                <a:blip r:embed="rId5"/>
              </a:buBlip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71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MORTEL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rgbClr val="CAF278"/>
                </a:solidFill>
              </a:rPr>
              <a:t>A</a:t>
            </a:r>
            <a:r>
              <a:rPr lang="fr-FR" b="1" dirty="0" smtClean="0">
                <a:solidFill>
                  <a:srgbClr val="CAF278"/>
                </a:solidFill>
              </a:rPr>
              <a:t>MANITE VIREUSE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LEPIOTE BRUNE</a:t>
            </a:r>
            <a:endParaRPr lang="fr-FR" b="1" dirty="0">
              <a:solidFill>
                <a:srgbClr val="CAF278"/>
              </a:solidFill>
            </a:endParaRPr>
          </a:p>
        </p:txBody>
      </p:sp>
      <p:pic>
        <p:nvPicPr>
          <p:cNvPr id="7" name="Image 6" descr="400_F_39093044_T12NX1NfPVd9aT4v2xWYqTi4A090yU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39" y="233325"/>
            <a:ext cx="1672829" cy="1116613"/>
          </a:xfrm>
          <a:prstGeom prst="rect">
            <a:avLst/>
          </a:prstGeom>
        </p:spPr>
      </p:pic>
      <p:pic>
        <p:nvPicPr>
          <p:cNvPr id="9" name="Espace réservé du contenu 8" descr="Lépiote brune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40" b="-27340"/>
          <a:stretch>
            <a:fillRect/>
          </a:stretch>
        </p:blipFill>
        <p:spPr/>
      </p:pic>
      <p:pic>
        <p:nvPicPr>
          <p:cNvPr id="11" name="Espace réservé du contenu 10" descr="Amanite vireus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5" r="-14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36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MORTEL</a:t>
            </a:r>
            <a:endParaRPr lang="fr-FR" sz="3200" b="1" i="1" dirty="0">
              <a:solidFill>
                <a:schemeClr val="accent5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AF278"/>
                </a:solidFill>
              </a:rPr>
              <a:t>GALERE MARGINEE</a:t>
            </a:r>
            <a:endParaRPr lang="fr-FR" b="1" dirty="0">
              <a:solidFill>
                <a:srgbClr val="CAF278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CAF278"/>
                </a:solidFill>
              </a:rPr>
              <a:t>CORTINAIRE COULEUR DE ROCOU</a:t>
            </a:r>
          </a:p>
        </p:txBody>
      </p:sp>
      <p:pic>
        <p:nvPicPr>
          <p:cNvPr id="7" name="Image 6" descr="400_F_39093044_T12NX1NfPVd9aT4v2xWYqTi4A090yU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39" y="233325"/>
            <a:ext cx="1672829" cy="1116613"/>
          </a:xfrm>
          <a:prstGeom prst="rect">
            <a:avLst/>
          </a:prstGeom>
        </p:spPr>
      </p:pic>
      <p:pic>
        <p:nvPicPr>
          <p:cNvPr id="5" name="Espace réservé du contenu 4" descr="Galère marginé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11412"/>
          <a:stretch>
            <a:fillRect/>
          </a:stretch>
        </p:blipFill>
        <p:spPr/>
      </p:pic>
      <p:pic>
        <p:nvPicPr>
          <p:cNvPr id="11" name="Espace réservé du contenu 10" descr="Cortinaire couleur de rocou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r="858"/>
          <a:stretch>
            <a:fillRect/>
          </a:stretch>
        </p:blipFill>
        <p:spPr/>
      </p:pic>
      <p:sp>
        <p:nvSpPr>
          <p:cNvPr id="15" name="Espace réservé du contenu 4"/>
          <p:cNvSpPr txBox="1">
            <a:spLocks/>
          </p:cNvSpPr>
          <p:nvPr/>
        </p:nvSpPr>
        <p:spPr>
          <a:xfrm>
            <a:off x="4606441" y="6290440"/>
            <a:ext cx="3849510" cy="3851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Wingdings 2" pitchFamily="18" charset="2"/>
              <a:buNone/>
              <a:defRPr sz="2800" b="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600" b="1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 2" pitchFamily="18" charset="2"/>
              <a:buBlip>
                <a:blip r:embed="rId5"/>
              </a:buBlip>
            </a:pPr>
            <a:r>
              <a:rPr lang="fr-FR" sz="1800" dirty="0" smtClean="0"/>
              <a:t> Détruit les reins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424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VALEUR NUTRITIVE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fr-FR" b="1" u="sng" dirty="0" smtClean="0">
                <a:solidFill>
                  <a:schemeClr val="bg2"/>
                </a:solidFill>
              </a:rPr>
              <a:t>COMPOSITION</a:t>
            </a:r>
            <a:r>
              <a:rPr lang="fr-FR" b="1" dirty="0" smtClean="0">
                <a:solidFill>
                  <a:schemeClr val="bg2"/>
                </a:solidFill>
              </a:rPr>
              <a:t> :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Eau </a:t>
            </a:r>
            <a:r>
              <a:rPr lang="fr-FR" dirty="0"/>
              <a:t>(90-95%)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/>
              <a:t>Protéines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/>
              <a:t>Hydrates de carbone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/>
              <a:t>Graisses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/>
              <a:t>Sels minéraux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46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CONTRÔLE DES CHAMPIGNONS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5175" y="2648141"/>
            <a:ext cx="7612064" cy="3019845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fr-FR" dirty="0"/>
              <a:t>Depuis </a:t>
            </a:r>
            <a:r>
              <a:rPr lang="fr-FR" b="1" dirty="0">
                <a:solidFill>
                  <a:schemeClr val="accent6"/>
                </a:solidFill>
              </a:rPr>
              <a:t>2002</a:t>
            </a:r>
            <a:r>
              <a:rPr lang="fr-FR" dirty="0"/>
              <a:t>, les champignons comestibles sont assimilés aux autres denrées alimentaires en matière de </a:t>
            </a:r>
            <a:r>
              <a:rPr lang="fr-FR" b="1" dirty="0" smtClean="0">
                <a:solidFill>
                  <a:srgbClr val="FEA022"/>
                </a:solidFill>
              </a:rPr>
              <a:t>responsabilité</a:t>
            </a:r>
            <a:endParaRPr lang="fr-FR" dirty="0"/>
          </a:p>
          <a:p>
            <a:pPr>
              <a:buSzPct val="100000"/>
              <a:buBlip>
                <a:blip r:embed="rId2"/>
              </a:buBlip>
            </a:pPr>
            <a:r>
              <a:rPr lang="fr-FR" dirty="0"/>
              <a:t>Le contrôle incombent aux commerçants et l’obligation d’un </a:t>
            </a:r>
            <a:r>
              <a:rPr lang="fr-FR" b="1" dirty="0">
                <a:solidFill>
                  <a:srgbClr val="FEA022"/>
                </a:solidFill>
              </a:rPr>
              <a:t>contrôle officiel </a:t>
            </a:r>
            <a:r>
              <a:rPr lang="fr-FR" dirty="0"/>
              <a:t>a été supprimé</a:t>
            </a:r>
            <a:endParaRPr lang="fr-FR" dirty="0" smtClean="0"/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CONTRÔLE DES CHAMPIGNONS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C’est aux </a:t>
            </a:r>
            <a:r>
              <a:rPr lang="fr-FR" b="1" dirty="0" smtClean="0">
                <a:solidFill>
                  <a:schemeClr val="accent6"/>
                </a:solidFill>
              </a:rPr>
              <a:t>responsables de la cuisine </a:t>
            </a:r>
            <a:r>
              <a:rPr lang="fr-FR" dirty="0" smtClean="0"/>
              <a:t>qu’incombe la responsabilité de </a:t>
            </a:r>
            <a:r>
              <a:rPr lang="fr-FR" b="1" dirty="0" smtClean="0">
                <a:solidFill>
                  <a:srgbClr val="FEA022"/>
                </a:solidFill>
              </a:rPr>
              <a:t>protéger les hôtes </a:t>
            </a:r>
            <a:r>
              <a:rPr lang="fr-FR" dirty="0" smtClean="0"/>
              <a:t>des champignons toxiques</a:t>
            </a:r>
            <a:endParaRPr lang="fr-FR" b="1" dirty="0">
              <a:solidFill>
                <a:srgbClr val="FEA022"/>
              </a:solidFill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Afin de pouvoir distinguer les comestibles des toxiques, il faut de </a:t>
            </a:r>
            <a:r>
              <a:rPr lang="fr-FR" b="1" dirty="0" smtClean="0">
                <a:solidFill>
                  <a:srgbClr val="FEA022"/>
                </a:solidFill>
              </a:rPr>
              <a:t>vastes connaissances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FEA022"/>
                </a:solidFill>
              </a:rPr>
              <a:t>longues années de pratique </a:t>
            </a:r>
            <a:r>
              <a:rPr lang="fr-FR" dirty="0" smtClean="0"/>
              <a:t>des champignons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Pour se protéger, il est indispensable de faire </a:t>
            </a:r>
            <a:r>
              <a:rPr lang="fr-FR" b="1" dirty="0" smtClean="0">
                <a:solidFill>
                  <a:srgbClr val="FEA022"/>
                </a:solidFill>
              </a:rPr>
              <a:t>contrôler</a:t>
            </a:r>
            <a:r>
              <a:rPr lang="fr-FR" dirty="0" smtClean="0"/>
              <a:t> les champignons que l’on a cueillis par un centre de contrôle reconnu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METAUX LOURDS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5175" y="3004721"/>
            <a:ext cx="7612064" cy="3248159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Les champignons sauvages ont la particularité d’absorber des </a:t>
            </a:r>
            <a:r>
              <a:rPr lang="fr-FR" b="1" dirty="0" smtClean="0">
                <a:solidFill>
                  <a:srgbClr val="FEA022"/>
                </a:solidFill>
              </a:rPr>
              <a:t>métaux lourds</a:t>
            </a:r>
            <a:r>
              <a:rPr lang="fr-FR" dirty="0" smtClean="0"/>
              <a:t>, plus ou moins selon l’espèce</a:t>
            </a:r>
            <a:endParaRPr lang="fr-FR" b="1" dirty="0" smtClean="0">
              <a:solidFill>
                <a:srgbClr val="FEA022"/>
              </a:solidFill>
            </a:endParaRP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3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5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INDICES DE </a:t>
            </a:r>
            <a:br>
              <a:rPr lang="fr-FR" b="1" dirty="0" smtClean="0"/>
            </a:br>
            <a:r>
              <a:rPr lang="fr-FR" b="1" dirty="0" smtClean="0"/>
              <a:t>QUALITE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doivent être </a:t>
            </a:r>
            <a:r>
              <a:rPr lang="fr-FR" b="1" dirty="0" smtClean="0">
                <a:solidFill>
                  <a:schemeClr val="accent6"/>
                </a:solidFill>
              </a:rPr>
              <a:t>secs</a:t>
            </a:r>
            <a:r>
              <a:rPr lang="fr-FR" dirty="0" smtClean="0"/>
              <a:t>, encore </a:t>
            </a:r>
            <a:r>
              <a:rPr lang="fr-FR" b="1" dirty="0" smtClean="0">
                <a:solidFill>
                  <a:srgbClr val="FEA022"/>
                </a:solidFill>
              </a:rPr>
              <a:t>croquants </a:t>
            </a:r>
            <a:r>
              <a:rPr lang="fr-FR" dirty="0" smtClean="0"/>
              <a:t>lorsqu’on les casse, et </a:t>
            </a:r>
            <a:r>
              <a:rPr lang="fr-FR" b="1" dirty="0" smtClean="0">
                <a:solidFill>
                  <a:srgbClr val="FEA022"/>
                </a:solidFill>
              </a:rPr>
              <a:t>sans vers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doivent présenter une </a:t>
            </a:r>
            <a:r>
              <a:rPr lang="fr-FR" b="1" dirty="0" smtClean="0">
                <a:solidFill>
                  <a:srgbClr val="FEA022"/>
                </a:solidFill>
              </a:rPr>
              <a:t>surface fraîche</a:t>
            </a:r>
            <a:r>
              <a:rPr lang="fr-FR" dirty="0" smtClean="0"/>
              <a:t>, sans </a:t>
            </a:r>
            <a:r>
              <a:rPr lang="fr-FR" b="1" dirty="0" smtClean="0">
                <a:solidFill>
                  <a:srgbClr val="FEA022"/>
                </a:solidFill>
              </a:rPr>
              <a:t>marques de pression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Ils s’altèrent très vite et doivent être </a:t>
            </a:r>
            <a:r>
              <a:rPr lang="fr-FR" b="1" dirty="0" smtClean="0">
                <a:solidFill>
                  <a:srgbClr val="FEA022"/>
                </a:solidFill>
              </a:rPr>
              <a:t>utilisés rapidement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Ceux qui sont comestibles mais qui sont </a:t>
            </a:r>
            <a:r>
              <a:rPr lang="fr-FR" b="1" dirty="0" smtClean="0">
                <a:solidFill>
                  <a:srgbClr val="FEA022"/>
                </a:solidFill>
              </a:rPr>
              <a:t>vieux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EA022"/>
                </a:solidFill>
              </a:rPr>
              <a:t>véreux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rgbClr val="FEA022"/>
                </a:solidFill>
              </a:rPr>
              <a:t>gluants</a:t>
            </a:r>
            <a:r>
              <a:rPr lang="fr-FR" dirty="0" smtClean="0"/>
              <a:t> sont impropres à la consommation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fr-FR" dirty="0" smtClean="0"/>
              <a:t>On distingue les champignons </a:t>
            </a:r>
            <a:r>
              <a:rPr lang="fr-FR" b="1" dirty="0" smtClean="0">
                <a:solidFill>
                  <a:srgbClr val="FEA022"/>
                </a:solidFill>
              </a:rPr>
              <a:t>comestibles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EA022"/>
                </a:solidFill>
              </a:rPr>
              <a:t>non comestibles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EA022"/>
                </a:solidFill>
              </a:rPr>
              <a:t>vénéneux</a:t>
            </a:r>
          </a:p>
        </p:txBody>
      </p:sp>
      <p:pic>
        <p:nvPicPr>
          <p:cNvPr id="6" name="Image 5" descr="champign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38" y="186080"/>
            <a:ext cx="1643294" cy="1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7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728</TotalTime>
  <Words>2121</Words>
  <Application>Microsoft Macintosh PowerPoint</Application>
  <PresentationFormat>Présentation à l'écran (4:3)</PresentationFormat>
  <Paragraphs>244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Habitat</vt:lpstr>
      <vt:lpstr>LES CHAMPIGNONS / PILZE CARDINAUX YAN</vt:lpstr>
      <vt:lpstr>GENERALITES</vt:lpstr>
      <vt:lpstr>GENERALITES</vt:lpstr>
      <vt:lpstr>VALEUR NUTRITIVE</vt:lpstr>
      <vt:lpstr>VALEUR NUTRITIVE</vt:lpstr>
      <vt:lpstr>CONTRÔLE DES CHAMPIGNONS</vt:lpstr>
      <vt:lpstr>CONTRÔLE DES CHAMPIGNONS</vt:lpstr>
      <vt:lpstr>METAUX LOURDS</vt:lpstr>
      <vt:lpstr>INDICES DE  QUALITE</vt:lpstr>
      <vt:lpstr>CONSERVATION</vt:lpstr>
      <vt:lpstr>CONSERVATION</vt:lpstr>
      <vt:lpstr>CONSERVATION</vt:lpstr>
      <vt:lpstr>CONSERVATION</vt:lpstr>
      <vt:lpstr>METHODES DE CUISSON</vt:lpstr>
      <vt:lpstr>CHAMPIGNONS CULTIVES</vt:lpstr>
      <vt:lpstr>CHAMPIGNON DE COUCHE / DE PARIS ZUCHTCHAMPIGNONS</vt:lpstr>
      <vt:lpstr>CHAMPIGNON DE COUCHE / DE PARIS ZUCHTCHAMPIGNONS</vt:lpstr>
      <vt:lpstr>PLEUROTE AUSTERNPILZE / AUSTERNSEITLINGE</vt:lpstr>
      <vt:lpstr>PLEUROTE AUSTERNPILZE / AUSTERNSEITLINGE</vt:lpstr>
      <vt:lpstr>SHIITAKES SHITAKES</vt:lpstr>
      <vt:lpstr>SHIITAKES SHITAKES</vt:lpstr>
      <vt:lpstr>CHAMPIGNONS  COMESTIBLES</vt:lpstr>
      <vt:lpstr>BOLET BAI MARONENRÖHRLINGE</vt:lpstr>
      <vt:lpstr>BOLET / CEPE STEINPILZE</vt:lpstr>
      <vt:lpstr>CHANTERELLE / GIROLLE EIERSCHWÄMME / PFIFFERLINGE</vt:lpstr>
      <vt:lpstr>CORNE D’ABONDANCE HERBSTTROMPETEN</vt:lpstr>
      <vt:lpstr>MORILLE CONIQUE SPITZMORCHELN</vt:lpstr>
      <vt:lpstr>MORILLE RONDE SPEISEMORCHELN</vt:lpstr>
      <vt:lpstr>MU-ERR MU-ERR</vt:lpstr>
      <vt:lpstr>TRUFFE BLANCHE / ALBA WEISSE TRÜFFEL</vt:lpstr>
      <vt:lpstr>TRUFFE NOIRE SCHWARZE TRÜFFEL</vt:lpstr>
      <vt:lpstr>TRUFFE DE BOURGOGNE BOURGOGNETRÜFFEL</vt:lpstr>
      <vt:lpstr>TRUFFE D’ETE SOMMERTRÜFFEL</vt:lpstr>
      <vt:lpstr>AUTRES  CHAMPIGNONS</vt:lpstr>
      <vt:lpstr>CHAMPIGNONS   NON COMESTIBLES / TOXIQUES</vt:lpstr>
      <vt:lpstr>TRES TOXIQUE</vt:lpstr>
      <vt:lpstr>TRES TOXIQUE</vt:lpstr>
      <vt:lpstr>TRES TOXIQUE</vt:lpstr>
      <vt:lpstr>TRES TOXIQUE</vt:lpstr>
      <vt:lpstr>TRES TOXIQUE</vt:lpstr>
      <vt:lpstr>CHAMPIGNONS   MORTELS / VENENEUX</vt:lpstr>
      <vt:lpstr>MORTEL</vt:lpstr>
      <vt:lpstr>MORTEL</vt:lpstr>
      <vt:lpstr>MORTEL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CHAMPIGNONS / PILZE</dc:title>
  <dc:creator>Cardinaux Yan</dc:creator>
  <cp:lastModifiedBy>Cardinaux Yan</cp:lastModifiedBy>
  <cp:revision>165</cp:revision>
  <dcterms:created xsi:type="dcterms:W3CDTF">2013-09-16T07:25:19Z</dcterms:created>
  <dcterms:modified xsi:type="dcterms:W3CDTF">2013-09-17T14:43:33Z</dcterms:modified>
</cp:coreProperties>
</file>