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971A700C-1B52-42DB-B144-AC698DA705C5}" type="datetimeFigureOut">
              <a:rPr lang="fr-CH" smtClean="0"/>
              <a:t>10.08.2021</a:t>
            </a:fld>
            <a:endParaRPr lang="fr-CH"/>
          </a:p>
        </p:txBody>
      </p:sp>
      <p:sp>
        <p:nvSpPr>
          <p:cNvPr id="5" name="Footer Placeholder 4"/>
          <p:cNvSpPr>
            <a:spLocks noGrp="1"/>
          </p:cNvSpPr>
          <p:nvPr>
            <p:ph type="ftr" sz="quarter" idx="11"/>
          </p:nvPr>
        </p:nvSpPr>
        <p:spPr/>
        <p:txBody>
          <a:bodyPr/>
          <a:lstStyle/>
          <a:p>
            <a:endParaRPr lang="fr-C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367719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71A700C-1B52-42DB-B144-AC698DA705C5}" type="datetimeFigureOut">
              <a:rPr lang="fr-CH" smtClean="0"/>
              <a:t>10.08.2021</a:t>
            </a:fld>
            <a:endParaRPr lang="fr-CH"/>
          </a:p>
        </p:txBody>
      </p:sp>
      <p:sp>
        <p:nvSpPr>
          <p:cNvPr id="5" name="Footer Placeholder 4"/>
          <p:cNvSpPr>
            <a:spLocks noGrp="1"/>
          </p:cNvSpPr>
          <p:nvPr>
            <p:ph type="ftr" sz="quarter" idx="11"/>
          </p:nvPr>
        </p:nvSpPr>
        <p:spPr/>
        <p:txBody>
          <a:bodyPr/>
          <a:lstStyle/>
          <a:p>
            <a:endParaRPr lang="fr-C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239741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71A700C-1B52-42DB-B144-AC698DA705C5}" type="datetimeFigureOut">
              <a:rPr lang="fr-CH" smtClean="0"/>
              <a:t>10.08.2021</a:t>
            </a:fld>
            <a:endParaRPr lang="fr-CH"/>
          </a:p>
        </p:txBody>
      </p:sp>
      <p:sp>
        <p:nvSpPr>
          <p:cNvPr id="5" name="Footer Placeholder 4"/>
          <p:cNvSpPr>
            <a:spLocks noGrp="1"/>
          </p:cNvSpPr>
          <p:nvPr>
            <p:ph type="ftr" sz="quarter" idx="11"/>
          </p:nvPr>
        </p:nvSpPr>
        <p:spPr/>
        <p:txBody>
          <a:bodyPr/>
          <a:lstStyle/>
          <a:p>
            <a:endParaRPr lang="fr-C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0A3FF-A29F-480C-B3EF-59F732725CC4}" type="slidenum">
              <a:rPr lang="fr-CH" smtClean="0"/>
              <a:t>‹N°›</a:t>
            </a:fld>
            <a:endParaRPr lang="fr-C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367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971A700C-1B52-42DB-B144-AC698DA705C5}" type="datetimeFigureOut">
              <a:rPr lang="fr-CH" smtClean="0"/>
              <a:t>10.08.2021</a:t>
            </a:fld>
            <a:endParaRPr lang="fr-CH"/>
          </a:p>
        </p:txBody>
      </p:sp>
      <p:sp>
        <p:nvSpPr>
          <p:cNvPr id="6" name="Footer Placeholder 5"/>
          <p:cNvSpPr>
            <a:spLocks noGrp="1"/>
          </p:cNvSpPr>
          <p:nvPr>
            <p:ph type="ftr" sz="quarter" idx="11"/>
          </p:nvPr>
        </p:nvSpPr>
        <p:spPr/>
        <p:txBody>
          <a:bodyPr/>
          <a:lstStyle/>
          <a:p>
            <a:endParaRPr lang="fr-C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3312786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971A700C-1B52-42DB-B144-AC698DA705C5}" type="datetimeFigureOut">
              <a:rPr lang="fr-CH" smtClean="0"/>
              <a:t>10.08.2021</a:t>
            </a:fld>
            <a:endParaRPr lang="fr-CH"/>
          </a:p>
        </p:txBody>
      </p:sp>
      <p:sp>
        <p:nvSpPr>
          <p:cNvPr id="6" name="Footer Placeholder 5"/>
          <p:cNvSpPr>
            <a:spLocks noGrp="1"/>
          </p:cNvSpPr>
          <p:nvPr>
            <p:ph type="ftr" sz="quarter" idx="11"/>
          </p:nvPr>
        </p:nvSpPr>
        <p:spPr/>
        <p:txBody>
          <a:bodyPr/>
          <a:lstStyle/>
          <a:p>
            <a:endParaRPr lang="fr-C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0A3FF-A29F-480C-B3EF-59F732725CC4}" type="slidenum">
              <a:rPr lang="fr-CH" smtClean="0"/>
              <a:t>‹N°›</a:t>
            </a:fld>
            <a:endParaRPr lang="fr-C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3111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971A700C-1B52-42DB-B144-AC698DA705C5}" type="datetimeFigureOut">
              <a:rPr lang="fr-CH" smtClean="0"/>
              <a:t>10.08.2021</a:t>
            </a:fld>
            <a:endParaRPr lang="fr-CH"/>
          </a:p>
        </p:txBody>
      </p:sp>
      <p:sp>
        <p:nvSpPr>
          <p:cNvPr id="6" name="Footer Placeholder 5"/>
          <p:cNvSpPr>
            <a:spLocks noGrp="1"/>
          </p:cNvSpPr>
          <p:nvPr>
            <p:ph type="ftr" sz="quarter" idx="11"/>
          </p:nvPr>
        </p:nvSpPr>
        <p:spPr/>
        <p:txBody>
          <a:bodyPr/>
          <a:lstStyle/>
          <a:p>
            <a:endParaRPr lang="fr-C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569529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71A700C-1B52-42DB-B144-AC698DA705C5}" type="datetimeFigureOut">
              <a:rPr lang="fr-CH" smtClean="0"/>
              <a:t>10.08.2021</a:t>
            </a:fld>
            <a:endParaRPr lang="fr-CH"/>
          </a:p>
        </p:txBody>
      </p:sp>
      <p:sp>
        <p:nvSpPr>
          <p:cNvPr id="5" name="Footer Placeholder 4"/>
          <p:cNvSpPr>
            <a:spLocks noGrp="1"/>
          </p:cNvSpPr>
          <p:nvPr>
            <p:ph type="ftr" sz="quarter" idx="11"/>
          </p:nvPr>
        </p:nvSpPr>
        <p:spPr/>
        <p:txBody>
          <a:bodyPr/>
          <a:lstStyle/>
          <a:p>
            <a:endParaRPr lang="fr-C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3415405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71A700C-1B52-42DB-B144-AC698DA705C5}" type="datetimeFigureOut">
              <a:rPr lang="fr-CH" smtClean="0"/>
              <a:t>10.08.2021</a:t>
            </a:fld>
            <a:endParaRPr lang="fr-CH"/>
          </a:p>
        </p:txBody>
      </p:sp>
      <p:sp>
        <p:nvSpPr>
          <p:cNvPr id="5" name="Footer Placeholder 4"/>
          <p:cNvSpPr>
            <a:spLocks noGrp="1"/>
          </p:cNvSpPr>
          <p:nvPr>
            <p:ph type="ftr" sz="quarter" idx="11"/>
          </p:nvPr>
        </p:nvSpPr>
        <p:spPr/>
        <p:txBody>
          <a:bodyPr/>
          <a:lstStyle/>
          <a:p>
            <a:endParaRPr lang="fr-C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351809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71A700C-1B52-42DB-B144-AC698DA705C5}" type="datetimeFigureOut">
              <a:rPr lang="fr-CH" smtClean="0"/>
              <a:t>10.08.2021</a:t>
            </a:fld>
            <a:endParaRPr lang="fr-CH"/>
          </a:p>
        </p:txBody>
      </p:sp>
      <p:sp>
        <p:nvSpPr>
          <p:cNvPr id="5" name="Footer Placeholder 4"/>
          <p:cNvSpPr>
            <a:spLocks noGrp="1"/>
          </p:cNvSpPr>
          <p:nvPr>
            <p:ph type="ftr" sz="quarter" idx="11"/>
          </p:nvPr>
        </p:nvSpPr>
        <p:spPr/>
        <p:txBody>
          <a:bodyPr/>
          <a:lstStyle/>
          <a:p>
            <a:endParaRPr lang="fr-C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140515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71A700C-1B52-42DB-B144-AC698DA705C5}" type="datetimeFigureOut">
              <a:rPr lang="fr-CH" smtClean="0"/>
              <a:t>10.08.2021</a:t>
            </a:fld>
            <a:endParaRPr lang="fr-CH"/>
          </a:p>
        </p:txBody>
      </p:sp>
      <p:sp>
        <p:nvSpPr>
          <p:cNvPr id="5" name="Footer Placeholder 4"/>
          <p:cNvSpPr>
            <a:spLocks noGrp="1"/>
          </p:cNvSpPr>
          <p:nvPr>
            <p:ph type="ftr" sz="quarter" idx="11"/>
          </p:nvPr>
        </p:nvSpPr>
        <p:spPr/>
        <p:txBody>
          <a:bodyPr/>
          <a:lstStyle/>
          <a:p>
            <a:endParaRPr lang="fr-C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404608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1A700C-1B52-42DB-B144-AC698DA705C5}" type="datetimeFigureOut">
              <a:rPr lang="fr-CH" smtClean="0"/>
              <a:t>10.08.2021</a:t>
            </a:fld>
            <a:endParaRPr lang="fr-CH"/>
          </a:p>
        </p:txBody>
      </p:sp>
      <p:sp>
        <p:nvSpPr>
          <p:cNvPr id="6" name="Footer Placeholder 5"/>
          <p:cNvSpPr>
            <a:spLocks noGrp="1"/>
          </p:cNvSpPr>
          <p:nvPr>
            <p:ph type="ftr" sz="quarter" idx="11"/>
          </p:nvPr>
        </p:nvSpPr>
        <p:spPr/>
        <p:txBody>
          <a:bodyPr/>
          <a:lstStyle/>
          <a:p>
            <a:endParaRPr lang="fr-C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214702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1A700C-1B52-42DB-B144-AC698DA705C5}" type="datetimeFigureOut">
              <a:rPr lang="fr-CH" smtClean="0"/>
              <a:t>10.08.2021</a:t>
            </a:fld>
            <a:endParaRPr lang="fr-CH"/>
          </a:p>
        </p:txBody>
      </p:sp>
      <p:sp>
        <p:nvSpPr>
          <p:cNvPr id="8" name="Footer Placeholder 7"/>
          <p:cNvSpPr>
            <a:spLocks noGrp="1"/>
          </p:cNvSpPr>
          <p:nvPr>
            <p:ph type="ftr" sz="quarter" idx="11"/>
          </p:nvPr>
        </p:nvSpPr>
        <p:spPr/>
        <p:txBody>
          <a:bodyPr/>
          <a:lstStyle/>
          <a:p>
            <a:endParaRPr lang="fr-C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358608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71A700C-1B52-42DB-B144-AC698DA705C5}" type="datetimeFigureOut">
              <a:rPr lang="fr-CH" smtClean="0"/>
              <a:t>10.08.2021</a:t>
            </a:fld>
            <a:endParaRPr lang="fr-CH"/>
          </a:p>
        </p:txBody>
      </p:sp>
      <p:sp>
        <p:nvSpPr>
          <p:cNvPr id="4" name="Footer Placeholder 3"/>
          <p:cNvSpPr>
            <a:spLocks noGrp="1"/>
          </p:cNvSpPr>
          <p:nvPr>
            <p:ph type="ftr" sz="quarter" idx="11"/>
          </p:nvPr>
        </p:nvSpPr>
        <p:spPr/>
        <p:txBody>
          <a:bodyPr/>
          <a:lstStyle/>
          <a:p>
            <a:endParaRPr lang="fr-C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36755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A700C-1B52-42DB-B144-AC698DA705C5}" type="datetimeFigureOut">
              <a:rPr lang="fr-CH" smtClean="0"/>
              <a:t>10.08.2021</a:t>
            </a:fld>
            <a:endParaRPr lang="fr-CH"/>
          </a:p>
        </p:txBody>
      </p:sp>
      <p:sp>
        <p:nvSpPr>
          <p:cNvPr id="3" name="Footer Placeholder 2"/>
          <p:cNvSpPr>
            <a:spLocks noGrp="1"/>
          </p:cNvSpPr>
          <p:nvPr>
            <p:ph type="ftr" sz="quarter" idx="11"/>
          </p:nvPr>
        </p:nvSpPr>
        <p:spPr/>
        <p:txBody>
          <a:bodyPr/>
          <a:lstStyle/>
          <a:p>
            <a:endParaRPr lang="fr-C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313686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71A700C-1B52-42DB-B144-AC698DA705C5}" type="datetimeFigureOut">
              <a:rPr lang="fr-CH" smtClean="0"/>
              <a:t>10.08.2021</a:t>
            </a:fld>
            <a:endParaRPr lang="fr-CH"/>
          </a:p>
        </p:txBody>
      </p:sp>
      <p:sp>
        <p:nvSpPr>
          <p:cNvPr id="6" name="Footer Placeholder 5"/>
          <p:cNvSpPr>
            <a:spLocks noGrp="1"/>
          </p:cNvSpPr>
          <p:nvPr>
            <p:ph type="ftr" sz="quarter" idx="11"/>
          </p:nvPr>
        </p:nvSpPr>
        <p:spPr/>
        <p:txBody>
          <a:bodyPr/>
          <a:lstStyle/>
          <a:p>
            <a:endParaRPr lang="fr-C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173473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71A700C-1B52-42DB-B144-AC698DA705C5}" type="datetimeFigureOut">
              <a:rPr lang="fr-CH" smtClean="0"/>
              <a:t>10.08.2021</a:t>
            </a:fld>
            <a:endParaRPr lang="fr-CH"/>
          </a:p>
        </p:txBody>
      </p:sp>
      <p:sp>
        <p:nvSpPr>
          <p:cNvPr id="6" name="Footer Placeholder 5"/>
          <p:cNvSpPr>
            <a:spLocks noGrp="1"/>
          </p:cNvSpPr>
          <p:nvPr>
            <p:ph type="ftr" sz="quarter" idx="11"/>
          </p:nvPr>
        </p:nvSpPr>
        <p:spPr/>
        <p:txBody>
          <a:bodyPr/>
          <a:lstStyle/>
          <a:p>
            <a:endParaRPr lang="fr-C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0A3FF-A29F-480C-B3EF-59F732725CC4}" type="slidenum">
              <a:rPr lang="fr-CH" smtClean="0"/>
              <a:t>‹N°›</a:t>
            </a:fld>
            <a:endParaRPr lang="fr-CH"/>
          </a:p>
        </p:txBody>
      </p:sp>
    </p:spTree>
    <p:extLst>
      <p:ext uri="{BB962C8B-B14F-4D97-AF65-F5344CB8AC3E}">
        <p14:creationId xmlns:p14="http://schemas.microsoft.com/office/powerpoint/2010/main" val="3912816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71A700C-1B52-42DB-B144-AC698DA705C5}" type="datetimeFigureOut">
              <a:rPr lang="fr-CH" smtClean="0"/>
              <a:t>10.08.2021</a:t>
            </a:fld>
            <a:endParaRPr lang="fr-C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90A3FF-A29F-480C-B3EF-59F732725CC4}" type="slidenum">
              <a:rPr lang="fr-CH" smtClean="0"/>
              <a:t>‹N°›</a:t>
            </a:fld>
            <a:endParaRPr lang="fr-CH"/>
          </a:p>
        </p:txBody>
      </p:sp>
    </p:spTree>
    <p:extLst>
      <p:ext uri="{BB962C8B-B14F-4D97-AF65-F5344CB8AC3E}">
        <p14:creationId xmlns:p14="http://schemas.microsoft.com/office/powerpoint/2010/main" val="746242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05099" y="473827"/>
            <a:ext cx="10199514" cy="1679170"/>
          </a:xfrm>
        </p:spPr>
        <p:txBody>
          <a:bodyPr>
            <a:normAutofit/>
          </a:bodyPr>
          <a:lstStyle/>
          <a:p>
            <a:pPr algn="ctr"/>
            <a:r>
              <a:rPr lang="fr-CH" sz="7200" b="1" dirty="0" smtClean="0">
                <a:latin typeface="Arial" panose="020B0604020202020204" pitchFamily="34" charset="0"/>
                <a:cs typeface="Arial" panose="020B0604020202020204" pitchFamily="34" charset="0"/>
              </a:rPr>
              <a:t>L’héliciculture</a:t>
            </a:r>
            <a:endParaRPr lang="fr-CH" sz="72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2676699" y="5802283"/>
            <a:ext cx="8827914" cy="665018"/>
          </a:xfrm>
        </p:spPr>
        <p:txBody>
          <a:bodyPr>
            <a:normAutofit/>
          </a:bodyPr>
          <a:lstStyle/>
          <a:p>
            <a:pPr algn="ctr"/>
            <a:r>
              <a:rPr lang="fr-CH" dirty="0" smtClean="0"/>
              <a:t>L’élevage des escargots </a:t>
            </a:r>
            <a:endParaRPr lang="fr-CH" dirty="0"/>
          </a:p>
        </p:txBody>
      </p:sp>
      <p:pic>
        <p:nvPicPr>
          <p:cNvPr id="4" name="Image 3" descr="Résultat d’images pour héliciculture"/>
          <p:cNvPicPr/>
          <p:nvPr/>
        </p:nvPicPr>
        <p:blipFill>
          <a:blip r:embed="rId2">
            <a:extLst>
              <a:ext uri="{28A0092B-C50C-407E-A947-70E740481C1C}">
                <a14:useLocalDpi xmlns:a14="http://schemas.microsoft.com/office/drawing/2010/main" val="0"/>
              </a:ext>
            </a:extLst>
          </a:blip>
          <a:srcRect/>
          <a:stretch>
            <a:fillRect/>
          </a:stretch>
        </p:blipFill>
        <p:spPr bwMode="auto">
          <a:xfrm>
            <a:off x="4256116" y="2502131"/>
            <a:ext cx="4937761" cy="3300152"/>
          </a:xfrm>
          <a:prstGeom prst="rect">
            <a:avLst/>
          </a:prstGeom>
          <a:noFill/>
          <a:ln>
            <a:noFill/>
          </a:ln>
        </p:spPr>
      </p:pic>
    </p:spTree>
    <p:extLst>
      <p:ext uri="{BB962C8B-B14F-4D97-AF65-F5344CB8AC3E}">
        <p14:creationId xmlns:p14="http://schemas.microsoft.com/office/powerpoint/2010/main" val="3357889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H" sz="4400" b="1" dirty="0" smtClean="0">
                <a:latin typeface="Arial" panose="020B0604020202020204" pitchFamily="34" charset="0"/>
                <a:cs typeface="Arial" panose="020B0604020202020204" pitchFamily="34" charset="0"/>
              </a:rPr>
              <a:t>Un peu d’histoire</a:t>
            </a:r>
            <a:endParaRPr lang="fr-CH" sz="44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219499" y="2133600"/>
            <a:ext cx="9285114" cy="3777622"/>
          </a:xfrm>
        </p:spPr>
        <p:txBody>
          <a:bodyPr>
            <a:normAutofit lnSpcReduction="10000"/>
          </a:bodyPr>
          <a:lstStyle/>
          <a:p>
            <a:pPr marL="0" indent="0">
              <a:buNone/>
            </a:pPr>
            <a:endParaRPr lang="fr-CH" dirty="0"/>
          </a:p>
          <a:p>
            <a:r>
              <a:rPr lang="fr-CH" sz="2000" dirty="0">
                <a:latin typeface="Arial" panose="020B0604020202020204" pitchFamily="34" charset="0"/>
                <a:cs typeface="Arial" panose="020B0604020202020204" pitchFamily="34" charset="0"/>
              </a:rPr>
              <a:t>L’histoire de l’escargot dans l’alimentation humaine remonte à la nuit des temps et pratiquement à l’origine même de l’homme. De véritables monticules de coquilles ont été retrouvées dans des cavernes préhistoriques en Afrique du Nord.</a:t>
            </a:r>
          </a:p>
          <a:p>
            <a:r>
              <a:rPr lang="fr-CH" sz="2000" dirty="0">
                <a:latin typeface="Arial" panose="020B0604020202020204" pitchFamily="34" charset="0"/>
                <a:cs typeface="Arial" panose="020B0604020202020204" pitchFamily="34" charset="0"/>
              </a:rPr>
              <a:t>L’escargot est un produit populaire. Un siècle avant Jésus-Christ, le cuisinier romain Apicius les laissait dégorger dans du lait avant de les frire ou les rôtir !</a:t>
            </a:r>
          </a:p>
          <a:p>
            <a:r>
              <a:rPr lang="fr-CH" sz="2000" dirty="0">
                <a:latin typeface="Arial" panose="020B0604020202020204" pitchFamily="34" charset="0"/>
                <a:cs typeface="Arial" panose="020B0604020202020204" pitchFamily="34" charset="0"/>
              </a:rPr>
              <a:t>Les crétois font une forte consommation d’escargots. Ces derniers auraient un effet protecteur contre les maladies cardiovasculaires. Ceci est accentué par le fait que ces escargots ne sont pas accompagnés de crème au beurre mais de légumes à l'huile d'olive…</a:t>
            </a:r>
          </a:p>
          <a:p>
            <a:endParaRPr lang="fr-CH" dirty="0"/>
          </a:p>
        </p:txBody>
      </p:sp>
    </p:spTree>
    <p:extLst>
      <p:ext uri="{BB962C8B-B14F-4D97-AF65-F5344CB8AC3E}">
        <p14:creationId xmlns:p14="http://schemas.microsoft.com/office/powerpoint/2010/main" val="2670738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67245" y="232756"/>
            <a:ext cx="8911687" cy="848220"/>
          </a:xfrm>
        </p:spPr>
        <p:txBody>
          <a:bodyPr/>
          <a:lstStyle/>
          <a:p>
            <a:pPr algn="ctr"/>
            <a:r>
              <a:rPr lang="fr-CH" b="1" dirty="0" smtClean="0">
                <a:latin typeface="Arial" panose="020B0604020202020204" pitchFamily="34" charset="0"/>
                <a:cs typeface="Arial" panose="020B0604020202020204" pitchFamily="34" charset="0"/>
              </a:rPr>
              <a:t>Les escargots (gastéropodes)</a:t>
            </a:r>
            <a:endParaRPr lang="fr-CH"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89212" y="1302707"/>
            <a:ext cx="5764865" cy="5258485"/>
          </a:xfrm>
        </p:spPr>
        <p:txBody>
          <a:bodyPr>
            <a:normAutofit fontScale="92500" lnSpcReduction="20000"/>
          </a:bodyPr>
          <a:lstStyle/>
          <a:p>
            <a:r>
              <a:rPr lang="fr-CH" dirty="0">
                <a:latin typeface="Arial" panose="020B0604020202020204" pitchFamily="34" charset="0"/>
                <a:cs typeface="Arial" panose="020B0604020202020204" pitchFamily="34" charset="0"/>
              </a:rPr>
              <a:t>L’espèce élevée chez les héliciculteurs français est l’</a:t>
            </a:r>
            <a:r>
              <a:rPr lang="fr-CH" dirty="0" err="1">
                <a:latin typeface="Arial" panose="020B0604020202020204" pitchFamily="34" charset="0"/>
                <a:cs typeface="Arial" panose="020B0604020202020204" pitchFamily="34" charset="0"/>
              </a:rPr>
              <a:t>Helix</a:t>
            </a:r>
            <a:r>
              <a:rPr lang="fr-CH" dirty="0">
                <a:latin typeface="Arial" panose="020B0604020202020204" pitchFamily="34" charset="0"/>
                <a:cs typeface="Arial" panose="020B0604020202020204" pitchFamily="34" charset="0"/>
              </a:rPr>
              <a:t> </a:t>
            </a:r>
            <a:r>
              <a:rPr lang="fr-CH" dirty="0" err="1">
                <a:latin typeface="Arial" panose="020B0604020202020204" pitchFamily="34" charset="0"/>
                <a:cs typeface="Arial" panose="020B0604020202020204" pitchFamily="34" charset="0"/>
              </a:rPr>
              <a:t>Aspersa</a:t>
            </a:r>
            <a:r>
              <a:rPr lang="fr-CH" dirty="0">
                <a:latin typeface="Arial" panose="020B0604020202020204" pitchFamily="34" charset="0"/>
                <a:cs typeface="Arial" panose="020B0604020202020204" pitchFamily="34" charset="0"/>
              </a:rPr>
              <a:t> «Müller», lorsqu’il s’agit </a:t>
            </a:r>
            <a:r>
              <a:rPr lang="fr-CH" dirty="0" smtClean="0">
                <a:latin typeface="Arial" panose="020B0604020202020204" pitchFamily="34" charset="0"/>
                <a:cs typeface="Arial" panose="020B0604020202020204" pitchFamily="34" charset="0"/>
              </a:rPr>
              <a:t>de </a:t>
            </a:r>
            <a:r>
              <a:rPr lang="fr-CH" b="1" dirty="0" smtClean="0">
                <a:latin typeface="Arial" panose="020B0604020202020204" pitchFamily="34" charset="0"/>
                <a:cs typeface="Arial" panose="020B0604020202020204" pitchFamily="34" charset="0"/>
              </a:rPr>
              <a:t>l’escargot Petit gris</a:t>
            </a:r>
            <a:r>
              <a:rPr lang="fr-CH" dirty="0" smtClean="0">
                <a:latin typeface="Arial" panose="020B0604020202020204" pitchFamily="34" charset="0"/>
                <a:cs typeface="Arial" panose="020B0604020202020204" pitchFamily="34" charset="0"/>
              </a:rPr>
              <a:t>.</a:t>
            </a:r>
          </a:p>
          <a:p>
            <a:pPr marL="0" indent="0">
              <a:buNone/>
            </a:pPr>
            <a:endParaRPr lang="fr-CH" dirty="0" smtClean="0">
              <a:latin typeface="Arial" panose="020B0604020202020204" pitchFamily="34" charset="0"/>
              <a:cs typeface="Arial" panose="020B0604020202020204" pitchFamily="34" charset="0"/>
            </a:endParaRPr>
          </a:p>
          <a:p>
            <a:r>
              <a:rPr lang="fr-CH" dirty="0" smtClean="0">
                <a:latin typeface="Arial" panose="020B0604020202020204" pitchFamily="34" charset="0"/>
                <a:cs typeface="Arial" panose="020B0604020202020204" pitchFamily="34" charset="0"/>
              </a:rPr>
              <a:t> </a:t>
            </a:r>
            <a:r>
              <a:rPr lang="fr-CH" b="1" dirty="0" smtClean="0">
                <a:latin typeface="Arial" panose="020B0604020202020204" pitchFamily="34" charset="0"/>
                <a:cs typeface="Arial" panose="020B0604020202020204" pitchFamily="34" charset="0"/>
              </a:rPr>
              <a:t>L’escargot</a:t>
            </a:r>
            <a:r>
              <a:rPr lang="fr-CH" dirty="0" smtClean="0">
                <a:latin typeface="Arial" panose="020B0604020202020204" pitchFamily="34" charset="0"/>
                <a:cs typeface="Arial" panose="020B0604020202020204" pitchFamily="34" charset="0"/>
              </a:rPr>
              <a:t> </a:t>
            </a:r>
            <a:r>
              <a:rPr lang="fr-CH" b="1" dirty="0" smtClean="0">
                <a:latin typeface="Arial" panose="020B0604020202020204" pitchFamily="34" charset="0"/>
                <a:cs typeface="Arial" panose="020B0604020202020204" pitchFamily="34" charset="0"/>
              </a:rPr>
              <a:t>Gros </a:t>
            </a:r>
            <a:r>
              <a:rPr lang="fr-CH" b="1" dirty="0">
                <a:latin typeface="Arial" panose="020B0604020202020204" pitchFamily="34" charset="0"/>
                <a:cs typeface="Arial" panose="020B0604020202020204" pitchFamily="34" charset="0"/>
              </a:rPr>
              <a:t>Gris </a:t>
            </a:r>
            <a:r>
              <a:rPr lang="fr-CH" dirty="0">
                <a:latin typeface="Arial" panose="020B0604020202020204" pitchFamily="34" charset="0"/>
                <a:cs typeface="Arial" panose="020B0604020202020204" pitchFamily="34" charset="0"/>
              </a:rPr>
              <a:t>l’</a:t>
            </a:r>
            <a:r>
              <a:rPr lang="fr-CH" dirty="0" err="1">
                <a:latin typeface="Arial" panose="020B0604020202020204" pitchFamily="34" charset="0"/>
                <a:cs typeface="Arial" panose="020B0604020202020204" pitchFamily="34" charset="0"/>
              </a:rPr>
              <a:t>Helix</a:t>
            </a:r>
            <a:r>
              <a:rPr lang="fr-CH" dirty="0">
                <a:latin typeface="Arial" panose="020B0604020202020204" pitchFamily="34" charset="0"/>
                <a:cs typeface="Arial" panose="020B0604020202020204" pitchFamily="34" charset="0"/>
              </a:rPr>
              <a:t> </a:t>
            </a:r>
            <a:r>
              <a:rPr lang="fr-CH" dirty="0" err="1">
                <a:latin typeface="Arial" panose="020B0604020202020204" pitchFamily="34" charset="0"/>
                <a:cs typeface="Arial" panose="020B0604020202020204" pitchFamily="34" charset="0"/>
              </a:rPr>
              <a:t>Aspersa</a:t>
            </a:r>
            <a:r>
              <a:rPr lang="fr-CH" dirty="0">
                <a:latin typeface="Arial" panose="020B0604020202020204" pitchFamily="34" charset="0"/>
                <a:cs typeface="Arial" panose="020B0604020202020204" pitchFamily="34" charset="0"/>
              </a:rPr>
              <a:t> «Maxima» </a:t>
            </a:r>
            <a:r>
              <a:rPr lang="fr-CH" dirty="0" smtClean="0">
                <a:latin typeface="Arial" panose="020B0604020202020204" pitchFamily="34" charset="0"/>
                <a:cs typeface="Arial" panose="020B0604020202020204" pitchFamily="34" charset="0"/>
              </a:rPr>
              <a:t>a </a:t>
            </a:r>
            <a:r>
              <a:rPr lang="fr-CH" dirty="0">
                <a:latin typeface="Arial" panose="020B0604020202020204" pitchFamily="34" charset="0"/>
                <a:cs typeface="Arial" panose="020B0604020202020204" pitchFamily="34" charset="0"/>
              </a:rPr>
              <a:t>la particularité de posséder une chair très tendre car, en élevage, il arrive à maturité à l’âge de quatre ou cinq mois. </a:t>
            </a:r>
            <a:endParaRPr lang="fr-CH" dirty="0" smtClean="0">
              <a:latin typeface="Arial" panose="020B0604020202020204" pitchFamily="34" charset="0"/>
              <a:cs typeface="Arial" panose="020B0604020202020204" pitchFamily="34" charset="0"/>
            </a:endParaRPr>
          </a:p>
          <a:p>
            <a:pPr marL="0" indent="0">
              <a:buNone/>
            </a:pPr>
            <a:endParaRPr lang="fr-CH" dirty="0" smtClean="0">
              <a:latin typeface="Arial" panose="020B0604020202020204" pitchFamily="34" charset="0"/>
              <a:cs typeface="Arial" panose="020B0604020202020204" pitchFamily="34" charset="0"/>
            </a:endParaRPr>
          </a:p>
          <a:p>
            <a:r>
              <a:rPr lang="fr-CH" b="1" dirty="0" smtClean="0">
                <a:latin typeface="Arial" panose="020B0604020202020204" pitchFamily="34" charset="0"/>
                <a:cs typeface="Arial" panose="020B0604020202020204" pitchFamily="34" charset="0"/>
              </a:rPr>
              <a:t>L’escargot de bourgogne </a:t>
            </a:r>
            <a:r>
              <a:rPr lang="fr-CH" dirty="0" smtClean="0">
                <a:latin typeface="Arial" panose="020B0604020202020204" pitchFamily="34" charset="0"/>
                <a:cs typeface="Arial" panose="020B0604020202020204" pitchFamily="34" charset="0"/>
              </a:rPr>
              <a:t>l’</a:t>
            </a:r>
            <a:r>
              <a:rPr lang="fr-CH" dirty="0" err="1" smtClean="0">
                <a:latin typeface="Arial" panose="020B0604020202020204" pitchFamily="34" charset="0"/>
                <a:cs typeface="Arial" panose="020B0604020202020204" pitchFamily="34" charset="0"/>
              </a:rPr>
              <a:t>helix</a:t>
            </a:r>
            <a:r>
              <a:rPr lang="fr-CH" dirty="0" smtClean="0">
                <a:latin typeface="Arial" panose="020B0604020202020204" pitchFamily="34" charset="0"/>
                <a:cs typeface="Arial" panose="020B0604020202020204" pitchFamily="34" charset="0"/>
              </a:rPr>
              <a:t> </a:t>
            </a:r>
            <a:r>
              <a:rPr lang="fr-CH" dirty="0" err="1" smtClean="0">
                <a:latin typeface="Arial" panose="020B0604020202020204" pitchFamily="34" charset="0"/>
                <a:cs typeface="Arial" panose="020B0604020202020204" pitchFamily="34" charset="0"/>
              </a:rPr>
              <a:t>Pomatia</a:t>
            </a:r>
            <a:r>
              <a:rPr lang="fr-CH" dirty="0" smtClean="0">
                <a:latin typeface="Arial" panose="020B0604020202020204" pitchFamily="34" charset="0"/>
                <a:cs typeface="Arial" panose="020B0604020202020204" pitchFamily="34" charset="0"/>
              </a:rPr>
              <a:t> ou également appelé «gros blanc» ce trouve en France, mais surtout en Europe </a:t>
            </a:r>
            <a:r>
              <a:rPr lang="fr-CH" dirty="0">
                <a:latin typeface="Arial" panose="020B0604020202020204" pitchFamily="34" charset="0"/>
                <a:cs typeface="Arial" panose="020B0604020202020204" pitchFamily="34" charset="0"/>
              </a:rPr>
              <a:t>Centrale </a:t>
            </a:r>
            <a:r>
              <a:rPr lang="fr-CH" dirty="0" smtClean="0">
                <a:latin typeface="Arial" panose="020B0604020202020204" pitchFamily="34" charset="0"/>
                <a:cs typeface="Arial" panose="020B0604020202020204" pitchFamily="34" charset="0"/>
              </a:rPr>
              <a:t>et du  Sud-est.</a:t>
            </a:r>
          </a:p>
          <a:p>
            <a:pPr marL="0" indent="0">
              <a:buNone/>
            </a:pPr>
            <a:endParaRPr lang="fr-CH" dirty="0" smtClean="0">
              <a:latin typeface="Arial" panose="020B0604020202020204" pitchFamily="34" charset="0"/>
              <a:cs typeface="Arial" panose="020B0604020202020204" pitchFamily="34" charset="0"/>
            </a:endParaRPr>
          </a:p>
          <a:p>
            <a:r>
              <a:rPr lang="fr-CH" b="1" dirty="0">
                <a:latin typeface="Arial" panose="020B0604020202020204" pitchFamily="34" charset="0"/>
                <a:cs typeface="Arial" panose="020B0604020202020204" pitchFamily="34" charset="0"/>
              </a:rPr>
              <a:t>L’escargot géant africain </a:t>
            </a:r>
            <a:r>
              <a:rPr lang="fr-CH" dirty="0" smtClean="0">
                <a:latin typeface="Arial" panose="020B0604020202020204" pitchFamily="34" charset="0"/>
                <a:cs typeface="Arial" panose="020B0604020202020204" pitchFamily="34" charset="0"/>
              </a:rPr>
              <a:t>l’</a:t>
            </a:r>
            <a:r>
              <a:rPr lang="fr-CH" dirty="0" err="1" smtClean="0">
                <a:latin typeface="Arial" panose="020B0604020202020204" pitchFamily="34" charset="0"/>
                <a:cs typeface="Arial" panose="020B0604020202020204" pitchFamily="34" charset="0"/>
              </a:rPr>
              <a:t>Achatina</a:t>
            </a:r>
            <a:r>
              <a:rPr lang="fr-CH" dirty="0" smtClean="0">
                <a:latin typeface="Arial" panose="020B0604020202020204" pitchFamily="34" charset="0"/>
                <a:cs typeface="Arial" panose="020B0604020202020204" pitchFamily="34" charset="0"/>
              </a:rPr>
              <a:t> </a:t>
            </a:r>
            <a:r>
              <a:rPr lang="fr-CH" dirty="0" err="1" smtClean="0">
                <a:latin typeface="Arial" panose="020B0604020202020204" pitchFamily="34" charset="0"/>
                <a:cs typeface="Arial" panose="020B0604020202020204" pitchFamily="34" charset="0"/>
              </a:rPr>
              <a:t>fulica</a:t>
            </a:r>
            <a:r>
              <a:rPr lang="fr-CH" dirty="0" smtClean="0">
                <a:latin typeface="Arial" panose="020B0604020202020204" pitchFamily="34" charset="0"/>
                <a:cs typeface="Arial" panose="020B0604020202020204" pitchFamily="34" charset="0"/>
              </a:rPr>
              <a:t> </a:t>
            </a:r>
            <a:r>
              <a:rPr lang="fr-CH" dirty="0">
                <a:latin typeface="Arial" panose="020B0604020202020204" pitchFamily="34" charset="0"/>
                <a:cs typeface="Arial" panose="020B0604020202020204" pitchFamily="34" charset="0"/>
              </a:rPr>
              <a:t>est un grand escargot dont les adultes mesurent en général 8 cm de longueur. Certains spécimens ont même dépassé les 20 cm pour un poids de 1500 grammes! Il pond peu d’œufs et croît lentement. </a:t>
            </a:r>
            <a:r>
              <a:rPr lang="fr-CH" dirty="0" smtClean="0">
                <a:latin typeface="Arial" panose="020B0604020202020204" pitchFamily="34" charset="0"/>
                <a:cs typeface="Arial" panose="020B0604020202020204" pitchFamily="34" charset="0"/>
              </a:rPr>
              <a:t>Il </a:t>
            </a:r>
            <a:r>
              <a:rPr lang="fr-CH" dirty="0">
                <a:latin typeface="Arial" panose="020B0604020202020204" pitchFamily="34" charset="0"/>
                <a:cs typeface="Arial" panose="020B0604020202020204" pitchFamily="34" charset="0"/>
              </a:rPr>
              <a:t>fait l’objet d’élevage sur le continent africain.    </a:t>
            </a:r>
          </a:p>
          <a:p>
            <a:endParaRPr lang="fr-CH" dirty="0"/>
          </a:p>
        </p:txBody>
      </p:sp>
      <p:pic>
        <p:nvPicPr>
          <p:cNvPr id="7" name="Image 6" descr="https://upload.wikimedia.org/wikipedia/commons/6/63/Gros_Gris_Helix_aspersa_maxim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73762" y="2545445"/>
            <a:ext cx="2017147" cy="1371601"/>
          </a:xfrm>
          <a:prstGeom prst="rect">
            <a:avLst/>
          </a:prstGeom>
          <a:noFill/>
          <a:ln>
            <a:noFill/>
          </a:ln>
        </p:spPr>
      </p:pic>
      <p:pic>
        <p:nvPicPr>
          <p:cNvPr id="8" name="Image 7" descr="https://upload.wikimedia.org/wikipedia/commons/f/f0/Caracol_snail_Galici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5963" y="1264555"/>
            <a:ext cx="2014946" cy="1204325"/>
          </a:xfrm>
          <a:prstGeom prst="rect">
            <a:avLst/>
          </a:prstGeom>
          <a:noFill/>
          <a:ln>
            <a:noFill/>
          </a:ln>
        </p:spPr>
      </p:pic>
      <p:pic>
        <p:nvPicPr>
          <p:cNvPr id="9" name="Image 8" descr="Description de cette image, également commentée ci-aprè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73761" y="3993611"/>
            <a:ext cx="2017147" cy="1319297"/>
          </a:xfrm>
          <a:prstGeom prst="rect">
            <a:avLst/>
          </a:prstGeom>
          <a:noFill/>
          <a:ln>
            <a:noFill/>
          </a:ln>
        </p:spPr>
      </p:pic>
      <p:pic>
        <p:nvPicPr>
          <p:cNvPr id="2052" name="Picture 4" descr="Résultat d’images pour escargot geant africa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73761" y="5381515"/>
            <a:ext cx="2017147" cy="1248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950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H" b="1" dirty="0" smtClean="0">
                <a:latin typeface="Arial" panose="020B0604020202020204" pitchFamily="34" charset="0"/>
                <a:cs typeface="Arial" panose="020B0604020202020204" pitchFamily="34" charset="0"/>
              </a:rPr>
              <a:t>L’héliciculture en France et en Suisse  </a:t>
            </a:r>
            <a:endParaRPr lang="fr-CH"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89212" y="2133600"/>
            <a:ext cx="4926404" cy="3777622"/>
          </a:xfrm>
        </p:spPr>
        <p:txBody>
          <a:bodyPr>
            <a:normAutofit/>
          </a:bodyPr>
          <a:lstStyle/>
          <a:p>
            <a:r>
              <a:rPr lang="fr-CH" dirty="0" smtClean="0">
                <a:latin typeface="Arial" panose="020B0604020202020204" pitchFamily="34" charset="0"/>
                <a:cs typeface="Arial" panose="020B0604020202020204" pitchFamily="34" charset="0"/>
              </a:rPr>
              <a:t>On compte environ 400 héliciculteurs en France, pourtant ils ne représentent que 4% de la consommation française</a:t>
            </a:r>
          </a:p>
          <a:p>
            <a:r>
              <a:rPr lang="fr-CH" dirty="0" smtClean="0">
                <a:latin typeface="Arial" panose="020B0604020202020204" pitchFamily="34" charset="0"/>
                <a:cs typeface="Arial" panose="020B0604020202020204" pitchFamily="34" charset="0"/>
              </a:rPr>
              <a:t>On en compte quelques un en Suisse Romande </a:t>
            </a:r>
          </a:p>
          <a:p>
            <a:r>
              <a:rPr lang="fr-CH" dirty="0" smtClean="0">
                <a:latin typeface="Arial" panose="020B0604020202020204" pitchFamily="34" charset="0"/>
                <a:cs typeface="Arial" panose="020B0604020202020204" pitchFamily="34" charset="0"/>
              </a:rPr>
              <a:t>96% de la production est industrielle avec des  grandes conserveries qui importent 40 000 tonnes par an en France</a:t>
            </a:r>
          </a:p>
          <a:p>
            <a:r>
              <a:rPr lang="fr-CH" dirty="0" smtClean="0">
                <a:latin typeface="Arial" panose="020B0604020202020204" pitchFamily="34" charset="0"/>
                <a:cs typeface="Arial" panose="020B0604020202020204" pitchFamily="34" charset="0"/>
              </a:rPr>
              <a:t>Ces grands sites de productions industrielles se trouve ne grande partie dans les pays de l’Est de </a:t>
            </a:r>
            <a:r>
              <a:rPr lang="fr-CH" dirty="0" err="1" smtClean="0">
                <a:latin typeface="Arial" panose="020B0604020202020204" pitchFamily="34" charset="0"/>
                <a:cs typeface="Arial" panose="020B0604020202020204" pitchFamily="34" charset="0"/>
              </a:rPr>
              <a:t>l’europe</a:t>
            </a:r>
            <a:r>
              <a:rPr lang="fr-CH" dirty="0" smtClean="0">
                <a:latin typeface="Arial" panose="020B0604020202020204" pitchFamily="34" charset="0"/>
                <a:cs typeface="Arial" panose="020B0604020202020204" pitchFamily="34" charset="0"/>
              </a:rPr>
              <a:t>, où, là-bas ils ne les consomment pas</a:t>
            </a:r>
            <a:endParaRPr lang="fr-CH" dirty="0">
              <a:latin typeface="Arial" panose="020B0604020202020204" pitchFamily="34" charset="0"/>
              <a:cs typeface="Arial" panose="020B0604020202020204" pitchFamily="34" charset="0"/>
            </a:endParaRPr>
          </a:p>
        </p:txBody>
      </p:sp>
      <p:pic>
        <p:nvPicPr>
          <p:cNvPr id="4" name="Image 3" descr="Afficher l’image source"/>
          <p:cNvPicPr/>
          <p:nvPr/>
        </p:nvPicPr>
        <p:blipFill>
          <a:blip r:embed="rId2">
            <a:extLst>
              <a:ext uri="{28A0092B-C50C-407E-A947-70E740481C1C}">
                <a14:useLocalDpi xmlns:a14="http://schemas.microsoft.com/office/drawing/2010/main" val="0"/>
              </a:ext>
            </a:extLst>
          </a:blip>
          <a:srcRect/>
          <a:stretch>
            <a:fillRect/>
          </a:stretch>
        </p:blipFill>
        <p:spPr bwMode="auto">
          <a:xfrm>
            <a:off x="8486314" y="4371257"/>
            <a:ext cx="2509520" cy="1647825"/>
          </a:xfrm>
          <a:prstGeom prst="rect">
            <a:avLst/>
          </a:prstGeom>
          <a:noFill/>
          <a:ln>
            <a:noFill/>
          </a:ln>
        </p:spPr>
      </p:pic>
      <p:pic>
        <p:nvPicPr>
          <p:cNvPr id="5" name="Image 4" descr="http://le-jardin-aux-escargots.com/s/cc_images/cache_249059222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86315" y="2223631"/>
            <a:ext cx="2509520" cy="1333500"/>
          </a:xfrm>
          <a:prstGeom prst="rect">
            <a:avLst/>
          </a:prstGeom>
          <a:noFill/>
          <a:ln>
            <a:noFill/>
          </a:ln>
        </p:spPr>
      </p:pic>
    </p:spTree>
    <p:extLst>
      <p:ext uri="{BB962C8B-B14F-4D97-AF65-F5344CB8AC3E}">
        <p14:creationId xmlns:p14="http://schemas.microsoft.com/office/powerpoint/2010/main" val="2274500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755803"/>
          </a:xfrm>
        </p:spPr>
        <p:txBody>
          <a:bodyPr/>
          <a:lstStyle/>
          <a:p>
            <a:pPr algn="ctr"/>
            <a:r>
              <a:rPr lang="fr-CH" b="1" dirty="0" smtClean="0">
                <a:latin typeface="Arial" panose="020B0604020202020204" pitchFamily="34" charset="0"/>
                <a:cs typeface="Arial" panose="020B0604020202020204" pitchFamily="34" charset="0"/>
              </a:rPr>
              <a:t>Les escargots </a:t>
            </a:r>
            <a:endParaRPr lang="fr-CH"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415442" y="1615858"/>
            <a:ext cx="7102257" cy="5242142"/>
          </a:xfrm>
        </p:spPr>
        <p:txBody>
          <a:bodyPr>
            <a:normAutofit lnSpcReduction="10000"/>
          </a:bodyPr>
          <a:lstStyle/>
          <a:p>
            <a:r>
              <a:rPr lang="fr-CH" dirty="0" smtClean="0">
                <a:latin typeface="Arial" panose="020B0604020202020204" pitchFamily="34" charset="0"/>
                <a:cs typeface="Arial" panose="020B0604020202020204" pitchFamily="34" charset="0"/>
              </a:rPr>
              <a:t>Les escargots aiment la pluie mais ils préfèrent l’humidité et des températures autour de 20°C</a:t>
            </a:r>
          </a:p>
          <a:p>
            <a:r>
              <a:rPr lang="fr-CH" dirty="0" smtClean="0">
                <a:latin typeface="Arial" panose="020B0604020202020204" pitchFamily="34" charset="0"/>
                <a:cs typeface="Arial" panose="020B0604020202020204" pitchFamily="34" charset="0"/>
              </a:rPr>
              <a:t>La journée ils se cachent sous les planches</a:t>
            </a:r>
          </a:p>
          <a:p>
            <a:r>
              <a:rPr lang="fr-CH" dirty="0" smtClean="0">
                <a:latin typeface="Arial" panose="020B0604020202020204" pitchFamily="34" charset="0"/>
                <a:cs typeface="Arial" panose="020B0604020202020204" pitchFamily="34" charset="0"/>
              </a:rPr>
              <a:t>Ils sortent surtout le soir se nourrir</a:t>
            </a:r>
          </a:p>
          <a:p>
            <a:r>
              <a:rPr lang="fr-CH" dirty="0" smtClean="0">
                <a:latin typeface="Arial" panose="020B0604020202020204" pitchFamily="34" charset="0"/>
                <a:cs typeface="Arial" panose="020B0604020202020204" pitchFamily="34" charset="0"/>
              </a:rPr>
              <a:t>Ils se nourrissent de végétation et de calcaire, élément indispensable de leur alimentation </a:t>
            </a:r>
          </a:p>
          <a:p>
            <a:r>
              <a:rPr lang="fr-CH" dirty="0" smtClean="0">
                <a:latin typeface="Arial" panose="020B0604020202020204" pitchFamily="34" charset="0"/>
                <a:cs typeface="Arial" panose="020B0604020202020204" pitchFamily="34" charset="0"/>
              </a:rPr>
              <a:t>À moins de 10°C les escargots ne sortent que très peu et ne grandissent pas</a:t>
            </a:r>
          </a:p>
          <a:p>
            <a:r>
              <a:rPr lang="fr-CH" dirty="0" smtClean="0">
                <a:latin typeface="Arial" panose="020B0604020202020204" pitchFamily="34" charset="0"/>
                <a:cs typeface="Arial" panose="020B0604020202020204" pitchFamily="34" charset="0"/>
              </a:rPr>
              <a:t>À l’automne ils cherchent à se protéger de l’hiver et débute leur phase d’hibernation dés les premières gelées. Ils forment un opercule de protection comme pour fermer les volets, ils ralentissent leur rythme cardiaque et sombrent dans une léthargie </a:t>
            </a:r>
          </a:p>
          <a:p>
            <a:r>
              <a:rPr lang="fr-CH" dirty="0" smtClean="0">
                <a:latin typeface="Arial" panose="020B0604020202020204" pitchFamily="34" charset="0"/>
                <a:cs typeface="Arial" panose="020B0604020202020204" pitchFamily="34" charset="0"/>
              </a:rPr>
              <a:t>Ils hibernent généralement jusqu’au mois d’avril</a:t>
            </a:r>
          </a:p>
          <a:p>
            <a:r>
              <a:rPr lang="fr-CH" dirty="0">
                <a:latin typeface="Arial" panose="020B0604020202020204" pitchFamily="34" charset="0"/>
                <a:cs typeface="Arial" panose="020B0604020202020204" pitchFamily="34" charset="0"/>
              </a:rPr>
              <a:t>La durée de vie d'un Petit-Gris et d’un gros gris dans la nature est, dit-on, de 2 à 4 ans</a:t>
            </a:r>
            <a:r>
              <a:rPr lang="fr-CH" dirty="0" smtClean="0">
                <a:latin typeface="Arial" panose="020B0604020202020204" pitchFamily="34" charset="0"/>
                <a:cs typeface="Arial" panose="020B0604020202020204" pitchFamily="34" charset="0"/>
              </a:rPr>
              <a:t>. </a:t>
            </a:r>
            <a:r>
              <a:rPr lang="fr-CH" dirty="0">
                <a:latin typeface="Arial" panose="020B0604020202020204" pitchFamily="34" charset="0"/>
                <a:cs typeface="Arial" panose="020B0604020202020204" pitchFamily="34" charset="0"/>
              </a:rPr>
              <a:t>L'escargot de Bourgogne est réputé pouvoir vivre plus de 10 ans.</a:t>
            </a:r>
          </a:p>
          <a:p>
            <a:endParaRPr lang="fr-CH" dirty="0" smtClean="0"/>
          </a:p>
        </p:txBody>
      </p:sp>
      <p:pic>
        <p:nvPicPr>
          <p:cNvPr id="4" name="Image 3" descr="Résultat d’images pour jardin aux escargots"/>
          <p:cNvPicPr/>
          <p:nvPr/>
        </p:nvPicPr>
        <p:blipFill>
          <a:blip r:embed="rId2">
            <a:extLst>
              <a:ext uri="{28A0092B-C50C-407E-A947-70E740481C1C}">
                <a14:useLocalDpi xmlns:a14="http://schemas.microsoft.com/office/drawing/2010/main" val="0"/>
              </a:ext>
            </a:extLst>
          </a:blip>
          <a:srcRect/>
          <a:stretch>
            <a:fillRect/>
          </a:stretch>
        </p:blipFill>
        <p:spPr bwMode="auto">
          <a:xfrm>
            <a:off x="8693685" y="4221271"/>
            <a:ext cx="2642369" cy="1689951"/>
          </a:xfrm>
          <a:prstGeom prst="rect">
            <a:avLst/>
          </a:prstGeom>
          <a:noFill/>
          <a:ln>
            <a:noFill/>
          </a:ln>
        </p:spPr>
      </p:pic>
      <p:pic>
        <p:nvPicPr>
          <p:cNvPr id="5" name="Image 4" descr="http://le-jardin-aux-escargots.com/s/cc_images/cache_249059222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3685" y="2133600"/>
            <a:ext cx="2642370" cy="1686838"/>
          </a:xfrm>
          <a:prstGeom prst="rect">
            <a:avLst/>
          </a:prstGeom>
          <a:noFill/>
          <a:ln>
            <a:noFill/>
          </a:ln>
        </p:spPr>
      </p:pic>
    </p:spTree>
    <p:extLst>
      <p:ext uri="{BB962C8B-B14F-4D97-AF65-F5344CB8AC3E}">
        <p14:creationId xmlns:p14="http://schemas.microsoft.com/office/powerpoint/2010/main" val="3399027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H" sz="4800" b="1" dirty="0" smtClean="0"/>
              <a:t>La reproduction</a:t>
            </a:r>
            <a:endParaRPr lang="fr-CH" sz="4800" b="1" dirty="0"/>
          </a:p>
        </p:txBody>
      </p:sp>
      <p:sp>
        <p:nvSpPr>
          <p:cNvPr id="3" name="Espace réservé du contenu 2"/>
          <p:cNvSpPr>
            <a:spLocks noGrp="1"/>
          </p:cNvSpPr>
          <p:nvPr>
            <p:ph idx="1"/>
          </p:nvPr>
        </p:nvSpPr>
        <p:spPr>
          <a:xfrm>
            <a:off x="2589212" y="2133600"/>
            <a:ext cx="6442054" cy="3777622"/>
          </a:xfrm>
        </p:spPr>
        <p:txBody>
          <a:bodyPr>
            <a:normAutofit fontScale="92500" lnSpcReduction="10000"/>
          </a:bodyPr>
          <a:lstStyle/>
          <a:p>
            <a:r>
              <a:rPr lang="fr-CH" dirty="0">
                <a:latin typeface="Arial" panose="020B0604020202020204" pitchFamily="34" charset="0"/>
                <a:cs typeface="Arial" panose="020B0604020202020204" pitchFamily="34" charset="0"/>
              </a:rPr>
              <a:t>Les escargots sont hermaphrodites, c'est-à-dire à la fois mâles et femelles, ils s'accouplent pour échanger des spermatozoïdes. Ils ne s'autofécondent pas. Les préludes "amoureux" peuvent durer une ou deux heures, les deux partenaires se titillant les antennes. L'accouplement suit pendant une dizaine d'heures.</a:t>
            </a:r>
          </a:p>
          <a:p>
            <a:r>
              <a:rPr lang="fr-CH" dirty="0">
                <a:latin typeface="Arial" panose="020B0604020202020204" pitchFamily="34" charset="0"/>
                <a:cs typeface="Arial" panose="020B0604020202020204" pitchFamily="34" charset="0"/>
              </a:rPr>
              <a:t> Puis, en moyenne une dizaine de jours plus tard, chacun d'eux pond en faisant un trou dans de la terre meuble et un peu humide</a:t>
            </a:r>
          </a:p>
          <a:p>
            <a:r>
              <a:rPr lang="fr-CH" dirty="0">
                <a:latin typeface="Arial" panose="020B0604020202020204" pitchFamily="34" charset="0"/>
                <a:cs typeface="Arial" panose="020B0604020202020204" pitchFamily="34" charset="0"/>
              </a:rPr>
              <a:t>Il faut plus de 24 h, souvent deux jours, pour faire le trou, puis pour pondre une centaine d'œufs un par un et enfin pour reboucher soigneusement le nid de ponte et s'en aller.</a:t>
            </a:r>
          </a:p>
          <a:p>
            <a:r>
              <a:rPr lang="fr-CH" dirty="0" smtClean="0">
                <a:latin typeface="Arial" panose="020B0604020202020204" pitchFamily="34" charset="0"/>
                <a:cs typeface="Arial" panose="020B0604020202020204" pitchFamily="34" charset="0"/>
              </a:rPr>
              <a:t>20 jours après les petits escargots sortent du nid</a:t>
            </a:r>
            <a:endParaRPr lang="fr-CH" dirty="0">
              <a:latin typeface="Arial" panose="020B0604020202020204" pitchFamily="34" charset="0"/>
              <a:cs typeface="Arial" panose="020B0604020202020204" pitchFamily="34" charset="0"/>
            </a:endParaRPr>
          </a:p>
        </p:txBody>
      </p:sp>
      <p:pic>
        <p:nvPicPr>
          <p:cNvPr id="4" name="Image 3" descr="jeunes éclos petits-gris"/>
          <p:cNvPicPr/>
          <p:nvPr/>
        </p:nvPicPr>
        <p:blipFill>
          <a:blip r:embed="rId2">
            <a:extLst>
              <a:ext uri="{28A0092B-C50C-407E-A947-70E740481C1C}">
                <a14:useLocalDpi xmlns:a14="http://schemas.microsoft.com/office/drawing/2010/main" val="0"/>
              </a:ext>
            </a:extLst>
          </a:blip>
          <a:srcRect/>
          <a:stretch>
            <a:fillRect/>
          </a:stretch>
        </p:blipFill>
        <p:spPr bwMode="auto">
          <a:xfrm>
            <a:off x="9204281" y="4391938"/>
            <a:ext cx="2476500" cy="2057400"/>
          </a:xfrm>
          <a:prstGeom prst="rect">
            <a:avLst/>
          </a:prstGeom>
          <a:noFill/>
          <a:ln>
            <a:noFill/>
          </a:ln>
        </p:spPr>
      </p:pic>
    </p:spTree>
    <p:extLst>
      <p:ext uri="{BB962C8B-B14F-4D97-AF65-F5344CB8AC3E}">
        <p14:creationId xmlns:p14="http://schemas.microsoft.com/office/powerpoint/2010/main" val="3938966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241725"/>
            <a:ext cx="8911687" cy="1280890"/>
          </a:xfrm>
        </p:spPr>
        <p:txBody>
          <a:bodyPr/>
          <a:lstStyle/>
          <a:p>
            <a:pPr algn="ctr"/>
            <a:r>
              <a:rPr lang="fr-CH" b="1" dirty="0" smtClean="0">
                <a:latin typeface="Arial" panose="020B0604020202020204" pitchFamily="34" charset="0"/>
                <a:cs typeface="Arial" panose="020B0604020202020204" pitchFamily="34" charset="0"/>
              </a:rPr>
              <a:t>L’abattage </a:t>
            </a:r>
            <a:br>
              <a:rPr lang="fr-CH" b="1" dirty="0" smtClean="0">
                <a:latin typeface="Arial" panose="020B0604020202020204" pitchFamily="34" charset="0"/>
                <a:cs typeface="Arial" panose="020B0604020202020204" pitchFamily="34" charset="0"/>
              </a:rPr>
            </a:br>
            <a:r>
              <a:rPr lang="fr-CH" b="1" dirty="0" smtClean="0">
                <a:latin typeface="Arial" panose="020B0604020202020204" pitchFamily="34" charset="0"/>
                <a:cs typeface="Arial" panose="020B0604020202020204" pitchFamily="34" charset="0"/>
              </a:rPr>
              <a:t>Méthode traditionnelle </a:t>
            </a:r>
            <a:endParaRPr lang="fr-CH"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89212" y="2133600"/>
            <a:ext cx="6755204" cy="3777622"/>
          </a:xfrm>
        </p:spPr>
        <p:txBody>
          <a:bodyPr/>
          <a:lstStyle/>
          <a:p>
            <a:r>
              <a:rPr lang="fr-CH" dirty="0" smtClean="0">
                <a:latin typeface="Arial" panose="020B0604020202020204" pitchFamily="34" charset="0"/>
                <a:cs typeface="Arial" panose="020B0604020202020204" pitchFamily="34" charset="0"/>
              </a:rPr>
              <a:t>Après </a:t>
            </a:r>
            <a:r>
              <a:rPr lang="fr-CH" dirty="0">
                <a:latin typeface="Arial" panose="020B0604020202020204" pitchFamily="34" charset="0"/>
                <a:cs typeface="Arial" panose="020B0604020202020204" pitchFamily="34" charset="0"/>
              </a:rPr>
              <a:t>avoir fait jeûner les escargots quelques jours (5 ou 6) dans des cagettes en bois ou en plastique, avec un fond bien aéré, car il s'agit de les faire </a:t>
            </a:r>
            <a:r>
              <a:rPr lang="fr-CH" dirty="0" smtClean="0">
                <a:latin typeface="Arial" panose="020B0604020202020204" pitchFamily="34" charset="0"/>
                <a:cs typeface="Arial" panose="020B0604020202020204" pitchFamily="34" charset="0"/>
              </a:rPr>
              <a:t>sécher, </a:t>
            </a:r>
            <a:r>
              <a:rPr lang="fr-CH" dirty="0">
                <a:latin typeface="Arial" panose="020B0604020202020204" pitchFamily="34" charset="0"/>
                <a:cs typeface="Arial" panose="020B0604020202020204" pitchFamily="34" charset="0"/>
              </a:rPr>
              <a:t>on les lave à grande </a:t>
            </a:r>
            <a:r>
              <a:rPr lang="fr-CH" dirty="0" smtClean="0">
                <a:latin typeface="Arial" panose="020B0604020202020204" pitchFamily="34" charset="0"/>
                <a:cs typeface="Arial" panose="020B0604020202020204" pitchFamily="34" charset="0"/>
              </a:rPr>
              <a:t>eau.</a:t>
            </a:r>
          </a:p>
          <a:p>
            <a:r>
              <a:rPr lang="fr-CH" dirty="0" smtClean="0">
                <a:latin typeface="Arial" panose="020B0604020202020204" pitchFamily="34" charset="0"/>
                <a:cs typeface="Arial" panose="020B0604020202020204" pitchFamily="34" charset="0"/>
              </a:rPr>
              <a:t> </a:t>
            </a:r>
            <a:r>
              <a:rPr lang="fr-CH" dirty="0">
                <a:latin typeface="Arial" panose="020B0604020202020204" pitchFamily="34" charset="0"/>
                <a:cs typeface="Arial" panose="020B0604020202020204" pitchFamily="34" charset="0"/>
              </a:rPr>
              <a:t>Ensuite on met dans un grand récipient une "couche" d'escargots puis une poignée de gros sel puis une couche d'escargots etc</a:t>
            </a:r>
            <a:r>
              <a:rPr lang="fr-CH" dirty="0" smtClean="0">
                <a:latin typeface="Arial" panose="020B0604020202020204" pitchFamily="34" charset="0"/>
                <a:cs typeface="Arial" panose="020B0604020202020204" pitchFamily="34" charset="0"/>
              </a:rPr>
              <a:t>....</a:t>
            </a:r>
          </a:p>
          <a:p>
            <a:r>
              <a:rPr lang="fr-CH" dirty="0" smtClean="0">
                <a:latin typeface="Arial" panose="020B0604020202020204" pitchFamily="34" charset="0"/>
                <a:cs typeface="Arial" panose="020B0604020202020204" pitchFamily="34" charset="0"/>
              </a:rPr>
              <a:t> </a:t>
            </a:r>
            <a:r>
              <a:rPr lang="fr-CH" dirty="0">
                <a:latin typeface="Arial" panose="020B0604020202020204" pitchFamily="34" charset="0"/>
                <a:cs typeface="Arial" panose="020B0604020202020204" pitchFamily="34" charset="0"/>
              </a:rPr>
              <a:t>Les escargots rendent de la bave en grande quantité, c'est ce qu' on appelle les faire dégorger, on les brasse un moment et on les lave à nouveau soigneusement avant de les ébouillanter</a:t>
            </a:r>
          </a:p>
          <a:p>
            <a:endParaRPr lang="fr-CH" dirty="0"/>
          </a:p>
        </p:txBody>
      </p:sp>
      <p:pic>
        <p:nvPicPr>
          <p:cNvPr id="4" name="Image 3" descr="Résultat d’images pour abattage des escargots"/>
          <p:cNvPicPr/>
          <p:nvPr/>
        </p:nvPicPr>
        <p:blipFill>
          <a:blip r:embed="rId2">
            <a:extLst>
              <a:ext uri="{28A0092B-C50C-407E-A947-70E740481C1C}">
                <a14:useLocalDpi xmlns:a14="http://schemas.microsoft.com/office/drawing/2010/main" val="0"/>
              </a:ext>
            </a:extLst>
          </a:blip>
          <a:srcRect/>
          <a:stretch>
            <a:fillRect/>
          </a:stretch>
        </p:blipFill>
        <p:spPr bwMode="auto">
          <a:xfrm>
            <a:off x="9593697" y="2041741"/>
            <a:ext cx="2343607" cy="2968669"/>
          </a:xfrm>
          <a:prstGeom prst="rect">
            <a:avLst/>
          </a:prstGeom>
          <a:noFill/>
          <a:ln>
            <a:noFill/>
          </a:ln>
        </p:spPr>
      </p:pic>
    </p:spTree>
    <p:extLst>
      <p:ext uri="{BB962C8B-B14F-4D97-AF65-F5344CB8AC3E}">
        <p14:creationId xmlns:p14="http://schemas.microsoft.com/office/powerpoint/2010/main" val="426160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H" b="1" dirty="0" smtClean="0">
                <a:latin typeface="Arial" panose="020B0604020202020204" pitchFamily="34" charset="0"/>
                <a:cs typeface="Arial" panose="020B0604020202020204" pitchFamily="34" charset="0"/>
              </a:rPr>
              <a:t>Préparation et cuisson</a:t>
            </a:r>
            <a:endParaRPr lang="fr-CH"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89212" y="2133600"/>
            <a:ext cx="5214503" cy="3565742"/>
          </a:xfrm>
        </p:spPr>
        <p:txBody>
          <a:bodyPr>
            <a:normAutofit lnSpcReduction="10000"/>
          </a:bodyPr>
          <a:lstStyle/>
          <a:p>
            <a:r>
              <a:rPr lang="fr-CH" dirty="0" smtClean="0">
                <a:latin typeface="Arial" panose="020B0604020202020204" pitchFamily="34" charset="0"/>
                <a:cs typeface="Arial" panose="020B0604020202020204" pitchFamily="34" charset="0"/>
              </a:rPr>
              <a:t>Après les avoir blanchi les </a:t>
            </a:r>
            <a:r>
              <a:rPr lang="fr-CH" dirty="0">
                <a:latin typeface="Arial" panose="020B0604020202020204" pitchFamily="34" charset="0"/>
                <a:cs typeface="Arial" panose="020B0604020202020204" pitchFamily="34" charset="0"/>
              </a:rPr>
              <a:t>escargots sont passés sous l’eau froide et égouttés, puis décoquillés à l’aide d’une </a:t>
            </a:r>
            <a:r>
              <a:rPr lang="fr-CH" dirty="0" smtClean="0">
                <a:latin typeface="Arial" panose="020B0604020202020204" pitchFamily="34" charset="0"/>
                <a:cs typeface="Arial" panose="020B0604020202020204" pitchFamily="34" charset="0"/>
              </a:rPr>
              <a:t>pique</a:t>
            </a:r>
          </a:p>
          <a:p>
            <a:r>
              <a:rPr lang="fr-CH" dirty="0" smtClean="0">
                <a:latin typeface="Arial" panose="020B0604020202020204" pitchFamily="34" charset="0"/>
                <a:cs typeface="Arial" panose="020B0604020202020204" pitchFamily="34" charset="0"/>
              </a:rPr>
              <a:t>Les </a:t>
            </a:r>
            <a:r>
              <a:rPr lang="fr-CH" dirty="0">
                <a:latin typeface="Arial" panose="020B0604020202020204" pitchFamily="34" charset="0"/>
                <a:cs typeface="Arial" panose="020B0604020202020204" pitchFamily="34" charset="0"/>
              </a:rPr>
              <a:t>chairs sont mises au fur et à mesure dans un grand récipient d’eau </a:t>
            </a:r>
            <a:r>
              <a:rPr lang="fr-CH" dirty="0" smtClean="0">
                <a:latin typeface="Arial" panose="020B0604020202020204" pitchFamily="34" charset="0"/>
                <a:cs typeface="Arial" panose="020B0604020202020204" pitchFamily="34" charset="0"/>
              </a:rPr>
              <a:t>salée. </a:t>
            </a:r>
            <a:r>
              <a:rPr lang="fr-CH" dirty="0">
                <a:latin typeface="Arial" panose="020B0604020202020204" pitchFamily="34" charset="0"/>
                <a:cs typeface="Arial" panose="020B0604020202020204" pitchFamily="34" charset="0"/>
              </a:rPr>
              <a:t>Au bout d’un petit quart d’heure elles sont bien brassées puis égouttées et bien rincées sous l’eau froide</a:t>
            </a:r>
            <a:r>
              <a:rPr lang="fr-CH" dirty="0" smtClean="0">
                <a:latin typeface="Arial" panose="020B0604020202020204" pitchFamily="34" charset="0"/>
                <a:cs typeface="Arial" panose="020B0604020202020204" pitchFamily="34" charset="0"/>
              </a:rPr>
              <a:t>.</a:t>
            </a:r>
          </a:p>
          <a:p>
            <a:r>
              <a:rPr lang="fr-CH" dirty="0" smtClean="0">
                <a:latin typeface="Arial" panose="020B0604020202020204" pitchFamily="34" charset="0"/>
                <a:cs typeface="Arial" panose="020B0604020202020204" pitchFamily="34" charset="0"/>
              </a:rPr>
              <a:t>Les </a:t>
            </a:r>
            <a:r>
              <a:rPr lang="fr-CH" dirty="0">
                <a:latin typeface="Arial" panose="020B0604020202020204" pitchFamily="34" charset="0"/>
                <a:cs typeface="Arial" panose="020B0604020202020204" pitchFamily="34" charset="0"/>
              </a:rPr>
              <a:t>chairs peuvent alors être cuites au court-bouillon dans la foulée ou congelées</a:t>
            </a:r>
            <a:r>
              <a:rPr lang="fr-CH" dirty="0" smtClean="0">
                <a:latin typeface="Arial" panose="020B0604020202020204" pitchFamily="34" charset="0"/>
                <a:cs typeface="Arial" panose="020B0604020202020204" pitchFamily="34" charset="0"/>
              </a:rPr>
              <a:t>.</a:t>
            </a:r>
          </a:p>
          <a:p>
            <a:r>
              <a:rPr lang="fr-CH" dirty="0" smtClean="0">
                <a:latin typeface="Arial" panose="020B0604020202020204" pitchFamily="34" charset="0"/>
                <a:cs typeface="Arial" panose="020B0604020202020204" pitchFamily="34" charset="0"/>
              </a:rPr>
              <a:t>Si </a:t>
            </a:r>
            <a:r>
              <a:rPr lang="fr-CH" dirty="0">
                <a:latin typeface="Arial" panose="020B0604020202020204" pitchFamily="34" charset="0"/>
                <a:cs typeface="Arial" panose="020B0604020202020204" pitchFamily="34" charset="0"/>
              </a:rPr>
              <a:t>on souhaite utiliser les coquilles, il faut bien les laver </a:t>
            </a:r>
            <a:r>
              <a:rPr lang="fr-CH" dirty="0" smtClean="0">
                <a:latin typeface="Arial" panose="020B0604020202020204" pitchFamily="34" charset="0"/>
                <a:cs typeface="Arial" panose="020B0604020202020204" pitchFamily="34" charset="0"/>
              </a:rPr>
              <a:t>et </a:t>
            </a:r>
            <a:r>
              <a:rPr lang="fr-CH" dirty="0">
                <a:latin typeface="Arial" panose="020B0604020202020204" pitchFamily="34" charset="0"/>
                <a:cs typeface="Arial" panose="020B0604020202020204" pitchFamily="34" charset="0"/>
              </a:rPr>
              <a:t>les stériliser par ébullition.</a:t>
            </a:r>
          </a:p>
          <a:p>
            <a:endParaRPr lang="fr-CH" dirty="0">
              <a:latin typeface="Arial" panose="020B0604020202020204" pitchFamily="34" charset="0"/>
              <a:cs typeface="Arial" panose="020B0604020202020204" pitchFamily="34" charset="0"/>
            </a:endParaRPr>
          </a:p>
        </p:txBody>
      </p:sp>
      <p:pic>
        <p:nvPicPr>
          <p:cNvPr id="4" name="Image 3" descr="Résultat d’images pour abattage des escargots"/>
          <p:cNvPicPr/>
          <p:nvPr/>
        </p:nvPicPr>
        <p:blipFill>
          <a:blip r:embed="rId2">
            <a:extLst>
              <a:ext uri="{28A0092B-C50C-407E-A947-70E740481C1C}">
                <a14:useLocalDpi xmlns:a14="http://schemas.microsoft.com/office/drawing/2010/main" val="0"/>
              </a:ext>
            </a:extLst>
          </a:blip>
          <a:srcRect/>
          <a:stretch>
            <a:fillRect/>
          </a:stretch>
        </p:blipFill>
        <p:spPr bwMode="auto">
          <a:xfrm>
            <a:off x="8658942" y="2289653"/>
            <a:ext cx="3128050" cy="2695705"/>
          </a:xfrm>
          <a:prstGeom prst="rect">
            <a:avLst/>
          </a:prstGeom>
          <a:noFill/>
          <a:ln>
            <a:noFill/>
          </a:ln>
        </p:spPr>
      </p:pic>
    </p:spTree>
    <p:extLst>
      <p:ext uri="{BB962C8B-B14F-4D97-AF65-F5344CB8AC3E}">
        <p14:creationId xmlns:p14="http://schemas.microsoft.com/office/powerpoint/2010/main" val="4171886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1" y="624110"/>
            <a:ext cx="10133012" cy="714239"/>
          </a:xfrm>
        </p:spPr>
        <p:txBody>
          <a:bodyPr>
            <a:normAutofit/>
          </a:bodyPr>
          <a:lstStyle/>
          <a:p>
            <a:pPr algn="ctr"/>
            <a:r>
              <a:rPr lang="fr-CH" sz="4000" dirty="0" smtClean="0">
                <a:latin typeface="Arial" panose="020B0604020202020204" pitchFamily="34" charset="0"/>
                <a:cs typeface="Arial" panose="020B0604020202020204" pitchFamily="34" charset="0"/>
              </a:rPr>
              <a:t>Utilisations et recettes </a:t>
            </a:r>
            <a:endParaRPr lang="fr-CH"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39283" y="1443226"/>
            <a:ext cx="8931057" cy="5060515"/>
          </a:xfrm>
        </p:spPr>
        <p:txBody>
          <a:bodyPr>
            <a:normAutofit fontScale="92500" lnSpcReduction="20000"/>
          </a:bodyPr>
          <a:lstStyle/>
          <a:p>
            <a:r>
              <a:rPr lang="fr-CH" dirty="0">
                <a:latin typeface="Arial" panose="020B0604020202020204" pitchFamily="34" charset="0"/>
                <a:cs typeface="Arial" panose="020B0604020202020204" pitchFamily="34" charset="0"/>
              </a:rPr>
              <a:t>Il y a autant de régions que d’apprêts d’escargots…Du Nord au Sud, l’escargot se prépare en gelée aromatisée, beurre d’ail et anis chez les Alsaciens et les Champenois les cuisinent en ragoût flambé au marc de Champagne.</a:t>
            </a:r>
          </a:p>
          <a:p>
            <a:r>
              <a:rPr lang="fr-CH" dirty="0">
                <a:latin typeface="Arial" panose="020B0604020202020204" pitchFamily="34" charset="0"/>
                <a:cs typeface="Arial" panose="020B0604020202020204" pitchFamily="34" charset="0"/>
              </a:rPr>
              <a:t> Farci de beurre à la bourguignonne et servi très chaud dans sa coquille (sa préparation la plus classique), il devient « </a:t>
            </a:r>
            <a:r>
              <a:rPr lang="fr-CH" dirty="0" err="1">
                <a:latin typeface="Arial" panose="020B0604020202020204" pitchFamily="34" charset="0"/>
                <a:cs typeface="Arial" panose="020B0604020202020204" pitchFamily="34" charset="0"/>
              </a:rPr>
              <a:t>suçarelle</a:t>
            </a:r>
            <a:r>
              <a:rPr lang="fr-CH" dirty="0">
                <a:latin typeface="Arial" panose="020B0604020202020204" pitchFamily="34" charset="0"/>
                <a:cs typeface="Arial" panose="020B0604020202020204" pitchFamily="34" charset="0"/>
              </a:rPr>
              <a:t> » dans le Sud-est à savoir cuit au court-bouillon avec du fenouil et du romarin pour être ensuite revenu dans de l’huile d’olive avec oignons, tomates, ail et persil… </a:t>
            </a:r>
          </a:p>
          <a:p>
            <a:r>
              <a:rPr lang="fr-CH" dirty="0">
                <a:latin typeface="Arial" panose="020B0604020202020204" pitchFamily="34" charset="0"/>
                <a:cs typeface="Arial" panose="020B0604020202020204" pitchFamily="34" charset="0"/>
              </a:rPr>
              <a:t>Le Languedoc le prépare dans une sauce à base de jambon, de noix, d’ail et de persil. Les Toulousains et les Bordelais le dégustent au vin, lard et jambon avec des aromates, quand les Cagouillards le préfèrent en fricassée au pineau.</a:t>
            </a:r>
          </a:p>
          <a:p>
            <a:r>
              <a:rPr lang="fr-CH" dirty="0">
                <a:latin typeface="Arial" panose="020B0604020202020204" pitchFamily="34" charset="0"/>
                <a:cs typeface="Arial" panose="020B0604020202020204" pitchFamily="34" charset="0"/>
              </a:rPr>
              <a:t>Ce gastéropode succulent se retrouve dans les salades, tourtes, feuilletés, chaussons, en brochettes. Il s’apprête à la sauce poulette, béarnaise, aïoli ou encore flambé à l’armagnac.</a:t>
            </a:r>
          </a:p>
          <a:p>
            <a:r>
              <a:rPr lang="fr-CH" dirty="0">
                <a:latin typeface="Arial" panose="020B0604020202020204" pitchFamily="34" charset="0"/>
                <a:cs typeface="Arial" panose="020B0604020202020204" pitchFamily="34" charset="0"/>
              </a:rPr>
              <a:t>Le « caviar d’escargot » un mets de choix. Celui-ci est tout simplement composé d’œufs d’escargots, petites billes blanches et translucides, d’un goût surprenant, où on retrouve des notes de sous-bois, de fougère et de mousse.</a:t>
            </a:r>
          </a:p>
          <a:p>
            <a:r>
              <a:rPr lang="fr-CH" dirty="0">
                <a:latin typeface="Arial" panose="020B0604020202020204" pitchFamily="34" charset="0"/>
                <a:cs typeface="Arial" panose="020B0604020202020204" pitchFamily="34" charset="0"/>
              </a:rPr>
              <a:t>Ce gastéropode que les français adorent, sert au monde entier de sujet de plaisanterie :</a:t>
            </a:r>
          </a:p>
          <a:p>
            <a:r>
              <a:rPr lang="fr-CH" dirty="0">
                <a:latin typeface="Arial" panose="020B0604020202020204" pitchFamily="34" charset="0"/>
                <a:cs typeface="Arial" panose="020B0604020202020204" pitchFamily="34" charset="0"/>
              </a:rPr>
              <a:t>« Ne mettez pas en doute le courage des Français, ce sont eux qui ont découvert que les escargots étaient comestibles. »</a:t>
            </a:r>
          </a:p>
          <a:p>
            <a:pPr marL="0" indent="0">
              <a:buNone/>
            </a:pPr>
            <a:endParaRPr lang="fr-CH" dirty="0"/>
          </a:p>
          <a:p>
            <a:endParaRPr lang="fr-CH" dirty="0"/>
          </a:p>
        </p:txBody>
      </p:sp>
      <p:pic>
        <p:nvPicPr>
          <p:cNvPr id="4" name="Image 3" descr="Résultat d’images pour recette escargots de bourgogne"/>
          <p:cNvPicPr/>
          <p:nvPr/>
        </p:nvPicPr>
        <p:blipFill>
          <a:blip r:embed="rId2">
            <a:extLst>
              <a:ext uri="{28A0092B-C50C-407E-A947-70E740481C1C}">
                <a14:useLocalDpi xmlns:a14="http://schemas.microsoft.com/office/drawing/2010/main" val="0"/>
              </a:ext>
            </a:extLst>
          </a:blip>
          <a:srcRect/>
          <a:stretch>
            <a:fillRect/>
          </a:stretch>
        </p:blipFill>
        <p:spPr bwMode="auto">
          <a:xfrm>
            <a:off x="10100610" y="620821"/>
            <a:ext cx="1811642" cy="1714500"/>
          </a:xfrm>
          <a:prstGeom prst="rect">
            <a:avLst/>
          </a:prstGeom>
          <a:noFill/>
          <a:ln>
            <a:noFill/>
          </a:ln>
        </p:spPr>
      </p:pic>
      <p:pic>
        <p:nvPicPr>
          <p:cNvPr id="5" name="Image 4" descr="Résultat d’images pour recette escargots de bourgogne"/>
          <p:cNvPicPr/>
          <p:nvPr/>
        </p:nvPicPr>
        <p:blipFill>
          <a:blip r:embed="rId3">
            <a:extLst>
              <a:ext uri="{28A0092B-C50C-407E-A947-70E740481C1C}">
                <a14:useLocalDpi xmlns:a14="http://schemas.microsoft.com/office/drawing/2010/main" val="0"/>
              </a:ext>
            </a:extLst>
          </a:blip>
          <a:srcRect/>
          <a:stretch>
            <a:fillRect/>
          </a:stretch>
        </p:blipFill>
        <p:spPr bwMode="auto">
          <a:xfrm>
            <a:off x="9995770" y="2758960"/>
            <a:ext cx="1916482" cy="1650201"/>
          </a:xfrm>
          <a:prstGeom prst="rect">
            <a:avLst/>
          </a:prstGeom>
          <a:noFill/>
          <a:ln>
            <a:noFill/>
          </a:ln>
        </p:spPr>
      </p:pic>
      <p:pic>
        <p:nvPicPr>
          <p:cNvPr id="6" name="Image 5" descr="Résultat d’images pour tourte  escargots de bourgogne"/>
          <p:cNvPicPr/>
          <p:nvPr/>
        </p:nvPicPr>
        <p:blipFill>
          <a:blip r:embed="rId4">
            <a:extLst>
              <a:ext uri="{28A0092B-C50C-407E-A947-70E740481C1C}">
                <a14:useLocalDpi xmlns:a14="http://schemas.microsoft.com/office/drawing/2010/main" val="0"/>
              </a:ext>
            </a:extLst>
          </a:blip>
          <a:srcRect/>
          <a:stretch>
            <a:fillRect/>
          </a:stretch>
        </p:blipFill>
        <p:spPr bwMode="auto">
          <a:xfrm>
            <a:off x="9995770" y="4832800"/>
            <a:ext cx="1916482" cy="1705786"/>
          </a:xfrm>
          <a:prstGeom prst="rect">
            <a:avLst/>
          </a:prstGeom>
          <a:noFill/>
          <a:ln>
            <a:noFill/>
          </a:ln>
        </p:spPr>
      </p:pic>
    </p:spTree>
    <p:extLst>
      <p:ext uri="{BB962C8B-B14F-4D97-AF65-F5344CB8AC3E}">
        <p14:creationId xmlns:p14="http://schemas.microsoft.com/office/powerpoint/2010/main" val="1609161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118</TotalTime>
  <Words>1080</Words>
  <Application>Microsoft Office PowerPoint</Application>
  <PresentationFormat>Grand écran</PresentationFormat>
  <Paragraphs>51</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Century Gothic</vt:lpstr>
      <vt:lpstr>Wingdings 3</vt:lpstr>
      <vt:lpstr>Brin</vt:lpstr>
      <vt:lpstr>L’héliciculture</vt:lpstr>
      <vt:lpstr>Un peu d’histoire</vt:lpstr>
      <vt:lpstr>Les escargots (gastéropodes)</vt:lpstr>
      <vt:lpstr>L’héliciculture en France et en Suisse  </vt:lpstr>
      <vt:lpstr>Les escargots </vt:lpstr>
      <vt:lpstr>La reproduction</vt:lpstr>
      <vt:lpstr>L’abattage  Méthode traditionnelle </vt:lpstr>
      <vt:lpstr>Préparation et cuisson</vt:lpstr>
      <vt:lpstr>Utilisations et recettes </vt:lpstr>
    </vt:vector>
  </TitlesOfParts>
  <Company>DGEP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Visite d’un élevage d’escargots en Auvergne</dc:title>
  <dc:creator>Florent Benjamin</dc:creator>
  <cp:lastModifiedBy>Florent Benjamin</cp:lastModifiedBy>
  <cp:revision>14</cp:revision>
  <dcterms:created xsi:type="dcterms:W3CDTF">2021-08-05T12:17:20Z</dcterms:created>
  <dcterms:modified xsi:type="dcterms:W3CDTF">2021-08-10T11:59:08Z</dcterms:modified>
</cp:coreProperties>
</file>