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8" r:id="rId5"/>
    <p:sldId id="287" r:id="rId6"/>
    <p:sldId id="289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3/26/2015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3/26/2015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5842295"/>
            <a:ext cx="6400800" cy="530716"/>
          </a:xfrm>
        </p:spPr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Alimentation incorrecte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5" y="5330239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" y="5785852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55" y="2840875"/>
            <a:ext cx="5094440" cy="286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Il y a une </a:t>
            </a:r>
            <a:r>
              <a:rPr lang="fr-FR" b="1" dirty="0" smtClean="0">
                <a:solidFill>
                  <a:schemeClr val="accent2"/>
                </a:solidFill>
              </a:rPr>
              <a:t>centaine d’années</a:t>
            </a:r>
            <a:r>
              <a:rPr lang="fr-FR" dirty="0" smtClean="0">
                <a:solidFill>
                  <a:schemeClr val="accent2"/>
                </a:solidFill>
              </a:rPr>
              <a:t>, en raison d’une </a:t>
            </a:r>
            <a:r>
              <a:rPr lang="fr-FR" b="1" dirty="0" smtClean="0">
                <a:solidFill>
                  <a:schemeClr val="accent2"/>
                </a:solidFill>
              </a:rPr>
              <a:t>hygiène insuffisante</a:t>
            </a:r>
            <a:r>
              <a:rPr lang="fr-FR" dirty="0" smtClean="0">
                <a:solidFill>
                  <a:schemeClr val="accent2"/>
                </a:solidFill>
              </a:rPr>
              <a:t>, de </a:t>
            </a:r>
            <a:r>
              <a:rPr lang="fr-FR" b="1" dirty="0" smtClean="0">
                <a:solidFill>
                  <a:schemeClr val="accent2"/>
                </a:solidFill>
              </a:rPr>
              <a:t>mauvaises conditions de vie</a:t>
            </a:r>
            <a:r>
              <a:rPr lang="fr-FR" dirty="0" smtClean="0">
                <a:solidFill>
                  <a:schemeClr val="accent2"/>
                </a:solidFill>
              </a:rPr>
              <a:t> et de </a:t>
            </a:r>
            <a:r>
              <a:rPr lang="fr-FR" b="1" dirty="0" smtClean="0">
                <a:solidFill>
                  <a:schemeClr val="accent2"/>
                </a:solidFill>
              </a:rPr>
              <a:t>manque de médicaments</a:t>
            </a:r>
            <a:r>
              <a:rPr lang="fr-FR" dirty="0" smtClean="0">
                <a:solidFill>
                  <a:schemeClr val="accent2"/>
                </a:solidFill>
              </a:rPr>
              <a:t>, la tuberculose, le typhus et la paralysie infantile étaient les maladies infectieuses et les causes de </a:t>
            </a:r>
            <a:r>
              <a:rPr lang="fr-FR" b="1" dirty="0" smtClean="0">
                <a:solidFill>
                  <a:schemeClr val="accent2"/>
                </a:solidFill>
              </a:rPr>
              <a:t>décès</a:t>
            </a:r>
            <a:r>
              <a:rPr lang="fr-FR" dirty="0" smtClean="0">
                <a:solidFill>
                  <a:schemeClr val="accent2"/>
                </a:solidFill>
              </a:rPr>
              <a:t> les plus fréquentes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Aujourd’hui</a:t>
            </a:r>
            <a:r>
              <a:rPr lang="fr-FR" dirty="0" smtClean="0">
                <a:solidFill>
                  <a:schemeClr val="accent2"/>
                </a:solidFill>
              </a:rPr>
              <a:t>, grâce aux </a:t>
            </a:r>
            <a:r>
              <a:rPr lang="fr-FR" b="1" dirty="0" smtClean="0">
                <a:solidFill>
                  <a:schemeClr val="accent2"/>
                </a:solidFill>
              </a:rPr>
              <a:t>progrès</a:t>
            </a:r>
            <a:r>
              <a:rPr lang="fr-FR" dirty="0" smtClean="0">
                <a:solidFill>
                  <a:schemeClr val="accent2"/>
                </a:solidFill>
              </a:rPr>
              <a:t> de la médecine et à une meilleure hygiène, l’</a:t>
            </a:r>
            <a:r>
              <a:rPr lang="fr-FR" b="1" dirty="0" smtClean="0">
                <a:solidFill>
                  <a:schemeClr val="accent2"/>
                </a:solidFill>
              </a:rPr>
              <a:t>espérance de vie </a:t>
            </a:r>
            <a:r>
              <a:rPr lang="fr-FR" dirty="0" smtClean="0">
                <a:solidFill>
                  <a:schemeClr val="accent2"/>
                </a:solidFill>
              </a:rPr>
              <a:t>est plus élevée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Les </a:t>
            </a:r>
            <a:r>
              <a:rPr lang="fr-FR" b="1" dirty="0" smtClean="0">
                <a:solidFill>
                  <a:schemeClr val="accent2"/>
                </a:solidFill>
              </a:rPr>
              <a:t>maladies</a:t>
            </a:r>
            <a:r>
              <a:rPr lang="fr-FR" dirty="0" smtClean="0">
                <a:solidFill>
                  <a:schemeClr val="accent2"/>
                </a:solidFill>
              </a:rPr>
              <a:t> peuvent être provoquées par des facteurs externes à la fois, le risque est renforcé, par ex. la conjonction d’une </a:t>
            </a:r>
            <a:r>
              <a:rPr lang="fr-FR" b="1" dirty="0" smtClean="0">
                <a:solidFill>
                  <a:schemeClr val="accent2"/>
                </a:solidFill>
              </a:rPr>
              <a:t>alimentation</a:t>
            </a:r>
            <a:r>
              <a:rPr lang="fr-FR" dirty="0" smtClean="0">
                <a:solidFill>
                  <a:schemeClr val="accent2"/>
                </a:solidFill>
              </a:rPr>
              <a:t> trop riche et de la </a:t>
            </a:r>
            <a:r>
              <a:rPr lang="fr-FR" b="1" dirty="0" smtClean="0">
                <a:solidFill>
                  <a:schemeClr val="accent2"/>
                </a:solidFill>
              </a:rPr>
              <a:t>fumée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483644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Risque pour la santé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464432"/>
            <a:ext cx="4038600" cy="50162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Risques externes, dus à l’environnement, qui peuvent provoquer des maladies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Mauvaise </a:t>
            </a:r>
            <a:r>
              <a:rPr lang="fr-FR" b="1" dirty="0" smtClean="0">
                <a:solidFill>
                  <a:schemeClr val="accent2"/>
                </a:solidFill>
              </a:rPr>
              <a:t>alimentation</a:t>
            </a:r>
            <a:r>
              <a:rPr lang="fr-FR" dirty="0" smtClean="0">
                <a:solidFill>
                  <a:schemeClr val="accent2"/>
                </a:solidFill>
              </a:rPr>
              <a:t> comme trop de graisses, trop peu de fibres alimentaires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Manque de </a:t>
            </a:r>
            <a:r>
              <a:rPr lang="fr-FR" b="1" dirty="0" smtClean="0">
                <a:solidFill>
                  <a:schemeClr val="accent2"/>
                </a:solidFill>
              </a:rPr>
              <a:t>mouvement</a:t>
            </a:r>
            <a:r>
              <a:rPr lang="fr-FR" dirty="0" smtClean="0">
                <a:solidFill>
                  <a:schemeClr val="accent2"/>
                </a:solidFill>
              </a:rPr>
              <a:t> comme les activités assises, trop de télévision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Accumulation d’</a:t>
            </a:r>
            <a:r>
              <a:rPr lang="fr-FR" b="1" dirty="0" smtClean="0">
                <a:solidFill>
                  <a:schemeClr val="accent2"/>
                </a:solidFill>
              </a:rPr>
              <a:t>excitants</a:t>
            </a:r>
            <a:r>
              <a:rPr lang="fr-FR" dirty="0" smtClean="0">
                <a:solidFill>
                  <a:schemeClr val="accent2"/>
                </a:solidFill>
              </a:rPr>
              <a:t>, stress comme le bruit, manque de repos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Produits toxiques </a:t>
            </a:r>
            <a:r>
              <a:rPr lang="fr-FR" dirty="0" smtClean="0">
                <a:solidFill>
                  <a:schemeClr val="accent2"/>
                </a:solidFill>
              </a:rPr>
              <a:t>de toutes sortes (aussi l’alcool, la nicotine)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Bactéries</a:t>
            </a:r>
            <a:r>
              <a:rPr lang="fr-FR" dirty="0" smtClean="0">
                <a:solidFill>
                  <a:schemeClr val="accent2"/>
                </a:solidFill>
              </a:rPr>
              <a:t> et </a:t>
            </a:r>
            <a:r>
              <a:rPr lang="fr-FR" b="1" dirty="0" smtClean="0">
                <a:solidFill>
                  <a:schemeClr val="accent2"/>
                </a:solidFill>
              </a:rPr>
              <a:t>virus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Intoxications</a:t>
            </a:r>
            <a:r>
              <a:rPr lang="fr-FR" dirty="0" smtClean="0">
                <a:solidFill>
                  <a:schemeClr val="accent2"/>
                </a:solidFill>
              </a:rPr>
              <a:t> alimentaires</a:t>
            </a:r>
          </a:p>
          <a:p>
            <a:pPr marL="0" indent="0"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b="1" i="1" dirty="0" smtClean="0">
                <a:solidFill>
                  <a:srgbClr val="0000FF"/>
                </a:solidFill>
              </a:rPr>
              <a:t>Chacun détermine, par son alimentation et son mode de vie, ses propres risques pour la santé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8547"/>
            <a:ext cx="4038600" cy="26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0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Risque pour la santé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Facteurs internes pouvant provoquer des maladies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Aspects </a:t>
            </a:r>
            <a:r>
              <a:rPr lang="fr-FR" b="1" dirty="0" smtClean="0">
                <a:solidFill>
                  <a:schemeClr val="accent2"/>
                </a:solidFill>
              </a:rPr>
              <a:t>héréditaires</a:t>
            </a:r>
            <a:r>
              <a:rPr lang="fr-FR" dirty="0" smtClean="0">
                <a:solidFill>
                  <a:schemeClr val="accent2"/>
                </a:solidFill>
              </a:rPr>
              <a:t> : défauts génétiques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Disposition</a:t>
            </a:r>
            <a:r>
              <a:rPr lang="fr-FR" dirty="0" smtClean="0">
                <a:solidFill>
                  <a:schemeClr val="accent2"/>
                </a:solidFill>
              </a:rPr>
              <a:t> : prédisposition aux maladies, fragilité augmentée</a:t>
            </a:r>
          </a:p>
          <a:p>
            <a:pPr marL="0" indent="0"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i="1" dirty="0" smtClean="0">
                <a:solidFill>
                  <a:schemeClr val="accent2"/>
                </a:solidFill>
              </a:rPr>
              <a:t>Les </a:t>
            </a:r>
            <a:r>
              <a:rPr lang="fr-FR" b="1" i="1" dirty="0" smtClean="0">
                <a:solidFill>
                  <a:schemeClr val="accent2"/>
                </a:solidFill>
              </a:rPr>
              <a:t>aspects héréditaires </a:t>
            </a:r>
            <a:r>
              <a:rPr lang="fr-FR" i="1" dirty="0" smtClean="0">
                <a:solidFill>
                  <a:schemeClr val="accent2"/>
                </a:solidFill>
              </a:rPr>
              <a:t>jouent un rôle important pour les maladies comme le diabète et autres affections du métabolisme</a:t>
            </a:r>
          </a:p>
          <a:p>
            <a:pPr>
              <a:buFont typeface="Wingdings" charset="2"/>
              <a:buChar char="Ø"/>
            </a:pPr>
            <a:r>
              <a:rPr lang="fr-FR" i="1" dirty="0" smtClean="0">
                <a:solidFill>
                  <a:schemeClr val="accent2"/>
                </a:solidFill>
              </a:rPr>
              <a:t>La </a:t>
            </a:r>
            <a:r>
              <a:rPr lang="fr-FR" b="1" i="1" dirty="0" smtClean="0">
                <a:solidFill>
                  <a:schemeClr val="accent2"/>
                </a:solidFill>
              </a:rPr>
              <a:t>prédisposition</a:t>
            </a:r>
            <a:r>
              <a:rPr lang="fr-FR" i="1" dirty="0" smtClean="0">
                <a:solidFill>
                  <a:schemeClr val="accent2"/>
                </a:solidFill>
              </a:rPr>
              <a:t> aux maladies dépend aussi de l’âge et du sexe</a:t>
            </a:r>
          </a:p>
          <a:p>
            <a:pPr>
              <a:buFont typeface="Wingdings" charset="2"/>
              <a:buChar char="Ø"/>
            </a:pPr>
            <a:r>
              <a:rPr lang="fr-FR" i="1" dirty="0" smtClean="0">
                <a:solidFill>
                  <a:schemeClr val="accent2"/>
                </a:solidFill>
              </a:rPr>
              <a:t>Par ailleurs, une </a:t>
            </a:r>
            <a:r>
              <a:rPr lang="fr-FR" b="1" i="1" dirty="0" smtClean="0">
                <a:solidFill>
                  <a:schemeClr val="accent2"/>
                </a:solidFill>
              </a:rPr>
              <a:t>maladie existante</a:t>
            </a:r>
            <a:r>
              <a:rPr lang="fr-FR" i="1" dirty="0" smtClean="0">
                <a:solidFill>
                  <a:schemeClr val="accent2"/>
                </a:solidFill>
              </a:rPr>
              <a:t> peut augmenter la fragilité pour d’autres affections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23877"/>
            <a:ext cx="4038600" cy="17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Prévenir vaut mieux que guérir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La </a:t>
            </a:r>
            <a:r>
              <a:rPr lang="fr-FR" b="1" dirty="0" smtClean="0">
                <a:solidFill>
                  <a:schemeClr val="accent2"/>
                </a:solidFill>
              </a:rPr>
              <a:t>prévention</a:t>
            </a:r>
            <a:r>
              <a:rPr lang="fr-FR" dirty="0" smtClean="0">
                <a:solidFill>
                  <a:schemeClr val="accent2"/>
                </a:solidFill>
              </a:rPr>
              <a:t> des maladies demande beaucoup d’</a:t>
            </a:r>
            <a:r>
              <a:rPr lang="fr-FR" b="1" dirty="0" smtClean="0">
                <a:solidFill>
                  <a:schemeClr val="accent2"/>
                </a:solidFill>
              </a:rPr>
              <a:t>efforts</a:t>
            </a:r>
            <a:r>
              <a:rPr lang="fr-FR" dirty="0" smtClean="0">
                <a:solidFill>
                  <a:schemeClr val="accent2"/>
                </a:solidFill>
              </a:rPr>
              <a:t> à chacun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 faudra éventuellement </a:t>
            </a:r>
            <a:r>
              <a:rPr lang="fr-FR" b="1" dirty="0" smtClean="0">
                <a:solidFill>
                  <a:schemeClr val="accent2"/>
                </a:solidFill>
              </a:rPr>
              <a:t>changer</a:t>
            </a:r>
            <a:r>
              <a:rPr lang="fr-FR" dirty="0" smtClean="0">
                <a:solidFill>
                  <a:schemeClr val="accent2"/>
                </a:solidFill>
              </a:rPr>
              <a:t> les </a:t>
            </a:r>
            <a:r>
              <a:rPr lang="fr-FR" b="1" dirty="0" smtClean="0">
                <a:solidFill>
                  <a:schemeClr val="accent2"/>
                </a:solidFill>
              </a:rPr>
              <a:t>habitudes alimentaires</a:t>
            </a:r>
            <a:r>
              <a:rPr lang="fr-FR" dirty="0" smtClean="0">
                <a:solidFill>
                  <a:schemeClr val="accent2"/>
                </a:solidFill>
              </a:rPr>
              <a:t> ou des </a:t>
            </a:r>
            <a:r>
              <a:rPr lang="fr-FR" b="1" dirty="0" smtClean="0">
                <a:solidFill>
                  <a:schemeClr val="accent2"/>
                </a:solidFill>
              </a:rPr>
              <a:t>modes de vie</a:t>
            </a:r>
            <a:r>
              <a:rPr lang="fr-FR" dirty="0" smtClean="0">
                <a:solidFill>
                  <a:schemeClr val="accent2"/>
                </a:solidFill>
              </a:rPr>
              <a:t> installés depuis longtemps, ou les </a:t>
            </a:r>
            <a:r>
              <a:rPr lang="fr-FR" b="1" dirty="0" smtClean="0">
                <a:solidFill>
                  <a:schemeClr val="accent2"/>
                </a:solidFill>
              </a:rPr>
              <a:t>éviter</a:t>
            </a:r>
            <a:r>
              <a:rPr lang="fr-FR" dirty="0" smtClean="0">
                <a:solidFill>
                  <a:schemeClr val="accent2"/>
                </a:solidFill>
              </a:rPr>
              <a:t> dès le début, et éviter les </a:t>
            </a:r>
            <a:r>
              <a:rPr lang="fr-FR" b="1" dirty="0" smtClean="0">
                <a:solidFill>
                  <a:schemeClr val="accent2"/>
                </a:solidFill>
              </a:rPr>
              <a:t>drogues</a:t>
            </a:r>
            <a:r>
              <a:rPr lang="fr-FR" dirty="0" smtClean="0">
                <a:solidFill>
                  <a:schemeClr val="accent2"/>
                </a:solidFill>
              </a:rPr>
              <a:t> comme la nicotine ainsi que les toxiques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Une </a:t>
            </a:r>
            <a:r>
              <a:rPr lang="fr-FR" b="1" dirty="0" smtClean="0">
                <a:solidFill>
                  <a:schemeClr val="accent2"/>
                </a:solidFill>
              </a:rPr>
              <a:t>alimentation saine</a:t>
            </a:r>
            <a:r>
              <a:rPr lang="fr-FR" dirty="0" smtClean="0">
                <a:solidFill>
                  <a:schemeClr val="accent2"/>
                </a:solidFill>
              </a:rPr>
              <a:t> et du </a:t>
            </a:r>
            <a:r>
              <a:rPr lang="fr-FR" b="1" dirty="0" smtClean="0">
                <a:solidFill>
                  <a:schemeClr val="accent2"/>
                </a:solidFill>
              </a:rPr>
              <a:t>repos</a:t>
            </a:r>
            <a:r>
              <a:rPr lang="fr-FR" dirty="0" smtClean="0">
                <a:solidFill>
                  <a:schemeClr val="accent2"/>
                </a:solidFill>
              </a:rPr>
              <a:t> en suffisance contribuent à la santé, mais vivre sainement ne signifie pas nécessairement renoncer à tout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759869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Régimes pour le traitement de maladies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 terme de </a:t>
            </a:r>
            <a:r>
              <a:rPr lang="fr-FR" b="1" dirty="0" smtClean="0">
                <a:solidFill>
                  <a:schemeClr val="accent2"/>
                </a:solidFill>
              </a:rPr>
              <a:t>diététique</a:t>
            </a:r>
            <a:r>
              <a:rPr lang="fr-FR" dirty="0" smtClean="0">
                <a:solidFill>
                  <a:schemeClr val="accent2"/>
                </a:solidFill>
              </a:rPr>
              <a:t> comprenait à l’origine tous les éléments d’un mode de vie équilibré qui garantissent une </a:t>
            </a:r>
            <a:r>
              <a:rPr lang="fr-FR" b="1" dirty="0" smtClean="0">
                <a:solidFill>
                  <a:schemeClr val="accent2"/>
                </a:solidFill>
              </a:rPr>
              <a:t>vie</a:t>
            </a:r>
            <a:r>
              <a:rPr lang="fr-FR" dirty="0" smtClean="0">
                <a:solidFill>
                  <a:schemeClr val="accent2"/>
                </a:solidFill>
              </a:rPr>
              <a:t> longue et agréable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Aujourd’hui, il </a:t>
            </a:r>
            <a:r>
              <a:rPr lang="fr-FR" b="1" dirty="0" smtClean="0">
                <a:solidFill>
                  <a:schemeClr val="accent2"/>
                </a:solidFill>
              </a:rPr>
              <a:t>désigne </a:t>
            </a:r>
            <a:r>
              <a:rPr lang="fr-FR" dirty="0" smtClean="0">
                <a:solidFill>
                  <a:schemeClr val="accent2"/>
                </a:solidFill>
              </a:rPr>
              <a:t>un mode </a:t>
            </a:r>
            <a:r>
              <a:rPr lang="fr-FR" b="1" dirty="0" smtClean="0">
                <a:solidFill>
                  <a:schemeClr val="accent2"/>
                </a:solidFill>
              </a:rPr>
              <a:t>d’alimentation </a:t>
            </a:r>
            <a:r>
              <a:rPr lang="fr-FR" dirty="0" smtClean="0">
                <a:solidFill>
                  <a:schemeClr val="accent2"/>
                </a:solidFill>
              </a:rPr>
              <a:t>qui </a:t>
            </a:r>
            <a:r>
              <a:rPr lang="fr-FR" b="1" dirty="0" smtClean="0">
                <a:solidFill>
                  <a:schemeClr val="accent2"/>
                </a:solidFill>
              </a:rPr>
              <a:t>soulage</a:t>
            </a:r>
            <a:r>
              <a:rPr lang="fr-FR" dirty="0" smtClean="0">
                <a:solidFill>
                  <a:schemeClr val="accent2"/>
                </a:solidFill>
              </a:rPr>
              <a:t> les </a:t>
            </a:r>
            <a:r>
              <a:rPr lang="fr-FR" b="1" dirty="0" smtClean="0">
                <a:solidFill>
                  <a:schemeClr val="accent2"/>
                </a:solidFill>
              </a:rPr>
              <a:t>maladies</a:t>
            </a:r>
            <a:r>
              <a:rPr lang="fr-FR" dirty="0" smtClean="0">
                <a:solidFill>
                  <a:schemeClr val="accent2"/>
                </a:solidFill>
              </a:rPr>
              <a:t> ou compense les </a:t>
            </a:r>
            <a:r>
              <a:rPr lang="fr-FR" b="1" dirty="0" smtClean="0">
                <a:solidFill>
                  <a:schemeClr val="accent2"/>
                </a:solidFill>
              </a:rPr>
              <a:t>fonctions défectueuses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3840"/>
            <a:ext cx="4038600" cy="26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/>
              <a:t>Principes essentiels des </a:t>
            </a:r>
            <a:r>
              <a:rPr lang="fr-FR" sz="2800" b="1" dirty="0" smtClean="0"/>
              <a:t>régimes </a:t>
            </a:r>
            <a:r>
              <a:rPr lang="fr-FR" sz="2800" b="1" dirty="0" smtClean="0"/>
              <a:t>diététiques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92917"/>
            <a:ext cx="4038600" cy="4057477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Ils se </a:t>
            </a:r>
            <a:r>
              <a:rPr lang="fr-FR" b="1" dirty="0" smtClean="0">
                <a:solidFill>
                  <a:schemeClr val="accent2"/>
                </a:solidFill>
              </a:rPr>
              <a:t>basent </a:t>
            </a:r>
            <a:r>
              <a:rPr lang="fr-FR" dirty="0" smtClean="0">
                <a:solidFill>
                  <a:schemeClr val="accent2"/>
                </a:solidFill>
              </a:rPr>
              <a:t>sur une </a:t>
            </a:r>
            <a:r>
              <a:rPr lang="fr-FR" b="1" dirty="0" smtClean="0">
                <a:solidFill>
                  <a:schemeClr val="accent2"/>
                </a:solidFill>
              </a:rPr>
              <a:t>alimentation</a:t>
            </a:r>
            <a:r>
              <a:rPr lang="fr-FR" dirty="0" smtClean="0">
                <a:solidFill>
                  <a:schemeClr val="accent2"/>
                </a:solidFill>
              </a:rPr>
              <a:t> en rapport avec les besoins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Les </a:t>
            </a:r>
            <a:r>
              <a:rPr lang="fr-FR" b="1" dirty="0" smtClean="0">
                <a:solidFill>
                  <a:schemeClr val="accent2"/>
                </a:solidFill>
              </a:rPr>
              <a:t>organes</a:t>
            </a:r>
            <a:r>
              <a:rPr lang="fr-FR" dirty="0" smtClean="0">
                <a:solidFill>
                  <a:schemeClr val="accent2"/>
                </a:solidFill>
              </a:rPr>
              <a:t> ne sont pas ménagés inutilement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Seuls les </a:t>
            </a:r>
            <a:r>
              <a:rPr lang="fr-FR" b="1" dirty="0" smtClean="0">
                <a:solidFill>
                  <a:schemeClr val="accent2"/>
                </a:solidFill>
              </a:rPr>
              <a:t>changements alimentaires </a:t>
            </a:r>
            <a:r>
              <a:rPr lang="fr-FR" dirty="0" smtClean="0">
                <a:solidFill>
                  <a:schemeClr val="accent2"/>
                </a:solidFill>
              </a:rPr>
              <a:t>justifiés scientifiquement seront entrepris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En cas de plusieurs </a:t>
            </a:r>
            <a:r>
              <a:rPr lang="fr-FR" b="1" dirty="0" smtClean="0">
                <a:solidFill>
                  <a:schemeClr val="accent2"/>
                </a:solidFill>
              </a:rPr>
              <a:t>maladies</a:t>
            </a:r>
            <a:r>
              <a:rPr lang="fr-FR" dirty="0" smtClean="0">
                <a:solidFill>
                  <a:schemeClr val="accent2"/>
                </a:solidFill>
              </a:rPr>
              <a:t>, toutes sont prises en compte par la </a:t>
            </a:r>
            <a:r>
              <a:rPr lang="fr-FR" b="1" dirty="0" smtClean="0">
                <a:solidFill>
                  <a:schemeClr val="accent2"/>
                </a:solidFill>
              </a:rPr>
              <a:t>diététique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 faut éventuellement </a:t>
            </a:r>
            <a:r>
              <a:rPr lang="fr-FR" b="1" dirty="0" smtClean="0">
                <a:solidFill>
                  <a:schemeClr val="accent2"/>
                </a:solidFill>
              </a:rPr>
              <a:t>fixer</a:t>
            </a:r>
            <a:r>
              <a:rPr lang="fr-FR" dirty="0" smtClean="0">
                <a:solidFill>
                  <a:schemeClr val="accent2"/>
                </a:solidFill>
              </a:rPr>
              <a:t> des </a:t>
            </a:r>
            <a:r>
              <a:rPr lang="fr-FR" b="1" dirty="0" smtClean="0">
                <a:solidFill>
                  <a:schemeClr val="accent2"/>
                </a:solidFill>
              </a:rPr>
              <a:t>temps forts </a:t>
            </a:r>
            <a:r>
              <a:rPr lang="fr-FR" dirty="0" smtClean="0">
                <a:solidFill>
                  <a:schemeClr val="accent2"/>
                </a:solidFill>
              </a:rPr>
              <a:t>dans la journée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Le </a:t>
            </a:r>
            <a:r>
              <a:rPr lang="fr-FR" b="1" dirty="0" smtClean="0">
                <a:solidFill>
                  <a:schemeClr val="accent2"/>
                </a:solidFill>
              </a:rPr>
              <a:t>médecin</a:t>
            </a:r>
            <a:r>
              <a:rPr lang="fr-FR" dirty="0" smtClean="0">
                <a:solidFill>
                  <a:schemeClr val="accent2"/>
                </a:solidFill>
              </a:rPr>
              <a:t> ou la </a:t>
            </a:r>
            <a:r>
              <a:rPr lang="fr-FR" b="1" dirty="0" smtClean="0">
                <a:solidFill>
                  <a:schemeClr val="accent2"/>
                </a:solidFill>
              </a:rPr>
              <a:t>conseillère en alimentation</a:t>
            </a:r>
            <a:r>
              <a:rPr lang="fr-FR" dirty="0" smtClean="0">
                <a:solidFill>
                  <a:schemeClr val="accent2"/>
                </a:solidFill>
              </a:rPr>
              <a:t> détermine comment le </a:t>
            </a:r>
            <a:r>
              <a:rPr lang="fr-FR" b="1" dirty="0" smtClean="0">
                <a:solidFill>
                  <a:schemeClr val="accent2"/>
                </a:solidFill>
              </a:rPr>
              <a:t>patient</a:t>
            </a:r>
            <a:r>
              <a:rPr lang="fr-FR" dirty="0" smtClean="0">
                <a:solidFill>
                  <a:schemeClr val="accent2"/>
                </a:solidFill>
              </a:rPr>
              <a:t> doit s’alimenter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Le patient doit </a:t>
            </a:r>
            <a:r>
              <a:rPr lang="fr-FR" b="1" dirty="0" smtClean="0">
                <a:solidFill>
                  <a:schemeClr val="accent2"/>
                </a:solidFill>
              </a:rPr>
              <a:t>accepter</a:t>
            </a:r>
            <a:r>
              <a:rPr lang="fr-FR" dirty="0" smtClean="0">
                <a:solidFill>
                  <a:schemeClr val="accent2"/>
                </a:solidFill>
              </a:rPr>
              <a:t> les </a:t>
            </a:r>
            <a:r>
              <a:rPr lang="fr-FR" b="1" dirty="0" smtClean="0">
                <a:solidFill>
                  <a:schemeClr val="accent2"/>
                </a:solidFill>
              </a:rPr>
              <a:t>prescriptions diététiques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comprendre</a:t>
            </a:r>
            <a:r>
              <a:rPr lang="fr-FR" dirty="0" smtClean="0">
                <a:solidFill>
                  <a:schemeClr val="accent2"/>
                </a:solidFill>
              </a:rPr>
              <a:t> et pouvoir les </a:t>
            </a:r>
            <a:r>
              <a:rPr lang="fr-FR" b="1" dirty="0" smtClean="0">
                <a:solidFill>
                  <a:schemeClr val="accent2"/>
                </a:solidFill>
              </a:rPr>
              <a:t>appliquer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La </a:t>
            </a:r>
            <a:r>
              <a:rPr lang="fr-FR" b="1" dirty="0" smtClean="0">
                <a:solidFill>
                  <a:schemeClr val="accent2"/>
                </a:solidFill>
              </a:rPr>
              <a:t>nourriture</a:t>
            </a:r>
            <a:r>
              <a:rPr lang="fr-FR" dirty="0" smtClean="0">
                <a:solidFill>
                  <a:schemeClr val="accent2"/>
                </a:solidFill>
              </a:rPr>
              <a:t> doit lui plaire car le </a:t>
            </a:r>
            <a:r>
              <a:rPr lang="fr-FR" b="1" dirty="0" smtClean="0">
                <a:solidFill>
                  <a:schemeClr val="accent2"/>
                </a:solidFill>
              </a:rPr>
              <a:t>plaisir </a:t>
            </a:r>
            <a:r>
              <a:rPr lang="fr-FR" dirty="0" smtClean="0">
                <a:solidFill>
                  <a:schemeClr val="accent2"/>
                </a:solidFill>
              </a:rPr>
              <a:t>est un élément important de la </a:t>
            </a:r>
            <a:r>
              <a:rPr lang="fr-FR" b="1" dirty="0" smtClean="0">
                <a:solidFill>
                  <a:schemeClr val="accent2"/>
                </a:solidFill>
              </a:rPr>
              <a:t>guérison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 faut </a:t>
            </a:r>
            <a:r>
              <a:rPr lang="fr-FR" b="1" dirty="0" smtClean="0">
                <a:solidFill>
                  <a:schemeClr val="accent2"/>
                </a:solidFill>
              </a:rPr>
              <a:t>respecter</a:t>
            </a:r>
            <a:r>
              <a:rPr lang="fr-FR" dirty="0" smtClean="0">
                <a:solidFill>
                  <a:schemeClr val="accent2"/>
                </a:solidFill>
              </a:rPr>
              <a:t> les </a:t>
            </a:r>
            <a:r>
              <a:rPr lang="fr-FR" b="1" dirty="0" smtClean="0">
                <a:solidFill>
                  <a:schemeClr val="accent2"/>
                </a:solidFill>
              </a:rPr>
              <a:t>préférences individuelles</a:t>
            </a:r>
            <a:r>
              <a:rPr lang="fr-FR" dirty="0" smtClean="0">
                <a:solidFill>
                  <a:schemeClr val="accent2"/>
                </a:solidFill>
              </a:rPr>
              <a:t> du patient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4581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670</TotalTime>
  <Words>471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Civic</vt:lpstr>
      <vt:lpstr>Alimentation incorrecte</vt:lpstr>
      <vt:lpstr>Généralités</vt:lpstr>
      <vt:lpstr>Risque pour la santé</vt:lpstr>
      <vt:lpstr>Risque pour la santé</vt:lpstr>
      <vt:lpstr>Prévenir vaut mieux que guérir</vt:lpstr>
      <vt:lpstr>Régimes pour le traitement de maladies</vt:lpstr>
      <vt:lpstr>Principes essentiels des régimes diététiques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en concept d’entreprise</dc:title>
  <dc:creator>Cardinaux Yan</dc:creator>
  <cp:lastModifiedBy>cardinaux</cp:lastModifiedBy>
  <cp:revision>178</cp:revision>
  <dcterms:created xsi:type="dcterms:W3CDTF">2014-09-29T16:43:49Z</dcterms:created>
  <dcterms:modified xsi:type="dcterms:W3CDTF">2015-03-26T12:07:55Z</dcterms:modified>
</cp:coreProperties>
</file>