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5" r:id="rId3"/>
    <p:sldId id="288" r:id="rId4"/>
    <p:sldId id="292" r:id="rId5"/>
    <p:sldId id="293" r:id="rId6"/>
    <p:sldId id="294" r:id="rId7"/>
    <p:sldId id="295" r:id="rId8"/>
    <p:sldId id="296" r:id="rId9"/>
    <p:sldId id="297" r:id="rId10"/>
    <p:sldId id="298" r:id="rId11"/>
    <p:sldId id="299" r:id="rId12"/>
    <p:sldId id="300" r:id="rId13"/>
    <p:sldId id="301" r:id="rId14"/>
    <p:sldId id="302" r:id="rId15"/>
    <p:sldId id="30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endParaRPr kumimoji="0" lang="en-US"/>
          </a:p>
        </p:txBody>
      </p:sp>
      <p:sp>
        <p:nvSpPr>
          <p:cNvPr id="28" name="Espace réservé de la date 27"/>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3/5/2015</a:t>
            </a:fld>
            <a:endParaRPr lang="en-US"/>
          </a:p>
        </p:txBody>
      </p:sp>
      <p:sp>
        <p:nvSpPr>
          <p:cNvPr id="17" name="Espace réservé du pied de page 16"/>
          <p:cNvSpPr>
            <a:spLocks noGrp="1"/>
          </p:cNvSpPr>
          <p:nvPr>
            <p:ph type="ftr" sz="quarter" idx="11"/>
          </p:nvPr>
        </p:nvSpPr>
        <p:spPr/>
        <p:txBody>
          <a:bodyPr/>
          <a:lstStyle/>
          <a:p>
            <a:endParaRPr kumimoji="0" lang="en-US"/>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eaLnBrk="1" latinLnBrk="0" hangingPunct="1"/>
            <a:fld id="{2C6B1FF6-39B9-40F5-8B67-33C6354A3D4F}" type="slidenum">
              <a:rPr kumimoji="0" lang="en-US" smtClean="0"/>
              <a:pPr eaLnBrk="1" latinLnBrk="0" hangingPunct="1"/>
              <a:t>‹N°›</a:t>
            </a:fld>
            <a:endParaRPr kumimoji="0" lang="en-US" dirty="0">
              <a:solidFill>
                <a:schemeClr val="accent3">
                  <a:shade val="75000"/>
                </a:schemeClr>
              </a:solidFill>
            </a:endParaRPr>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Espace réservé de la date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3/5/2015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‹N°›</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pPr eaLnBrk="1" latinLnBrk="0" hangingPunct="1"/>
            <a:fld id="{2C6B1FF6-39B9-40F5-8B67-33C6354A3D4F}" type="slidenum">
              <a:rPr kumimoji="0" lang="en-US" smtClean="0"/>
              <a:pPr eaLnBrk="1" latinLnBrk="0" hangingPunct="1"/>
              <a:t>‹N°›</a:t>
            </a:fld>
            <a:endParaRPr kumimoji="0" lang="en-US" dirty="0"/>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Espace réservé de la date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3/5/2015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2" name="Titre vertical 1"/>
          <p:cNvSpPr>
            <a:spLocks noGrp="1"/>
          </p:cNvSpPr>
          <p:nvPr>
            <p:ph type="title" orient="vert"/>
          </p:nvPr>
        </p:nvSpPr>
        <p:spPr>
          <a:xfrm>
            <a:off x="7391400" y="304801"/>
            <a:ext cx="1447800" cy="5851525"/>
          </a:xfrm>
        </p:spPr>
        <p:txBody>
          <a:bodyPr vert="eaVert"/>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endParaRPr kumimoji="0" lang="en-US"/>
          </a:p>
        </p:txBody>
      </p:sp>
      <p:sp>
        <p:nvSpPr>
          <p:cNvPr id="4" name="Espace réservé de la date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3/5/2015</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a:xfrm>
            <a:off x="4361688" y="1026372"/>
            <a:ext cx="457200" cy="441325"/>
          </a:xfrm>
        </p:spPr>
        <p:txBody>
          <a:bodyPr/>
          <a:lstStyle/>
          <a:p>
            <a:pPr eaLnBrk="1" latinLnBrk="0" hangingPunct="1"/>
            <a:fld id="{2C6B1FF6-39B9-40F5-8B67-33C6354A3D4F}" type="slidenum">
              <a:rPr kumimoji="0" lang="en-US" smtClean="0"/>
              <a:pPr eaLnBrk="1" latinLnBrk="0" hangingPunct="1"/>
              <a:t>‹N°›</a:t>
            </a:fld>
            <a:endParaRPr kumimoji="0" lang="en-US" dirty="0"/>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endParaRPr kumimoji="0" lang="en-US"/>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kumimoji="0" lang="en-US"/>
          </a:p>
        </p:txBody>
      </p:sp>
      <p:sp>
        <p:nvSpPr>
          <p:cNvPr id="4" name="Espace réservé de la date 3"/>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3/5/2015</a:t>
            </a:fld>
            <a:endParaRPr lang="en-US"/>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eaLnBrk="1" latinLnBrk="0" hangingPunct="1"/>
            <a:fld id="{2C6B1FF6-39B9-40F5-8B67-33C6354A3D4F}" type="slidenum">
              <a:rPr kumimoji="0" lang="en-US" smtClean="0"/>
              <a:pPr eaLnBrk="1" latinLnBrk="0" hangingPunct="1"/>
              <a:t>‹N°›</a:t>
            </a:fld>
            <a:endParaRPr kumimoji="0" lang="en-US" dirty="0">
              <a:solidFill>
                <a:schemeClr val="accent3">
                  <a:shade val="75000"/>
                </a:schemeClr>
              </a:solidFill>
            </a:endParaRPr>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pPr eaLnBrk="1" latinLnBrk="0" hangingPunct="1"/>
            <a:fld id="{9D21D778-B565-4D7E-94D7-64010A445B68}" type="datetimeFigureOut">
              <a:rPr lang="en-US" smtClean="0"/>
              <a:pPr eaLnBrk="1" latinLnBrk="0" hangingPunct="1"/>
              <a:t>3/5/2015</a:t>
            </a:fld>
            <a:endParaRPr lang="en-US"/>
          </a:p>
        </p:txBody>
      </p:sp>
      <p:sp>
        <p:nvSpPr>
          <p:cNvPr id="6" name="Espace réservé du pied de page 5"/>
          <p:cNvSpPr>
            <a:spLocks noGrp="1"/>
          </p:cNvSpPr>
          <p:nvPr>
            <p:ph type="ftr" sz="quarter" idx="11"/>
          </p:nvPr>
        </p:nvSpPr>
        <p:spPr/>
        <p:txBody>
          <a:bodyPr/>
          <a:lstStyle/>
          <a:p>
            <a:endParaRPr kumimoji="0" lang="en-US" dirty="0"/>
          </a:p>
        </p:txBody>
      </p:sp>
      <p:sp>
        <p:nvSpPr>
          <p:cNvPr id="7" name="Espace réservé du numéro de diapositive 6"/>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‹N°›</a:t>
            </a:fld>
            <a:endParaRPr kumimoji="0" lang="en-US"/>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endParaRPr kumimoji="0" lang="en-US"/>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endParaRPr kumimoji="0" lang="en-US"/>
          </a:p>
        </p:txBody>
      </p:sp>
      <p:sp>
        <p:nvSpPr>
          <p:cNvPr id="7" name="Espace réservé de la date 6"/>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3/5/2015</a:t>
            </a:fld>
            <a:endParaRPr lang="en-US"/>
          </a:p>
        </p:txBody>
      </p:sp>
      <p:sp>
        <p:nvSpPr>
          <p:cNvPr id="8" name="Espace réservé du pied de page 7"/>
          <p:cNvSpPr>
            <a:spLocks noGrp="1"/>
          </p:cNvSpPr>
          <p:nvPr>
            <p:ph type="ftr" sz="quarter" idx="11"/>
          </p:nvPr>
        </p:nvSpPr>
        <p:spPr>
          <a:xfrm>
            <a:off x="304800" y="6409944"/>
            <a:ext cx="3581400" cy="365760"/>
          </a:xfrm>
        </p:spPr>
        <p:txBody>
          <a:bodyPr/>
          <a:lstStyle/>
          <a:p>
            <a:endParaRPr kumimoji="0" lang="en-US"/>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pPr algn="ctr" eaLnBrk="1" latinLnBrk="0" hangingPunct="1"/>
            <a:fld id="{2C6B1FF6-39B9-40F5-8B67-33C6354A3D4F}" type="slidenum">
              <a:rPr kumimoji="0" lang="en-US" smtClean="0"/>
              <a:pPr algn="ctr" eaLnBrk="1" latinLnBrk="0" hangingPunct="1"/>
              <a:t>‹N°›</a:t>
            </a:fld>
            <a:endParaRPr kumimoji="0" lang="en-US" dirty="0"/>
          </a:p>
        </p:txBody>
      </p:sp>
      <p:sp>
        <p:nvSpPr>
          <p:cNvPr id="23" name="Titre 22"/>
          <p:cNvSpPr>
            <a:spLocks noGrp="1"/>
          </p:cNvSpPr>
          <p:nvPr>
            <p:ph type="title"/>
          </p:nvPr>
        </p:nvSpPr>
        <p:spPr/>
        <p:txBody>
          <a:bodyPr rtlCol="0" anchor="b" anchorCtr="0"/>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kumimoji="0" lang="en-US"/>
          </a:p>
        </p:txBody>
      </p:sp>
      <p:sp>
        <p:nvSpPr>
          <p:cNvPr id="3" name="Espace réservé de la date 2"/>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3/5/2015</a:t>
            </a:fld>
            <a:endParaRPr lang="en-US"/>
          </a:p>
        </p:txBody>
      </p:sp>
      <p:sp>
        <p:nvSpPr>
          <p:cNvPr id="4" name="Espace réservé du pied de page 3"/>
          <p:cNvSpPr>
            <a:spLocks noGrp="1"/>
          </p:cNvSpPr>
          <p:nvPr>
            <p:ph type="ftr" sz="quarter" idx="11"/>
          </p:nvPr>
        </p:nvSpPr>
        <p:spPr/>
        <p:txBody>
          <a:bodyPr/>
          <a:lstStyle/>
          <a:p>
            <a:endParaRPr kumimoji="0" lang="en-US" dirty="0"/>
          </a:p>
        </p:txBody>
      </p:sp>
      <p:sp>
        <p:nvSpPr>
          <p:cNvPr id="5" name="Espace réservé du numéro de diapositive 4"/>
          <p:cNvSpPr>
            <a:spLocks noGrp="1"/>
          </p:cNvSpPr>
          <p:nvPr>
            <p:ph type="sldNum" sz="quarter" idx="12"/>
          </p:nvPr>
        </p:nvSpPr>
        <p:spPr>
          <a:xfrm>
            <a:off x="4343400" y="1036020"/>
            <a:ext cx="457200" cy="441325"/>
          </a:xfrm>
        </p:spPr>
        <p:txBody>
          <a:bodyPr/>
          <a:lstStyle/>
          <a:p>
            <a:pPr eaLnBrk="1" latinLnBrk="0" hangingPunct="1"/>
            <a:fld id="{2C6B1FF6-39B9-40F5-8B67-33C6354A3D4F}" type="slidenum">
              <a:rPr kumimoji="0" lang="en-US" smtClean="0"/>
              <a:pPr eaLnBrk="1" latinLnBrk="0" hangingPunct="1"/>
              <a:t>‹N°›</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3/5/2015</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pPr eaLnBrk="1" latinLnBrk="0" hangingPunct="1"/>
            <a:fld id="{2C6B1FF6-39B9-40F5-8B67-33C6354A3D4F}" type="slidenum">
              <a:rPr kumimoji="0" lang="en-US" smtClean="0"/>
              <a:pPr eaLnBrk="1" latinLnBrk="0" hangingPunct="1"/>
              <a:t>‹N°›</a:t>
            </a:fld>
            <a:endParaRPr kumimoji="0" lang="en-US" dirty="0">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endParaRPr kumimoji="0" lang="en-US"/>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eaLnBrk="1" latinLnBrk="0" hangingPunct="1"/>
            <a:fld id="{2C6B1FF6-39B9-40F5-8B67-33C6354A3D4F}" type="slidenum">
              <a:rPr kumimoji="0" lang="en-US" smtClean="0"/>
              <a:pPr eaLnBrk="1" latinLnBrk="0" hangingPunct="1"/>
              <a:t>‹N°›</a:t>
            </a:fld>
            <a:endParaRPr kumimoji="0" lang="en-US" dirty="0">
              <a:solidFill>
                <a:schemeClr val="accent3">
                  <a:shade val="75000"/>
                </a:schemeClr>
              </a:solidFill>
            </a:endParaRPr>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pPr eaLnBrk="1" latinLnBrk="0" hangingPunct="1"/>
            <a:fld id="{9D21D778-B565-4D7E-94D7-64010A445B68}" type="datetimeFigureOut">
              <a:rPr lang="en-US" smtClean="0"/>
              <a:pPr eaLnBrk="1" latinLnBrk="0" hangingPunct="1"/>
              <a:t>3/5/2015</a:t>
            </a:fld>
            <a:endParaRPr lang="en-US"/>
          </a:p>
        </p:txBody>
      </p:sp>
      <p:sp>
        <p:nvSpPr>
          <p:cNvPr id="6" name="Espace réservé du pied de page 5"/>
          <p:cNvSpPr>
            <a:spLocks noGrp="1"/>
          </p:cNvSpPr>
          <p:nvPr>
            <p:ph type="ftr" sz="quarter" idx="11"/>
          </p:nvPr>
        </p:nvSpPr>
        <p:spPr>
          <a:xfrm>
            <a:off x="301752" y="6410848"/>
            <a:ext cx="3383280" cy="365760"/>
          </a:xfrm>
        </p:spPr>
        <p:txBody>
          <a:bodyPr/>
          <a:lstStyle/>
          <a:p>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pPr eaLnBrk="1" latinLnBrk="0" hangingPunct="1"/>
            <a:fld id="{2C6B1FF6-39B9-40F5-8B67-33C6354A3D4F}" type="slidenum">
              <a:rPr kumimoji="0" lang="en-US" smtClean="0"/>
              <a:pPr eaLnBrk="1" latinLnBrk="0" hangingPunct="1"/>
              <a:t>‹N°›</a:t>
            </a:fld>
            <a:endParaRPr kumimoji="0" lang="en-US" dirty="0"/>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endParaRPr kumimoji="0" lang="en-US"/>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pPr eaLnBrk="1" latinLnBrk="0" hangingPunct="1"/>
            <a:fld id="{9D21D778-B565-4D7E-94D7-64010A445B68}" type="datetimeFigureOut">
              <a:rPr lang="en-US" smtClean="0"/>
              <a:pPr eaLnBrk="1" latinLnBrk="0" hangingPunct="1"/>
              <a:t>3/5/2015</a:t>
            </a:fld>
            <a:endParaRPr lang="en-US" dirty="0"/>
          </a:p>
        </p:txBody>
      </p:sp>
      <p:sp>
        <p:nvSpPr>
          <p:cNvPr id="6" name="Espace réservé du pied de page 5"/>
          <p:cNvSpPr>
            <a:spLocks noGrp="1"/>
          </p:cNvSpPr>
          <p:nvPr>
            <p:ph type="ftr" sz="quarter" idx="11"/>
          </p:nvPr>
        </p:nvSpPr>
        <p:spPr>
          <a:xfrm>
            <a:off x="301752" y="6410848"/>
            <a:ext cx="3584448" cy="365760"/>
          </a:xfrm>
        </p:spPr>
        <p:txBody>
          <a:bodyPr/>
          <a:lstStyle/>
          <a:p>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3/5/2015</a:t>
            </a:fld>
            <a:endParaRPr lang="en-US" sz="1400" dirty="0">
              <a:solidFill>
                <a:srgbClr val="FFFFFF"/>
              </a:solidFill>
            </a:endParaRPr>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‹N°›</a:t>
            </a:fld>
            <a:endParaRPr kumimoji="0" lang="en-US" sz="1600" dirty="0">
              <a:solidFill>
                <a:schemeClr val="accent3">
                  <a:shade val="75000"/>
                </a:schemeClr>
              </a:solidFill>
            </a:endParaRPr>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a:xfrm>
            <a:off x="1371600" y="5842295"/>
            <a:ext cx="6400800" cy="530716"/>
          </a:xfrm>
        </p:spPr>
        <p:txBody>
          <a:bodyPr/>
          <a:lstStyle/>
          <a:p>
            <a:r>
              <a:rPr lang="fr-FR" dirty="0" smtClean="0"/>
              <a:t>Cardinaux </a:t>
            </a:r>
            <a:r>
              <a:rPr lang="fr-FR" dirty="0" err="1" smtClean="0"/>
              <a:t>yan</a:t>
            </a:r>
            <a:endParaRPr lang="fr-FR" dirty="0"/>
          </a:p>
        </p:txBody>
      </p:sp>
      <p:sp>
        <p:nvSpPr>
          <p:cNvPr id="3" name="Titre 2"/>
          <p:cNvSpPr>
            <a:spLocks noGrp="1"/>
          </p:cNvSpPr>
          <p:nvPr>
            <p:ph type="ctrTitle"/>
          </p:nvPr>
        </p:nvSpPr>
        <p:spPr/>
        <p:txBody>
          <a:bodyPr/>
          <a:lstStyle/>
          <a:p>
            <a:r>
              <a:rPr lang="fr-FR" b="1" dirty="0" smtClean="0"/>
              <a:t>Cuisine méditerranéenne / Alimentation des sportifs</a:t>
            </a:r>
            <a:endParaRPr lang="fr-FR" b="1" dirty="0"/>
          </a:p>
        </p:txBody>
      </p:sp>
      <p:pic>
        <p:nvPicPr>
          <p:cNvPr id="7"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1065" y="5330239"/>
            <a:ext cx="515938"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77003" y="5785852"/>
            <a:ext cx="693737"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83086" y="3206942"/>
            <a:ext cx="3815828" cy="1888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062594" y="3206942"/>
            <a:ext cx="3204610" cy="1888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2093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Alimentation des sportifs</a:t>
            </a:r>
            <a:endParaRPr lang="fr-FR" b="1" dirty="0"/>
          </a:p>
        </p:txBody>
      </p:sp>
      <p:sp>
        <p:nvSpPr>
          <p:cNvPr id="3" name="Espace réservé du contenu 2"/>
          <p:cNvSpPr>
            <a:spLocks noGrp="1"/>
          </p:cNvSpPr>
          <p:nvPr>
            <p:ph sz="half" idx="1"/>
          </p:nvPr>
        </p:nvSpPr>
        <p:spPr>
          <a:xfrm>
            <a:off x="301752" y="1526578"/>
            <a:ext cx="4038600" cy="4725455"/>
          </a:xfrm>
        </p:spPr>
        <p:txBody>
          <a:bodyPr>
            <a:normAutofit fontScale="62500" lnSpcReduction="20000"/>
          </a:bodyPr>
          <a:lstStyle/>
          <a:p>
            <a:r>
              <a:rPr lang="fr-FR" dirty="0" smtClean="0">
                <a:solidFill>
                  <a:schemeClr val="accent2"/>
                </a:solidFill>
              </a:rPr>
              <a:t>Les sportifs doivent opter en général pour une alimentation </a:t>
            </a:r>
            <a:r>
              <a:rPr lang="fr-FR" b="1" dirty="0" smtClean="0">
                <a:solidFill>
                  <a:schemeClr val="accent2"/>
                </a:solidFill>
              </a:rPr>
              <a:t>riche en hydrates de carbone </a:t>
            </a:r>
            <a:r>
              <a:rPr lang="fr-FR" dirty="0" smtClean="0">
                <a:solidFill>
                  <a:schemeClr val="accent2"/>
                </a:solidFill>
              </a:rPr>
              <a:t>car ce n’est que si les réserves limitées de </a:t>
            </a:r>
            <a:r>
              <a:rPr lang="fr-FR" b="1" dirty="0" smtClean="0">
                <a:solidFill>
                  <a:schemeClr val="accent2"/>
                </a:solidFill>
              </a:rPr>
              <a:t>glycogène</a:t>
            </a:r>
            <a:r>
              <a:rPr lang="fr-FR" dirty="0" smtClean="0">
                <a:solidFill>
                  <a:schemeClr val="accent2"/>
                </a:solidFill>
              </a:rPr>
              <a:t> sont pleines qu’ils peuvent fournir un effort prolongé</a:t>
            </a:r>
          </a:p>
          <a:p>
            <a:r>
              <a:rPr lang="fr-FR" dirty="0" smtClean="0">
                <a:solidFill>
                  <a:schemeClr val="accent2"/>
                </a:solidFill>
              </a:rPr>
              <a:t>Les </a:t>
            </a:r>
            <a:r>
              <a:rPr lang="fr-FR" b="1" dirty="0" smtClean="0">
                <a:solidFill>
                  <a:schemeClr val="accent2"/>
                </a:solidFill>
              </a:rPr>
              <a:t>besoins</a:t>
            </a:r>
            <a:r>
              <a:rPr lang="fr-FR" dirty="0" smtClean="0">
                <a:solidFill>
                  <a:schemeClr val="accent2"/>
                </a:solidFill>
              </a:rPr>
              <a:t> en glucides doivent être couverts par des </a:t>
            </a:r>
            <a:r>
              <a:rPr lang="fr-FR" b="1" dirty="0" smtClean="0">
                <a:solidFill>
                  <a:schemeClr val="accent2"/>
                </a:solidFill>
              </a:rPr>
              <a:t>sucres complexes </a:t>
            </a:r>
            <a:r>
              <a:rPr lang="fr-FR" dirty="0" smtClean="0">
                <a:solidFill>
                  <a:schemeClr val="accent2"/>
                </a:solidFill>
              </a:rPr>
              <a:t>(amidon)</a:t>
            </a:r>
          </a:p>
          <a:p>
            <a:r>
              <a:rPr lang="fr-FR" dirty="0" smtClean="0">
                <a:solidFill>
                  <a:schemeClr val="accent2"/>
                </a:solidFill>
              </a:rPr>
              <a:t>Avant une </a:t>
            </a:r>
            <a:r>
              <a:rPr lang="fr-FR" b="1" dirty="0" smtClean="0">
                <a:solidFill>
                  <a:schemeClr val="accent2"/>
                </a:solidFill>
              </a:rPr>
              <a:t>performance sportive</a:t>
            </a:r>
            <a:r>
              <a:rPr lang="fr-FR" dirty="0" smtClean="0">
                <a:solidFill>
                  <a:schemeClr val="accent2"/>
                </a:solidFill>
              </a:rPr>
              <a:t>, il convient de prendre des mets </a:t>
            </a:r>
            <a:r>
              <a:rPr lang="fr-FR" b="1" dirty="0" smtClean="0">
                <a:solidFill>
                  <a:schemeClr val="accent2"/>
                </a:solidFill>
              </a:rPr>
              <a:t>faciles à digérer</a:t>
            </a:r>
            <a:r>
              <a:rPr lang="fr-FR" dirty="0" smtClean="0">
                <a:solidFill>
                  <a:schemeClr val="accent2"/>
                </a:solidFill>
              </a:rPr>
              <a:t> à base de céréales (riz, pâtes alimentaires) et de pommes de terre, et </a:t>
            </a:r>
            <a:r>
              <a:rPr lang="fr-FR" dirty="0" smtClean="0">
                <a:solidFill>
                  <a:schemeClr val="accent2"/>
                </a:solidFill>
              </a:rPr>
              <a:t>non </a:t>
            </a:r>
            <a:r>
              <a:rPr lang="fr-FR" dirty="0" smtClean="0">
                <a:solidFill>
                  <a:schemeClr val="accent2"/>
                </a:solidFill>
              </a:rPr>
              <a:t>du sucre de raisin qui arrive très vite dans le </a:t>
            </a:r>
            <a:r>
              <a:rPr lang="fr-FR" b="1" dirty="0" smtClean="0">
                <a:solidFill>
                  <a:schemeClr val="accent2"/>
                </a:solidFill>
              </a:rPr>
              <a:t>sang</a:t>
            </a:r>
            <a:r>
              <a:rPr lang="fr-FR" dirty="0" smtClean="0">
                <a:solidFill>
                  <a:schemeClr val="accent2"/>
                </a:solidFill>
              </a:rPr>
              <a:t> et provoque une forte poussée d’</a:t>
            </a:r>
            <a:r>
              <a:rPr lang="fr-FR" b="1" dirty="0" smtClean="0">
                <a:solidFill>
                  <a:schemeClr val="accent2"/>
                </a:solidFill>
              </a:rPr>
              <a:t>insuline</a:t>
            </a:r>
            <a:r>
              <a:rPr lang="fr-FR" dirty="0" smtClean="0">
                <a:solidFill>
                  <a:schemeClr val="accent2"/>
                </a:solidFill>
              </a:rPr>
              <a:t> qui peut abaisser trop fortement le </a:t>
            </a:r>
            <a:r>
              <a:rPr lang="fr-FR" b="1" dirty="0" smtClean="0">
                <a:solidFill>
                  <a:schemeClr val="accent2"/>
                </a:solidFill>
              </a:rPr>
              <a:t>taux de glycémie</a:t>
            </a:r>
          </a:p>
          <a:p>
            <a:r>
              <a:rPr lang="fr-FR" dirty="0" smtClean="0">
                <a:solidFill>
                  <a:schemeClr val="accent2"/>
                </a:solidFill>
              </a:rPr>
              <a:t>Par ailleurs, le </a:t>
            </a:r>
            <a:r>
              <a:rPr lang="fr-FR" b="1" dirty="0" smtClean="0">
                <a:solidFill>
                  <a:schemeClr val="accent2"/>
                </a:solidFill>
              </a:rPr>
              <a:t>sucre de raisin </a:t>
            </a:r>
            <a:r>
              <a:rPr lang="fr-FR" dirty="0" smtClean="0">
                <a:solidFill>
                  <a:schemeClr val="accent2"/>
                </a:solidFill>
              </a:rPr>
              <a:t>retire le </a:t>
            </a:r>
            <a:r>
              <a:rPr lang="fr-FR" b="1" dirty="0" smtClean="0">
                <a:solidFill>
                  <a:schemeClr val="accent2"/>
                </a:solidFill>
              </a:rPr>
              <a:t>liquide des tissus</a:t>
            </a:r>
            <a:endParaRPr lang="fr-FR" b="1" dirty="0">
              <a:solidFill>
                <a:schemeClr val="accent2"/>
              </a:solidFill>
            </a:endParaRPr>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91150" y="2674144"/>
            <a:ext cx="2857500"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31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Alimentation des sportifs</a:t>
            </a:r>
            <a:endParaRPr lang="fr-FR" b="1" dirty="0"/>
          </a:p>
        </p:txBody>
      </p:sp>
      <p:sp>
        <p:nvSpPr>
          <p:cNvPr id="3" name="Espace réservé du contenu 2"/>
          <p:cNvSpPr>
            <a:spLocks noGrp="1"/>
          </p:cNvSpPr>
          <p:nvPr>
            <p:ph sz="half" idx="1"/>
          </p:nvPr>
        </p:nvSpPr>
        <p:spPr>
          <a:xfrm>
            <a:off x="301752" y="1526578"/>
            <a:ext cx="4038600" cy="4725455"/>
          </a:xfrm>
        </p:spPr>
        <p:txBody>
          <a:bodyPr>
            <a:normAutofit lnSpcReduction="10000"/>
          </a:bodyPr>
          <a:lstStyle/>
          <a:p>
            <a:r>
              <a:rPr lang="fr-FR" dirty="0" smtClean="0">
                <a:solidFill>
                  <a:schemeClr val="accent2"/>
                </a:solidFill>
              </a:rPr>
              <a:t>Une alimentation riche en </a:t>
            </a:r>
            <a:r>
              <a:rPr lang="fr-FR" b="1" dirty="0" smtClean="0">
                <a:solidFill>
                  <a:schemeClr val="accent2"/>
                </a:solidFill>
              </a:rPr>
              <a:t>lipides </a:t>
            </a:r>
            <a:r>
              <a:rPr lang="fr-FR" dirty="0" smtClean="0">
                <a:solidFill>
                  <a:schemeClr val="accent2"/>
                </a:solidFill>
              </a:rPr>
              <a:t>juste avant une performance </a:t>
            </a:r>
            <a:r>
              <a:rPr lang="fr-FR" b="1" dirty="0" smtClean="0">
                <a:solidFill>
                  <a:schemeClr val="accent2"/>
                </a:solidFill>
              </a:rPr>
              <a:t>limite</a:t>
            </a:r>
            <a:r>
              <a:rPr lang="fr-FR" dirty="0" smtClean="0">
                <a:solidFill>
                  <a:schemeClr val="accent2"/>
                </a:solidFill>
              </a:rPr>
              <a:t> la capacité d’un sportif car la décomposition des graisses nécessite plus d’</a:t>
            </a:r>
            <a:r>
              <a:rPr lang="fr-FR" b="1" dirty="0" smtClean="0">
                <a:solidFill>
                  <a:schemeClr val="accent2"/>
                </a:solidFill>
              </a:rPr>
              <a:t>oxygène</a:t>
            </a:r>
            <a:r>
              <a:rPr lang="fr-FR" dirty="0" smtClean="0">
                <a:solidFill>
                  <a:schemeClr val="accent2"/>
                </a:solidFill>
              </a:rPr>
              <a:t>, mais son alimentation doit tout de même comporter environ </a:t>
            </a:r>
            <a:r>
              <a:rPr lang="fr-FR" b="1" dirty="0" smtClean="0">
                <a:solidFill>
                  <a:schemeClr val="accent2"/>
                </a:solidFill>
              </a:rPr>
              <a:t>30 %</a:t>
            </a:r>
            <a:r>
              <a:rPr lang="fr-FR" dirty="0" smtClean="0">
                <a:solidFill>
                  <a:schemeClr val="accent2"/>
                </a:solidFill>
              </a:rPr>
              <a:t> de lipides pour qu’elle puisse couvrir la </a:t>
            </a:r>
            <a:r>
              <a:rPr lang="fr-FR" b="1" dirty="0" smtClean="0">
                <a:solidFill>
                  <a:schemeClr val="accent2"/>
                </a:solidFill>
              </a:rPr>
              <a:t>hausse</a:t>
            </a:r>
            <a:r>
              <a:rPr lang="fr-FR" dirty="0" smtClean="0">
                <a:solidFill>
                  <a:schemeClr val="accent2"/>
                </a:solidFill>
              </a:rPr>
              <a:t> des besoins énergétiques</a:t>
            </a:r>
            <a:endParaRPr lang="fr-FR" dirty="0">
              <a:solidFill>
                <a:schemeClr val="accent2"/>
              </a:solidFill>
            </a:endParaRPr>
          </a:p>
        </p:txBody>
      </p:sp>
      <p:pic>
        <p:nvPicPr>
          <p:cNvPr id="2050"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2909238"/>
            <a:ext cx="4038600" cy="1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826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Alimentation des sportifs</a:t>
            </a:r>
            <a:endParaRPr lang="fr-FR" b="1" dirty="0"/>
          </a:p>
        </p:txBody>
      </p:sp>
      <p:sp>
        <p:nvSpPr>
          <p:cNvPr id="3" name="Espace réservé du contenu 2"/>
          <p:cNvSpPr>
            <a:spLocks noGrp="1"/>
          </p:cNvSpPr>
          <p:nvPr>
            <p:ph sz="half" idx="1"/>
          </p:nvPr>
        </p:nvSpPr>
        <p:spPr>
          <a:xfrm>
            <a:off x="301752" y="1526578"/>
            <a:ext cx="4038600" cy="4725455"/>
          </a:xfrm>
        </p:spPr>
        <p:txBody>
          <a:bodyPr>
            <a:normAutofit fontScale="70000" lnSpcReduction="20000"/>
          </a:bodyPr>
          <a:lstStyle/>
          <a:p>
            <a:r>
              <a:rPr lang="fr-FR" dirty="0" smtClean="0">
                <a:solidFill>
                  <a:schemeClr val="accent2"/>
                </a:solidFill>
              </a:rPr>
              <a:t>Les besoins en </a:t>
            </a:r>
            <a:r>
              <a:rPr lang="fr-FR" b="1" dirty="0" smtClean="0">
                <a:solidFill>
                  <a:schemeClr val="accent2"/>
                </a:solidFill>
              </a:rPr>
              <a:t>protéines </a:t>
            </a:r>
            <a:r>
              <a:rPr lang="fr-FR" dirty="0" smtClean="0">
                <a:solidFill>
                  <a:schemeClr val="accent2"/>
                </a:solidFill>
              </a:rPr>
              <a:t>n’augmentent que peu (surtout pour les sports de force)</a:t>
            </a:r>
          </a:p>
          <a:p>
            <a:r>
              <a:rPr lang="fr-FR" dirty="0" smtClean="0">
                <a:solidFill>
                  <a:schemeClr val="accent2"/>
                </a:solidFill>
              </a:rPr>
              <a:t>Plus les </a:t>
            </a:r>
            <a:r>
              <a:rPr lang="fr-FR" b="1" dirty="0" smtClean="0">
                <a:solidFill>
                  <a:schemeClr val="accent2"/>
                </a:solidFill>
              </a:rPr>
              <a:t>muscles</a:t>
            </a:r>
            <a:r>
              <a:rPr lang="fr-FR" dirty="0" smtClean="0">
                <a:solidFill>
                  <a:schemeClr val="accent2"/>
                </a:solidFill>
              </a:rPr>
              <a:t> doivent travailler, plus ils ont besoin de protéines, avec un max. d’environ 2 gr par kg de poids chez les </a:t>
            </a:r>
            <a:r>
              <a:rPr lang="fr-FR" b="1" dirty="0" smtClean="0">
                <a:solidFill>
                  <a:schemeClr val="accent2"/>
                </a:solidFill>
              </a:rPr>
              <a:t>haltérophiles</a:t>
            </a:r>
            <a:r>
              <a:rPr lang="fr-FR" dirty="0" smtClean="0">
                <a:solidFill>
                  <a:schemeClr val="accent2"/>
                </a:solidFill>
              </a:rPr>
              <a:t> ou les </a:t>
            </a:r>
            <a:r>
              <a:rPr lang="fr-FR" b="1" dirty="0" smtClean="0">
                <a:solidFill>
                  <a:schemeClr val="accent2"/>
                </a:solidFill>
              </a:rPr>
              <a:t>lutteurs</a:t>
            </a:r>
          </a:p>
          <a:p>
            <a:r>
              <a:rPr lang="fr-FR" dirty="0" smtClean="0">
                <a:solidFill>
                  <a:schemeClr val="accent2"/>
                </a:solidFill>
              </a:rPr>
              <a:t>Il faut néanmoins éviter un </a:t>
            </a:r>
            <a:r>
              <a:rPr lang="fr-FR" b="1" dirty="0" smtClean="0">
                <a:solidFill>
                  <a:schemeClr val="accent2"/>
                </a:solidFill>
              </a:rPr>
              <a:t>apport exagéré </a:t>
            </a:r>
            <a:r>
              <a:rPr lang="fr-FR" dirty="0" smtClean="0">
                <a:solidFill>
                  <a:schemeClr val="accent2"/>
                </a:solidFill>
              </a:rPr>
              <a:t>de protéines puisque la viande et les produits carnés contiennent également beaucoup de </a:t>
            </a:r>
            <a:r>
              <a:rPr lang="fr-FR" b="1" dirty="0" smtClean="0">
                <a:solidFill>
                  <a:schemeClr val="accent2"/>
                </a:solidFill>
              </a:rPr>
              <a:t>lipides</a:t>
            </a:r>
          </a:p>
          <a:p>
            <a:r>
              <a:rPr lang="fr-FR" dirty="0" smtClean="0">
                <a:solidFill>
                  <a:schemeClr val="accent2"/>
                </a:solidFill>
              </a:rPr>
              <a:t>Les personnes qui pratiquent un sport pour leur </a:t>
            </a:r>
            <a:r>
              <a:rPr lang="fr-FR" b="1" dirty="0" smtClean="0">
                <a:solidFill>
                  <a:schemeClr val="accent2"/>
                </a:solidFill>
              </a:rPr>
              <a:t>santé</a:t>
            </a:r>
            <a:r>
              <a:rPr lang="fr-FR" dirty="0" smtClean="0">
                <a:solidFill>
                  <a:schemeClr val="accent2"/>
                </a:solidFill>
              </a:rPr>
              <a:t> ne devraient pas se comparer aux </a:t>
            </a:r>
            <a:r>
              <a:rPr lang="fr-FR" b="1" dirty="0" smtClean="0">
                <a:solidFill>
                  <a:schemeClr val="accent2"/>
                </a:solidFill>
              </a:rPr>
              <a:t>sportifs de pointe</a:t>
            </a:r>
            <a:r>
              <a:rPr lang="fr-FR" dirty="0" smtClean="0">
                <a:solidFill>
                  <a:schemeClr val="accent2"/>
                </a:solidFill>
              </a:rPr>
              <a:t> puisque le </a:t>
            </a:r>
            <a:r>
              <a:rPr lang="fr-FR" b="1" dirty="0" smtClean="0">
                <a:solidFill>
                  <a:schemeClr val="accent2"/>
                </a:solidFill>
              </a:rPr>
              <a:t>citoyen moyen </a:t>
            </a:r>
            <a:r>
              <a:rPr lang="fr-FR" dirty="0" smtClean="0">
                <a:solidFill>
                  <a:schemeClr val="accent2"/>
                </a:solidFill>
              </a:rPr>
              <a:t>absorbe déjà trop de protéines (env. 1,6 gr par kg de masse corporelle)</a:t>
            </a:r>
            <a:endParaRPr lang="fr-FR" dirty="0">
              <a:solidFill>
                <a:schemeClr val="accent2"/>
              </a:solidFill>
            </a:endParaRPr>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62537" y="2516981"/>
            <a:ext cx="3514725"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939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Alimentation des sportifs</a:t>
            </a:r>
            <a:endParaRPr lang="fr-FR" b="1" dirty="0"/>
          </a:p>
        </p:txBody>
      </p:sp>
      <p:sp>
        <p:nvSpPr>
          <p:cNvPr id="3" name="Espace réservé du contenu 2"/>
          <p:cNvSpPr>
            <a:spLocks noGrp="1"/>
          </p:cNvSpPr>
          <p:nvPr>
            <p:ph sz="half" idx="1"/>
          </p:nvPr>
        </p:nvSpPr>
        <p:spPr>
          <a:xfrm>
            <a:off x="301752" y="1526578"/>
            <a:ext cx="4038600" cy="4725455"/>
          </a:xfrm>
        </p:spPr>
        <p:txBody>
          <a:bodyPr>
            <a:normAutofit fontScale="62500" lnSpcReduction="20000"/>
          </a:bodyPr>
          <a:lstStyle/>
          <a:p>
            <a:r>
              <a:rPr lang="fr-FR" dirty="0" smtClean="0">
                <a:solidFill>
                  <a:schemeClr val="accent2"/>
                </a:solidFill>
              </a:rPr>
              <a:t>L’</a:t>
            </a:r>
            <a:r>
              <a:rPr lang="fr-FR" b="1" dirty="0" smtClean="0">
                <a:solidFill>
                  <a:schemeClr val="accent2"/>
                </a:solidFill>
              </a:rPr>
              <a:t>eau </a:t>
            </a:r>
            <a:r>
              <a:rPr lang="fr-FR" dirty="0" smtClean="0">
                <a:solidFill>
                  <a:schemeClr val="accent2"/>
                </a:solidFill>
              </a:rPr>
              <a:t>et les </a:t>
            </a:r>
            <a:r>
              <a:rPr lang="fr-FR" b="1" dirty="0" smtClean="0">
                <a:solidFill>
                  <a:schemeClr val="accent2"/>
                </a:solidFill>
              </a:rPr>
              <a:t>substances minérales </a:t>
            </a:r>
            <a:r>
              <a:rPr lang="fr-FR" dirty="0" smtClean="0">
                <a:solidFill>
                  <a:schemeClr val="accent2"/>
                </a:solidFill>
              </a:rPr>
              <a:t>jouent un </a:t>
            </a:r>
            <a:r>
              <a:rPr lang="fr-FR" b="1" dirty="0" smtClean="0">
                <a:solidFill>
                  <a:schemeClr val="accent2"/>
                </a:solidFill>
              </a:rPr>
              <a:t>rôle essentiel </a:t>
            </a:r>
            <a:r>
              <a:rPr lang="fr-FR" dirty="0" smtClean="0">
                <a:solidFill>
                  <a:schemeClr val="accent2"/>
                </a:solidFill>
              </a:rPr>
              <a:t>dans l’alimentation d’un sportif puisqu’ils sont fortement éliminés par la </a:t>
            </a:r>
            <a:r>
              <a:rPr lang="fr-FR" b="1" dirty="0" smtClean="0">
                <a:solidFill>
                  <a:schemeClr val="accent2"/>
                </a:solidFill>
              </a:rPr>
              <a:t>transpiration</a:t>
            </a:r>
          </a:p>
          <a:p>
            <a:r>
              <a:rPr lang="fr-FR" dirty="0" smtClean="0">
                <a:solidFill>
                  <a:schemeClr val="accent2"/>
                </a:solidFill>
              </a:rPr>
              <a:t>Ainsi le </a:t>
            </a:r>
            <a:r>
              <a:rPr lang="fr-FR" b="1" dirty="0" smtClean="0">
                <a:solidFill>
                  <a:schemeClr val="accent2"/>
                </a:solidFill>
              </a:rPr>
              <a:t>sodium</a:t>
            </a:r>
            <a:r>
              <a:rPr lang="fr-FR" dirty="0" smtClean="0">
                <a:solidFill>
                  <a:schemeClr val="accent2"/>
                </a:solidFill>
              </a:rPr>
              <a:t> et le </a:t>
            </a:r>
            <a:r>
              <a:rPr lang="fr-FR" b="1" dirty="0" smtClean="0">
                <a:solidFill>
                  <a:schemeClr val="accent2"/>
                </a:solidFill>
              </a:rPr>
              <a:t>potassium</a:t>
            </a:r>
            <a:r>
              <a:rPr lang="fr-FR" dirty="0" smtClean="0">
                <a:solidFill>
                  <a:schemeClr val="accent2"/>
                </a:solidFill>
              </a:rPr>
              <a:t> excrétés avec la transpiration doivent être remplacés, sans quoi on risque les </a:t>
            </a:r>
            <a:r>
              <a:rPr lang="fr-FR" b="1" dirty="0" smtClean="0">
                <a:solidFill>
                  <a:schemeClr val="accent2"/>
                </a:solidFill>
              </a:rPr>
              <a:t>crampes musculaires</a:t>
            </a:r>
            <a:r>
              <a:rPr lang="fr-FR" dirty="0" smtClean="0">
                <a:solidFill>
                  <a:schemeClr val="accent2"/>
                </a:solidFill>
              </a:rPr>
              <a:t>, en particulier des mollets</a:t>
            </a:r>
          </a:p>
          <a:p>
            <a:r>
              <a:rPr lang="fr-FR" dirty="0" smtClean="0">
                <a:solidFill>
                  <a:schemeClr val="accent2"/>
                </a:solidFill>
              </a:rPr>
              <a:t>L’</a:t>
            </a:r>
            <a:r>
              <a:rPr lang="fr-FR" b="1" dirty="0" smtClean="0">
                <a:solidFill>
                  <a:schemeClr val="accent2"/>
                </a:solidFill>
              </a:rPr>
              <a:t>eau du robinet </a:t>
            </a:r>
            <a:r>
              <a:rPr lang="fr-FR" dirty="0" smtClean="0">
                <a:solidFill>
                  <a:schemeClr val="accent2"/>
                </a:solidFill>
              </a:rPr>
              <a:t>ou le </a:t>
            </a:r>
            <a:r>
              <a:rPr lang="fr-FR" b="1" dirty="0" smtClean="0">
                <a:solidFill>
                  <a:schemeClr val="accent2"/>
                </a:solidFill>
              </a:rPr>
              <a:t>thé</a:t>
            </a:r>
            <a:r>
              <a:rPr lang="fr-FR" dirty="0" smtClean="0">
                <a:solidFill>
                  <a:schemeClr val="accent2"/>
                </a:solidFill>
              </a:rPr>
              <a:t> ne conviennent pas pour couvrir les besoins en liquide car ils contiennent trop peu de </a:t>
            </a:r>
            <a:r>
              <a:rPr lang="fr-FR" b="1" dirty="0" smtClean="0">
                <a:solidFill>
                  <a:schemeClr val="accent2"/>
                </a:solidFill>
              </a:rPr>
              <a:t>substances minérales</a:t>
            </a:r>
          </a:p>
          <a:p>
            <a:r>
              <a:rPr lang="fr-FR" dirty="0" smtClean="0">
                <a:solidFill>
                  <a:schemeClr val="accent2"/>
                </a:solidFill>
              </a:rPr>
              <a:t>Pendant la </a:t>
            </a:r>
            <a:r>
              <a:rPr lang="fr-FR" b="1" dirty="0" smtClean="0">
                <a:solidFill>
                  <a:schemeClr val="accent2"/>
                </a:solidFill>
              </a:rPr>
              <a:t>compétition</a:t>
            </a:r>
            <a:r>
              <a:rPr lang="fr-FR" dirty="0" smtClean="0">
                <a:solidFill>
                  <a:schemeClr val="accent2"/>
                </a:solidFill>
              </a:rPr>
              <a:t> et l’</a:t>
            </a:r>
            <a:r>
              <a:rPr lang="fr-FR" b="1" dirty="0" smtClean="0">
                <a:solidFill>
                  <a:schemeClr val="accent2"/>
                </a:solidFill>
              </a:rPr>
              <a:t>entraînement</a:t>
            </a:r>
            <a:r>
              <a:rPr lang="fr-FR" dirty="0" smtClean="0">
                <a:solidFill>
                  <a:schemeClr val="accent2"/>
                </a:solidFill>
              </a:rPr>
              <a:t>, il faudrait boire </a:t>
            </a:r>
            <a:r>
              <a:rPr lang="fr-FR" b="1" dirty="0" smtClean="0">
                <a:solidFill>
                  <a:schemeClr val="accent2"/>
                </a:solidFill>
              </a:rPr>
              <a:t>1-2 dl</a:t>
            </a:r>
            <a:r>
              <a:rPr lang="fr-FR" dirty="0" smtClean="0">
                <a:solidFill>
                  <a:schemeClr val="accent2"/>
                </a:solidFill>
              </a:rPr>
              <a:t>, toutes les </a:t>
            </a:r>
            <a:r>
              <a:rPr lang="fr-FR" b="1" dirty="0" smtClean="0">
                <a:solidFill>
                  <a:schemeClr val="accent2"/>
                </a:solidFill>
              </a:rPr>
              <a:t>15 minutes </a:t>
            </a:r>
            <a:r>
              <a:rPr lang="fr-FR" dirty="0" smtClean="0">
                <a:solidFill>
                  <a:schemeClr val="accent2"/>
                </a:solidFill>
              </a:rPr>
              <a:t>environ, d’un liquide qui doit contenir une quantité équilibrée de </a:t>
            </a:r>
            <a:r>
              <a:rPr lang="fr-FR" b="1" dirty="0" smtClean="0">
                <a:solidFill>
                  <a:schemeClr val="accent2"/>
                </a:solidFill>
              </a:rPr>
              <a:t>substances minérales</a:t>
            </a:r>
            <a:r>
              <a:rPr lang="fr-FR" dirty="0" smtClean="0">
                <a:solidFill>
                  <a:schemeClr val="accent2"/>
                </a:solidFill>
              </a:rPr>
              <a:t> et de </a:t>
            </a:r>
            <a:r>
              <a:rPr lang="fr-FR" b="1" dirty="0" smtClean="0">
                <a:solidFill>
                  <a:schemeClr val="accent2"/>
                </a:solidFill>
              </a:rPr>
              <a:t>glucides</a:t>
            </a:r>
            <a:endParaRPr lang="fr-FR" b="1" dirty="0">
              <a:solidFill>
                <a:schemeClr val="accent2"/>
              </a:solidFill>
            </a:endParaRPr>
          </a:p>
        </p:txBody>
      </p:sp>
      <p:pic>
        <p:nvPicPr>
          <p:cNvPr id="4098"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2364581"/>
            <a:ext cx="4038600"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920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Alimentation des sportifs</a:t>
            </a:r>
            <a:endParaRPr lang="fr-FR" b="1" dirty="0"/>
          </a:p>
        </p:txBody>
      </p:sp>
      <p:sp>
        <p:nvSpPr>
          <p:cNvPr id="3" name="Espace réservé du contenu 2"/>
          <p:cNvSpPr>
            <a:spLocks noGrp="1"/>
          </p:cNvSpPr>
          <p:nvPr>
            <p:ph sz="half" idx="1"/>
          </p:nvPr>
        </p:nvSpPr>
        <p:spPr>
          <a:xfrm>
            <a:off x="301752" y="1526578"/>
            <a:ext cx="4038600" cy="4725455"/>
          </a:xfrm>
        </p:spPr>
        <p:txBody>
          <a:bodyPr>
            <a:normAutofit lnSpcReduction="10000"/>
          </a:bodyPr>
          <a:lstStyle/>
          <a:p>
            <a:r>
              <a:rPr lang="fr-FR" dirty="0" smtClean="0">
                <a:solidFill>
                  <a:schemeClr val="accent2"/>
                </a:solidFill>
              </a:rPr>
              <a:t>Il n’est </a:t>
            </a:r>
            <a:r>
              <a:rPr lang="fr-FR" b="1" dirty="0" smtClean="0">
                <a:solidFill>
                  <a:schemeClr val="accent2"/>
                </a:solidFill>
              </a:rPr>
              <a:t>pas clair </a:t>
            </a:r>
            <a:r>
              <a:rPr lang="fr-FR" dirty="0" smtClean="0">
                <a:solidFill>
                  <a:schemeClr val="accent2"/>
                </a:solidFill>
              </a:rPr>
              <a:t>si les sportifs ont besoin de </a:t>
            </a:r>
            <a:r>
              <a:rPr lang="fr-FR" b="1" dirty="0" smtClean="0">
                <a:solidFill>
                  <a:schemeClr val="accent2"/>
                </a:solidFill>
              </a:rPr>
              <a:t>plus de vitamines</a:t>
            </a:r>
            <a:r>
              <a:rPr lang="fr-FR" dirty="0" smtClean="0">
                <a:solidFill>
                  <a:schemeClr val="accent2"/>
                </a:solidFill>
              </a:rPr>
              <a:t>, mais il est évident qu’une </a:t>
            </a:r>
            <a:r>
              <a:rPr lang="fr-FR" b="1" dirty="0" smtClean="0">
                <a:solidFill>
                  <a:schemeClr val="accent2"/>
                </a:solidFill>
              </a:rPr>
              <a:t>carence vitaminique </a:t>
            </a:r>
            <a:r>
              <a:rPr lang="fr-FR" dirty="0" smtClean="0">
                <a:solidFill>
                  <a:schemeClr val="accent2"/>
                </a:solidFill>
              </a:rPr>
              <a:t>influence négativement la </a:t>
            </a:r>
            <a:r>
              <a:rPr lang="fr-FR" b="1" dirty="0" smtClean="0">
                <a:solidFill>
                  <a:schemeClr val="accent2"/>
                </a:solidFill>
              </a:rPr>
              <a:t>capacité de performance</a:t>
            </a:r>
          </a:p>
          <a:p>
            <a:r>
              <a:rPr lang="fr-FR" dirty="0" smtClean="0">
                <a:solidFill>
                  <a:schemeClr val="accent2"/>
                </a:solidFill>
              </a:rPr>
              <a:t>Et on n’a pas </a:t>
            </a:r>
            <a:r>
              <a:rPr lang="fr-FR" b="1" dirty="0" smtClean="0">
                <a:solidFill>
                  <a:schemeClr val="accent2"/>
                </a:solidFill>
              </a:rPr>
              <a:t>mesuré </a:t>
            </a:r>
            <a:r>
              <a:rPr lang="fr-FR" dirty="0" smtClean="0">
                <a:solidFill>
                  <a:schemeClr val="accent2"/>
                </a:solidFill>
              </a:rPr>
              <a:t>si un apport vitaminique dépassant les besoins contribue à améliorer la performance</a:t>
            </a:r>
            <a:endParaRPr lang="fr-FR" dirty="0">
              <a:solidFill>
                <a:schemeClr val="accent2"/>
              </a:solidFill>
            </a:endParaRPr>
          </a:p>
        </p:txBody>
      </p:sp>
      <p:pic>
        <p:nvPicPr>
          <p:cNvPr id="5122"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2197894"/>
            <a:ext cx="40386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911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Conseils pratiques</a:t>
            </a:r>
            <a:endParaRPr lang="fr-FR" b="1" dirty="0"/>
          </a:p>
        </p:txBody>
      </p:sp>
      <p:sp>
        <p:nvSpPr>
          <p:cNvPr id="3" name="Espace réservé du contenu 2"/>
          <p:cNvSpPr>
            <a:spLocks noGrp="1"/>
          </p:cNvSpPr>
          <p:nvPr>
            <p:ph sz="half" idx="1"/>
          </p:nvPr>
        </p:nvSpPr>
        <p:spPr>
          <a:xfrm>
            <a:off x="301752" y="1526578"/>
            <a:ext cx="4038600" cy="4725455"/>
          </a:xfrm>
        </p:spPr>
        <p:txBody>
          <a:bodyPr>
            <a:normAutofit lnSpcReduction="10000"/>
          </a:bodyPr>
          <a:lstStyle/>
          <a:p>
            <a:r>
              <a:rPr lang="fr-FR" dirty="0" smtClean="0">
                <a:solidFill>
                  <a:schemeClr val="accent2"/>
                </a:solidFill>
              </a:rPr>
              <a:t>L’</a:t>
            </a:r>
            <a:r>
              <a:rPr lang="fr-FR" b="1" dirty="0" smtClean="0">
                <a:solidFill>
                  <a:schemeClr val="accent2"/>
                </a:solidFill>
              </a:rPr>
              <a:t>apport énergétique </a:t>
            </a:r>
            <a:r>
              <a:rPr lang="fr-FR" dirty="0" smtClean="0">
                <a:solidFill>
                  <a:schemeClr val="accent2"/>
                </a:solidFill>
              </a:rPr>
              <a:t>quotidien devrait être réparti sur </a:t>
            </a:r>
            <a:r>
              <a:rPr lang="fr-FR" b="1" dirty="0" smtClean="0">
                <a:solidFill>
                  <a:schemeClr val="accent2"/>
                </a:solidFill>
              </a:rPr>
              <a:t>5 à 6 repas</a:t>
            </a:r>
            <a:r>
              <a:rPr lang="fr-FR" dirty="0" smtClean="0">
                <a:solidFill>
                  <a:schemeClr val="accent2"/>
                </a:solidFill>
              </a:rPr>
              <a:t>, ce qui permet un </a:t>
            </a:r>
            <a:r>
              <a:rPr lang="fr-FR" b="1" dirty="0" smtClean="0">
                <a:solidFill>
                  <a:schemeClr val="accent2"/>
                </a:solidFill>
              </a:rPr>
              <a:t>rendement</a:t>
            </a:r>
            <a:r>
              <a:rPr lang="fr-FR" dirty="0" smtClean="0">
                <a:solidFill>
                  <a:schemeClr val="accent2"/>
                </a:solidFill>
              </a:rPr>
              <a:t> plus régulier et </a:t>
            </a:r>
            <a:r>
              <a:rPr lang="fr-FR" b="1" dirty="0" smtClean="0">
                <a:solidFill>
                  <a:schemeClr val="accent2"/>
                </a:solidFill>
              </a:rPr>
              <a:t>surcharge</a:t>
            </a:r>
            <a:r>
              <a:rPr lang="fr-FR" dirty="0" smtClean="0">
                <a:solidFill>
                  <a:schemeClr val="accent2"/>
                </a:solidFill>
              </a:rPr>
              <a:t> moins les </a:t>
            </a:r>
            <a:r>
              <a:rPr lang="fr-FR" b="1" dirty="0" smtClean="0">
                <a:solidFill>
                  <a:schemeClr val="accent2"/>
                </a:solidFill>
              </a:rPr>
              <a:t>organes de la digestion</a:t>
            </a:r>
          </a:p>
          <a:p>
            <a:r>
              <a:rPr lang="fr-FR" dirty="0" smtClean="0">
                <a:solidFill>
                  <a:schemeClr val="accent2"/>
                </a:solidFill>
              </a:rPr>
              <a:t>Le dernier gros repas devrait être consommé entre </a:t>
            </a:r>
            <a:r>
              <a:rPr lang="fr-FR" b="1" dirty="0" smtClean="0">
                <a:solidFill>
                  <a:schemeClr val="accent2"/>
                </a:solidFill>
              </a:rPr>
              <a:t>3 et 4 heures </a:t>
            </a:r>
            <a:r>
              <a:rPr lang="fr-FR" dirty="0" smtClean="0">
                <a:solidFill>
                  <a:schemeClr val="accent2"/>
                </a:solidFill>
              </a:rPr>
              <a:t>avant l’</a:t>
            </a:r>
            <a:r>
              <a:rPr lang="fr-FR" b="1" dirty="0" smtClean="0">
                <a:solidFill>
                  <a:schemeClr val="accent2"/>
                </a:solidFill>
              </a:rPr>
              <a:t>entraînemen</a:t>
            </a:r>
            <a:r>
              <a:rPr lang="fr-FR" dirty="0" smtClean="0">
                <a:solidFill>
                  <a:schemeClr val="accent2"/>
                </a:solidFill>
              </a:rPr>
              <a:t>t ou la </a:t>
            </a:r>
            <a:r>
              <a:rPr lang="fr-FR" b="1" dirty="0" smtClean="0">
                <a:solidFill>
                  <a:schemeClr val="accent2"/>
                </a:solidFill>
              </a:rPr>
              <a:t>compétition</a:t>
            </a:r>
            <a:endParaRPr lang="fr-FR" b="1" dirty="0">
              <a:solidFill>
                <a:schemeClr val="accent2"/>
              </a:solidFill>
            </a:endParaRPr>
          </a:p>
        </p:txBody>
      </p:sp>
      <p:pic>
        <p:nvPicPr>
          <p:cNvPr id="6146"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3053902"/>
            <a:ext cx="4038600" cy="1316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799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Cuisine méditerranéenne</a:t>
            </a:r>
            <a:endParaRPr lang="fr-FR" b="1" dirty="0"/>
          </a:p>
        </p:txBody>
      </p:sp>
      <p:sp>
        <p:nvSpPr>
          <p:cNvPr id="3" name="Espace réservé du contenu 2"/>
          <p:cNvSpPr>
            <a:spLocks noGrp="1"/>
          </p:cNvSpPr>
          <p:nvPr>
            <p:ph sz="half" idx="1"/>
          </p:nvPr>
        </p:nvSpPr>
        <p:spPr>
          <a:xfrm>
            <a:off x="301752" y="1526578"/>
            <a:ext cx="4038600" cy="4725455"/>
          </a:xfrm>
        </p:spPr>
        <p:txBody>
          <a:bodyPr>
            <a:normAutofit fontScale="70000" lnSpcReduction="20000"/>
          </a:bodyPr>
          <a:lstStyle/>
          <a:p>
            <a:r>
              <a:rPr lang="fr-FR" dirty="0" smtClean="0">
                <a:solidFill>
                  <a:schemeClr val="accent2"/>
                </a:solidFill>
              </a:rPr>
              <a:t>Nombreux sont ceux qui la cuisine méditerranéenne est depuis longtemps synonyme de </a:t>
            </a:r>
            <a:r>
              <a:rPr lang="fr-FR" b="1" dirty="0" smtClean="0">
                <a:solidFill>
                  <a:schemeClr val="accent2"/>
                </a:solidFill>
              </a:rPr>
              <a:t>plaisir</a:t>
            </a:r>
            <a:r>
              <a:rPr lang="fr-FR" dirty="0" smtClean="0">
                <a:solidFill>
                  <a:schemeClr val="accent2"/>
                </a:solidFill>
              </a:rPr>
              <a:t> et de </a:t>
            </a:r>
            <a:r>
              <a:rPr lang="fr-FR" b="1" dirty="0" smtClean="0">
                <a:solidFill>
                  <a:schemeClr val="accent2"/>
                </a:solidFill>
              </a:rPr>
              <a:t>joie de vivre</a:t>
            </a:r>
          </a:p>
          <a:p>
            <a:r>
              <a:rPr lang="fr-FR" dirty="0" smtClean="0">
                <a:solidFill>
                  <a:schemeClr val="accent2"/>
                </a:solidFill>
              </a:rPr>
              <a:t>Ce </a:t>
            </a:r>
            <a:r>
              <a:rPr lang="fr-FR" b="1" dirty="0" smtClean="0">
                <a:solidFill>
                  <a:schemeClr val="accent2"/>
                </a:solidFill>
              </a:rPr>
              <a:t>mode d’alimentation</a:t>
            </a:r>
            <a:r>
              <a:rPr lang="fr-FR" dirty="0" smtClean="0">
                <a:solidFill>
                  <a:schemeClr val="accent2"/>
                </a:solidFill>
              </a:rPr>
              <a:t>, avec sa grande part de toutes sortes de légumes, ses produits de céréales, huiles végétales (huile d’olive, de colza) et faible part de graisses animales et de viande, correspond largement aux idées que l’on se fait d’une </a:t>
            </a:r>
            <a:r>
              <a:rPr lang="fr-FR" b="1" dirty="0" smtClean="0">
                <a:solidFill>
                  <a:schemeClr val="accent2"/>
                </a:solidFill>
              </a:rPr>
              <a:t>alimentation préventive </a:t>
            </a:r>
            <a:r>
              <a:rPr lang="fr-FR" dirty="0" smtClean="0">
                <a:solidFill>
                  <a:schemeClr val="accent2"/>
                </a:solidFill>
              </a:rPr>
              <a:t>(prévenir les maladies)</a:t>
            </a:r>
          </a:p>
          <a:p>
            <a:r>
              <a:rPr lang="fr-FR" dirty="0" smtClean="0">
                <a:solidFill>
                  <a:schemeClr val="accent2"/>
                </a:solidFill>
              </a:rPr>
              <a:t>Pendant les </a:t>
            </a:r>
            <a:r>
              <a:rPr lang="fr-FR" b="1" dirty="0" smtClean="0">
                <a:solidFill>
                  <a:schemeClr val="accent2"/>
                </a:solidFill>
              </a:rPr>
              <a:t>années 50</a:t>
            </a:r>
            <a:r>
              <a:rPr lang="fr-FR" dirty="0" smtClean="0">
                <a:solidFill>
                  <a:schemeClr val="accent2"/>
                </a:solidFill>
              </a:rPr>
              <a:t>, on a constaté que les habitants des pays méditerranéens souffraient nettement moins de </a:t>
            </a:r>
            <a:r>
              <a:rPr lang="fr-FR" b="1" dirty="0" smtClean="0">
                <a:solidFill>
                  <a:schemeClr val="accent2"/>
                </a:solidFill>
              </a:rPr>
              <a:t>maladies cardiaques</a:t>
            </a:r>
            <a:r>
              <a:rPr lang="fr-FR" dirty="0" smtClean="0">
                <a:solidFill>
                  <a:schemeClr val="accent2"/>
                </a:solidFill>
              </a:rPr>
              <a:t> que ceux du nord de l’Europe et des USA</a:t>
            </a:r>
            <a:endParaRPr lang="fr-FR" dirty="0">
              <a:solidFill>
                <a:schemeClr val="accent2"/>
              </a:solidFill>
            </a:endParaRPr>
          </a:p>
        </p:txBody>
      </p:sp>
      <p:pic>
        <p:nvPicPr>
          <p:cNvPr id="2052" name="Picture 4"/>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911686" y="2767407"/>
            <a:ext cx="3816427" cy="1889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5565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Conseils pratiques</a:t>
            </a:r>
            <a:endParaRPr lang="fr-FR" b="1" dirty="0"/>
          </a:p>
        </p:txBody>
      </p:sp>
      <p:sp>
        <p:nvSpPr>
          <p:cNvPr id="3" name="Espace réservé du contenu 2"/>
          <p:cNvSpPr>
            <a:spLocks noGrp="1"/>
          </p:cNvSpPr>
          <p:nvPr>
            <p:ph sz="half" idx="1"/>
          </p:nvPr>
        </p:nvSpPr>
        <p:spPr>
          <a:xfrm>
            <a:off x="301752" y="1526578"/>
            <a:ext cx="4038600" cy="4725455"/>
          </a:xfrm>
        </p:spPr>
        <p:txBody>
          <a:bodyPr>
            <a:normAutofit fontScale="92500" lnSpcReduction="20000"/>
          </a:bodyPr>
          <a:lstStyle/>
          <a:p>
            <a:pPr marL="0" indent="0" algn="ctr">
              <a:buNone/>
            </a:pPr>
            <a:r>
              <a:rPr lang="fr-FR" b="1" dirty="0" smtClean="0">
                <a:solidFill>
                  <a:schemeClr val="accent1"/>
                </a:solidFill>
              </a:rPr>
              <a:t>Besoins d’hydrates de carbone</a:t>
            </a:r>
          </a:p>
          <a:p>
            <a:r>
              <a:rPr lang="fr-FR" dirty="0" smtClean="0">
                <a:solidFill>
                  <a:schemeClr val="accent2"/>
                </a:solidFill>
              </a:rPr>
              <a:t>Pâte alimentaires, pain et produits de céréales complètes sont d’</a:t>
            </a:r>
            <a:r>
              <a:rPr lang="fr-FR" b="1" dirty="0" smtClean="0">
                <a:solidFill>
                  <a:schemeClr val="accent2"/>
                </a:solidFill>
              </a:rPr>
              <a:t>excellents apports énergétiques </a:t>
            </a:r>
            <a:r>
              <a:rPr lang="fr-FR" dirty="0" smtClean="0">
                <a:solidFill>
                  <a:schemeClr val="accent2"/>
                </a:solidFill>
              </a:rPr>
              <a:t>et ont un effet favorable sur la </a:t>
            </a:r>
            <a:r>
              <a:rPr lang="fr-FR" b="1" dirty="0" smtClean="0">
                <a:solidFill>
                  <a:schemeClr val="accent2"/>
                </a:solidFill>
              </a:rPr>
              <a:t>digestion</a:t>
            </a:r>
            <a:r>
              <a:rPr lang="fr-FR" dirty="0" smtClean="0">
                <a:solidFill>
                  <a:schemeClr val="accent2"/>
                </a:solidFill>
              </a:rPr>
              <a:t> grâce à leur  haute teneur en </a:t>
            </a:r>
            <a:r>
              <a:rPr lang="fr-FR" b="1" dirty="0" smtClean="0">
                <a:solidFill>
                  <a:schemeClr val="accent2"/>
                </a:solidFill>
              </a:rPr>
              <a:t>fibres alimentaires</a:t>
            </a:r>
          </a:p>
          <a:p>
            <a:r>
              <a:rPr lang="fr-FR" dirty="0" smtClean="0">
                <a:solidFill>
                  <a:schemeClr val="accent2"/>
                </a:solidFill>
              </a:rPr>
              <a:t>En Italie, le </a:t>
            </a:r>
            <a:r>
              <a:rPr lang="fr-FR" b="1" dirty="0" smtClean="0">
                <a:solidFill>
                  <a:schemeClr val="accent2"/>
                </a:solidFill>
              </a:rPr>
              <a:t>mets de pâtes </a:t>
            </a:r>
            <a:r>
              <a:rPr lang="fr-FR" dirty="0" smtClean="0">
                <a:solidFill>
                  <a:schemeClr val="accent2"/>
                </a:solidFill>
              </a:rPr>
              <a:t>alimentaires est un élément immuable de chaque repas</a:t>
            </a:r>
            <a:endParaRPr lang="fr-FR" dirty="0">
              <a:solidFill>
                <a:schemeClr val="accent2"/>
              </a:solidFill>
            </a:endParaRPr>
          </a:p>
        </p:txBody>
      </p:sp>
      <p:pic>
        <p:nvPicPr>
          <p:cNvPr id="6"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94709" y="2403235"/>
            <a:ext cx="3930238" cy="2843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520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Conseils pratiques</a:t>
            </a:r>
            <a:endParaRPr lang="fr-FR" b="1" dirty="0"/>
          </a:p>
        </p:txBody>
      </p:sp>
      <p:sp>
        <p:nvSpPr>
          <p:cNvPr id="3" name="Espace réservé du contenu 2"/>
          <p:cNvSpPr>
            <a:spLocks noGrp="1"/>
          </p:cNvSpPr>
          <p:nvPr>
            <p:ph sz="half" idx="1"/>
          </p:nvPr>
        </p:nvSpPr>
        <p:spPr>
          <a:xfrm>
            <a:off x="301752" y="1526578"/>
            <a:ext cx="4038600" cy="4725455"/>
          </a:xfrm>
        </p:spPr>
        <p:txBody>
          <a:bodyPr>
            <a:normAutofit fontScale="92500" lnSpcReduction="10000"/>
          </a:bodyPr>
          <a:lstStyle/>
          <a:p>
            <a:pPr marL="0" indent="0" algn="ctr">
              <a:buNone/>
            </a:pPr>
            <a:r>
              <a:rPr lang="fr-FR" b="1" dirty="0" smtClean="0">
                <a:solidFill>
                  <a:schemeClr val="accent1"/>
                </a:solidFill>
              </a:rPr>
              <a:t>Beaucoup de légumes et de fruits frais</a:t>
            </a:r>
          </a:p>
          <a:p>
            <a:r>
              <a:rPr lang="fr-FR" dirty="0" smtClean="0">
                <a:solidFill>
                  <a:schemeClr val="accent2"/>
                </a:solidFill>
              </a:rPr>
              <a:t>Avant tout tomates, concombres, olives, ail et oignons</a:t>
            </a:r>
          </a:p>
          <a:p>
            <a:r>
              <a:rPr lang="fr-FR" dirty="0" smtClean="0">
                <a:solidFill>
                  <a:schemeClr val="accent2"/>
                </a:solidFill>
              </a:rPr>
              <a:t>Un </a:t>
            </a:r>
            <a:r>
              <a:rPr lang="fr-FR" b="1" dirty="0" smtClean="0">
                <a:solidFill>
                  <a:schemeClr val="accent2"/>
                </a:solidFill>
              </a:rPr>
              <a:t>fruit chaque jour </a:t>
            </a:r>
            <a:r>
              <a:rPr lang="fr-FR" dirty="0" smtClean="0">
                <a:solidFill>
                  <a:schemeClr val="accent2"/>
                </a:solidFill>
              </a:rPr>
              <a:t>a aussi des effets particulièrement favorables sur la </a:t>
            </a:r>
            <a:r>
              <a:rPr lang="fr-FR" b="1" dirty="0" smtClean="0">
                <a:solidFill>
                  <a:schemeClr val="accent2"/>
                </a:solidFill>
              </a:rPr>
              <a:t>santé</a:t>
            </a:r>
          </a:p>
          <a:p>
            <a:r>
              <a:rPr lang="fr-FR" dirty="0" smtClean="0">
                <a:solidFill>
                  <a:schemeClr val="accent2"/>
                </a:solidFill>
              </a:rPr>
              <a:t>Les légumes et les fruits contiennent beaucoup de </a:t>
            </a:r>
            <a:r>
              <a:rPr lang="fr-FR" b="1" dirty="0" smtClean="0">
                <a:solidFill>
                  <a:schemeClr val="accent2"/>
                </a:solidFill>
              </a:rPr>
              <a:t>fibres alimentaires </a:t>
            </a:r>
            <a:r>
              <a:rPr lang="fr-FR" dirty="0" smtClean="0">
                <a:solidFill>
                  <a:schemeClr val="accent2"/>
                </a:solidFill>
              </a:rPr>
              <a:t>et des </a:t>
            </a:r>
            <a:r>
              <a:rPr lang="fr-FR" b="1" dirty="0" smtClean="0">
                <a:solidFill>
                  <a:schemeClr val="accent2"/>
                </a:solidFill>
              </a:rPr>
              <a:t>substances végétales secondaires</a:t>
            </a:r>
            <a:endParaRPr lang="fr-FR" b="1" dirty="0">
              <a:solidFill>
                <a:schemeClr val="accent2"/>
              </a:solidFill>
            </a:endParaRPr>
          </a:p>
        </p:txBody>
      </p:sp>
      <p:pic>
        <p:nvPicPr>
          <p:cNvPr id="3074"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2365496"/>
            <a:ext cx="4038600" cy="2693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340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Conseils pratiques</a:t>
            </a:r>
            <a:endParaRPr lang="fr-FR" b="1" dirty="0"/>
          </a:p>
        </p:txBody>
      </p:sp>
      <p:sp>
        <p:nvSpPr>
          <p:cNvPr id="3" name="Espace réservé du contenu 2"/>
          <p:cNvSpPr>
            <a:spLocks noGrp="1"/>
          </p:cNvSpPr>
          <p:nvPr>
            <p:ph sz="half" idx="1"/>
          </p:nvPr>
        </p:nvSpPr>
        <p:spPr>
          <a:xfrm>
            <a:off x="301752" y="1526578"/>
            <a:ext cx="4038600" cy="4725455"/>
          </a:xfrm>
        </p:spPr>
        <p:txBody>
          <a:bodyPr>
            <a:normAutofit lnSpcReduction="10000"/>
          </a:bodyPr>
          <a:lstStyle/>
          <a:p>
            <a:pPr marL="0" indent="0" algn="ctr">
              <a:buNone/>
            </a:pPr>
            <a:r>
              <a:rPr lang="fr-FR" b="1" dirty="0" smtClean="0">
                <a:solidFill>
                  <a:schemeClr val="accent1"/>
                </a:solidFill>
              </a:rPr>
              <a:t>Peu de viande, mais beaucoup de poisson</a:t>
            </a:r>
          </a:p>
          <a:p>
            <a:r>
              <a:rPr lang="fr-FR" dirty="0" smtClean="0">
                <a:solidFill>
                  <a:schemeClr val="accent2"/>
                </a:solidFill>
              </a:rPr>
              <a:t>Les populations autour de la Méditerranée mangent nettement </a:t>
            </a:r>
            <a:r>
              <a:rPr lang="fr-FR" b="1" dirty="0" smtClean="0">
                <a:solidFill>
                  <a:schemeClr val="accent2"/>
                </a:solidFill>
              </a:rPr>
              <a:t>moins de viande </a:t>
            </a:r>
            <a:r>
              <a:rPr lang="fr-FR" dirty="0" smtClean="0">
                <a:solidFill>
                  <a:schemeClr val="accent2"/>
                </a:solidFill>
              </a:rPr>
              <a:t>que nous (par contre plus de poisson)</a:t>
            </a:r>
          </a:p>
          <a:p>
            <a:r>
              <a:rPr lang="fr-FR" dirty="0" smtClean="0">
                <a:solidFill>
                  <a:schemeClr val="accent2"/>
                </a:solidFill>
              </a:rPr>
              <a:t>Selon la sorte, le poisson contient les </a:t>
            </a:r>
            <a:r>
              <a:rPr lang="fr-FR" b="1" dirty="0" smtClean="0">
                <a:solidFill>
                  <a:schemeClr val="accent2"/>
                </a:solidFill>
              </a:rPr>
              <a:t>acides gras oméga 3 </a:t>
            </a:r>
            <a:r>
              <a:rPr lang="fr-FR" dirty="0" smtClean="0">
                <a:solidFill>
                  <a:schemeClr val="accent2"/>
                </a:solidFill>
              </a:rPr>
              <a:t>particulièrement précieux</a:t>
            </a:r>
            <a:endParaRPr lang="fr-FR" dirty="0">
              <a:solidFill>
                <a:schemeClr val="accent2"/>
              </a:solidFill>
            </a:endParaRPr>
          </a:p>
        </p:txBody>
      </p:sp>
      <p:pic>
        <p:nvPicPr>
          <p:cNvPr id="4098"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2364752"/>
            <a:ext cx="4038600" cy="2695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14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Conseils pratiques</a:t>
            </a:r>
            <a:endParaRPr lang="fr-FR" b="1" dirty="0"/>
          </a:p>
        </p:txBody>
      </p:sp>
      <p:sp>
        <p:nvSpPr>
          <p:cNvPr id="3" name="Espace réservé du contenu 2"/>
          <p:cNvSpPr>
            <a:spLocks noGrp="1"/>
          </p:cNvSpPr>
          <p:nvPr>
            <p:ph sz="half" idx="1"/>
          </p:nvPr>
        </p:nvSpPr>
        <p:spPr>
          <a:xfrm>
            <a:off x="301752" y="1526578"/>
            <a:ext cx="4038600" cy="4725455"/>
          </a:xfrm>
        </p:spPr>
        <p:txBody>
          <a:bodyPr>
            <a:normAutofit/>
          </a:bodyPr>
          <a:lstStyle/>
          <a:p>
            <a:pPr marL="0" indent="0" algn="ctr">
              <a:buNone/>
            </a:pPr>
            <a:r>
              <a:rPr lang="fr-FR" b="1" dirty="0" smtClean="0">
                <a:solidFill>
                  <a:schemeClr val="accent1"/>
                </a:solidFill>
              </a:rPr>
              <a:t>Moins de graisse</a:t>
            </a:r>
          </a:p>
          <a:p>
            <a:r>
              <a:rPr lang="fr-FR" dirty="0" smtClean="0">
                <a:solidFill>
                  <a:schemeClr val="accent2"/>
                </a:solidFill>
              </a:rPr>
              <a:t>L’</a:t>
            </a:r>
            <a:r>
              <a:rPr lang="fr-FR" b="1" dirty="0" smtClean="0">
                <a:solidFill>
                  <a:schemeClr val="accent2"/>
                </a:solidFill>
              </a:rPr>
              <a:t>huile d’olive </a:t>
            </a:r>
            <a:r>
              <a:rPr lang="fr-FR" dirty="0" smtClean="0">
                <a:solidFill>
                  <a:schemeClr val="accent2"/>
                </a:solidFill>
              </a:rPr>
              <a:t>pressée à froid est vivement recommandée</a:t>
            </a:r>
          </a:p>
          <a:p>
            <a:r>
              <a:rPr lang="fr-FR" dirty="0" smtClean="0">
                <a:solidFill>
                  <a:schemeClr val="accent2"/>
                </a:solidFill>
              </a:rPr>
              <a:t>Elle contient des </a:t>
            </a:r>
            <a:r>
              <a:rPr lang="fr-FR" b="1" dirty="0" smtClean="0">
                <a:solidFill>
                  <a:schemeClr val="accent2"/>
                </a:solidFill>
              </a:rPr>
              <a:t>antioxydants</a:t>
            </a:r>
          </a:p>
          <a:p>
            <a:r>
              <a:rPr lang="fr-FR" dirty="0" smtClean="0">
                <a:solidFill>
                  <a:schemeClr val="accent2"/>
                </a:solidFill>
              </a:rPr>
              <a:t>Ceux qui n’aiment pas cette huile devraient la remplacer par l’excellente </a:t>
            </a:r>
            <a:r>
              <a:rPr lang="fr-FR" b="1" dirty="0" smtClean="0">
                <a:solidFill>
                  <a:schemeClr val="accent2"/>
                </a:solidFill>
              </a:rPr>
              <a:t>huile de colza</a:t>
            </a:r>
            <a:endParaRPr lang="fr-FR" b="1" dirty="0">
              <a:solidFill>
                <a:schemeClr val="accent2"/>
              </a:solidFill>
            </a:endParaRPr>
          </a:p>
        </p:txBody>
      </p:sp>
      <p:pic>
        <p:nvPicPr>
          <p:cNvPr id="5122"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2573277"/>
            <a:ext cx="4038600" cy="2278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9834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Conseils pratiques</a:t>
            </a:r>
            <a:endParaRPr lang="fr-FR" b="1" dirty="0"/>
          </a:p>
        </p:txBody>
      </p:sp>
      <p:sp>
        <p:nvSpPr>
          <p:cNvPr id="3" name="Espace réservé du contenu 2"/>
          <p:cNvSpPr>
            <a:spLocks noGrp="1"/>
          </p:cNvSpPr>
          <p:nvPr>
            <p:ph sz="half" idx="1"/>
          </p:nvPr>
        </p:nvSpPr>
        <p:spPr>
          <a:xfrm>
            <a:off x="301752" y="1526578"/>
            <a:ext cx="4038600" cy="4725455"/>
          </a:xfrm>
        </p:spPr>
        <p:txBody>
          <a:bodyPr>
            <a:normAutofit/>
          </a:bodyPr>
          <a:lstStyle/>
          <a:p>
            <a:pPr marL="0" indent="0" algn="ctr">
              <a:buNone/>
            </a:pPr>
            <a:r>
              <a:rPr lang="fr-FR" b="1" dirty="0" smtClean="0">
                <a:solidFill>
                  <a:schemeClr val="accent1"/>
                </a:solidFill>
              </a:rPr>
              <a:t>De temps à autre un verre de vin rouge</a:t>
            </a:r>
          </a:p>
          <a:p>
            <a:r>
              <a:rPr lang="fr-FR" dirty="0" smtClean="0">
                <a:solidFill>
                  <a:schemeClr val="accent2"/>
                </a:solidFill>
              </a:rPr>
              <a:t>Le vin rouge contient des </a:t>
            </a:r>
            <a:r>
              <a:rPr lang="fr-FR" b="1" dirty="0" smtClean="0">
                <a:solidFill>
                  <a:schemeClr val="accent2"/>
                </a:solidFill>
              </a:rPr>
              <a:t>substances végétales secondaires </a:t>
            </a:r>
            <a:r>
              <a:rPr lang="fr-FR" dirty="0" smtClean="0">
                <a:solidFill>
                  <a:schemeClr val="accent2"/>
                </a:solidFill>
              </a:rPr>
              <a:t>qui ont un effet préventif contre l’</a:t>
            </a:r>
            <a:r>
              <a:rPr lang="fr-FR" b="1" dirty="0" smtClean="0">
                <a:solidFill>
                  <a:schemeClr val="accent2"/>
                </a:solidFill>
              </a:rPr>
              <a:t>artériosclérose</a:t>
            </a:r>
            <a:endParaRPr lang="fr-FR" b="1" dirty="0">
              <a:solidFill>
                <a:schemeClr val="accent2"/>
              </a:solidFill>
            </a:endParaRPr>
          </a:p>
        </p:txBody>
      </p:sp>
      <p:pic>
        <p:nvPicPr>
          <p:cNvPr id="6146"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1693069"/>
            <a:ext cx="40386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42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Conseils pratiques</a:t>
            </a:r>
            <a:endParaRPr lang="fr-FR" b="1" dirty="0"/>
          </a:p>
        </p:txBody>
      </p:sp>
      <p:sp>
        <p:nvSpPr>
          <p:cNvPr id="3" name="Espace réservé du contenu 2"/>
          <p:cNvSpPr>
            <a:spLocks noGrp="1"/>
          </p:cNvSpPr>
          <p:nvPr>
            <p:ph sz="half" idx="1"/>
          </p:nvPr>
        </p:nvSpPr>
        <p:spPr>
          <a:xfrm>
            <a:off x="301752" y="1526578"/>
            <a:ext cx="4038600" cy="4725455"/>
          </a:xfrm>
        </p:spPr>
        <p:txBody>
          <a:bodyPr>
            <a:normAutofit fontScale="92500" lnSpcReduction="10000"/>
          </a:bodyPr>
          <a:lstStyle/>
          <a:p>
            <a:pPr marL="0" indent="0" algn="ctr">
              <a:buNone/>
            </a:pPr>
            <a:r>
              <a:rPr lang="fr-FR" b="1" dirty="0" smtClean="0">
                <a:solidFill>
                  <a:schemeClr val="accent1"/>
                </a:solidFill>
              </a:rPr>
              <a:t>Beaucoup de temps</a:t>
            </a:r>
          </a:p>
          <a:p>
            <a:r>
              <a:rPr lang="fr-FR" dirty="0" smtClean="0">
                <a:solidFill>
                  <a:schemeClr val="accent2"/>
                </a:solidFill>
              </a:rPr>
              <a:t>Les principaux « ingrédients » d’un </a:t>
            </a:r>
            <a:r>
              <a:rPr lang="fr-FR" b="1" dirty="0" smtClean="0">
                <a:solidFill>
                  <a:schemeClr val="accent2"/>
                </a:solidFill>
              </a:rPr>
              <a:t>bon repas</a:t>
            </a:r>
            <a:r>
              <a:rPr lang="fr-FR" dirty="0" smtClean="0">
                <a:solidFill>
                  <a:schemeClr val="accent2"/>
                </a:solidFill>
              </a:rPr>
              <a:t> ne se cuisinent pas</a:t>
            </a:r>
          </a:p>
          <a:p>
            <a:r>
              <a:rPr lang="fr-FR" dirty="0" smtClean="0">
                <a:solidFill>
                  <a:schemeClr val="accent2"/>
                </a:solidFill>
              </a:rPr>
              <a:t>Mais ils prennent d’autant plus de place dans les pays méditerranéens : le </a:t>
            </a:r>
            <a:r>
              <a:rPr lang="fr-FR" b="1" dirty="0" smtClean="0">
                <a:solidFill>
                  <a:schemeClr val="accent2"/>
                </a:solidFill>
              </a:rPr>
              <a:t>temps </a:t>
            </a:r>
            <a:r>
              <a:rPr lang="fr-FR" dirty="0" smtClean="0">
                <a:solidFill>
                  <a:schemeClr val="accent2"/>
                </a:solidFill>
              </a:rPr>
              <a:t>et la </a:t>
            </a:r>
            <a:r>
              <a:rPr lang="fr-FR" b="1" dirty="0" smtClean="0">
                <a:solidFill>
                  <a:schemeClr val="accent2"/>
                </a:solidFill>
              </a:rPr>
              <a:t>joie de vivre</a:t>
            </a:r>
          </a:p>
          <a:p>
            <a:r>
              <a:rPr lang="fr-FR" dirty="0" smtClean="0">
                <a:solidFill>
                  <a:schemeClr val="accent2"/>
                </a:solidFill>
              </a:rPr>
              <a:t>Savourer la </a:t>
            </a:r>
            <a:r>
              <a:rPr lang="fr-FR" b="1" dirty="0" smtClean="0">
                <a:solidFill>
                  <a:schemeClr val="accent2"/>
                </a:solidFill>
              </a:rPr>
              <a:t>nature</a:t>
            </a:r>
            <a:r>
              <a:rPr lang="fr-FR" dirty="0" smtClean="0">
                <a:solidFill>
                  <a:schemeClr val="accent2"/>
                </a:solidFill>
              </a:rPr>
              <a:t>, </a:t>
            </a:r>
            <a:r>
              <a:rPr lang="fr-FR" b="1" dirty="0" smtClean="0">
                <a:solidFill>
                  <a:schemeClr val="accent2"/>
                </a:solidFill>
              </a:rPr>
              <a:t>discuter</a:t>
            </a:r>
            <a:r>
              <a:rPr lang="fr-FR" dirty="0" smtClean="0">
                <a:solidFill>
                  <a:schemeClr val="accent2"/>
                </a:solidFill>
              </a:rPr>
              <a:t> agréablement autour d’un repas (tout cela fait partie de leur mode de vie)</a:t>
            </a:r>
            <a:endParaRPr lang="fr-FR" dirty="0">
              <a:solidFill>
                <a:schemeClr val="accent2"/>
              </a:solidFill>
            </a:endParaRPr>
          </a:p>
        </p:txBody>
      </p:sp>
      <p:pic>
        <p:nvPicPr>
          <p:cNvPr id="7170" name="Picture 2"/>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4800600" y="1693069"/>
            <a:ext cx="403860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742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Alimentation des sportifs</a:t>
            </a:r>
            <a:endParaRPr lang="fr-FR" b="1" dirty="0"/>
          </a:p>
        </p:txBody>
      </p:sp>
      <p:sp>
        <p:nvSpPr>
          <p:cNvPr id="3" name="Espace réservé du contenu 2"/>
          <p:cNvSpPr>
            <a:spLocks noGrp="1"/>
          </p:cNvSpPr>
          <p:nvPr>
            <p:ph sz="half" idx="1"/>
          </p:nvPr>
        </p:nvSpPr>
        <p:spPr>
          <a:xfrm>
            <a:off x="301752" y="1526578"/>
            <a:ext cx="4038600" cy="4725455"/>
          </a:xfrm>
        </p:spPr>
        <p:txBody>
          <a:bodyPr>
            <a:normAutofit fontScale="77500" lnSpcReduction="20000"/>
          </a:bodyPr>
          <a:lstStyle/>
          <a:p>
            <a:r>
              <a:rPr lang="fr-FR" dirty="0" smtClean="0">
                <a:solidFill>
                  <a:schemeClr val="accent2"/>
                </a:solidFill>
              </a:rPr>
              <a:t>Il n’existe pas sur le plan général d’alimentation pour les sportifs car tout dépend du </a:t>
            </a:r>
            <a:r>
              <a:rPr lang="fr-FR" b="1" dirty="0" smtClean="0">
                <a:solidFill>
                  <a:schemeClr val="accent2"/>
                </a:solidFill>
              </a:rPr>
              <a:t>type de sport </a:t>
            </a:r>
            <a:r>
              <a:rPr lang="fr-FR" dirty="0" smtClean="0">
                <a:solidFill>
                  <a:schemeClr val="accent2"/>
                </a:solidFill>
              </a:rPr>
              <a:t>et des </a:t>
            </a:r>
            <a:r>
              <a:rPr lang="fr-FR" b="1" dirty="0" smtClean="0">
                <a:solidFill>
                  <a:schemeClr val="accent2"/>
                </a:solidFill>
              </a:rPr>
              <a:t>objectifs</a:t>
            </a:r>
            <a:r>
              <a:rPr lang="fr-FR" dirty="0" smtClean="0">
                <a:solidFill>
                  <a:schemeClr val="accent2"/>
                </a:solidFill>
              </a:rPr>
              <a:t> que le sportif s’est fixés, et s’il se trouve en phase d’</a:t>
            </a:r>
            <a:r>
              <a:rPr lang="fr-FR" b="1" dirty="0" smtClean="0">
                <a:solidFill>
                  <a:schemeClr val="accent2"/>
                </a:solidFill>
              </a:rPr>
              <a:t>entraînement</a:t>
            </a:r>
            <a:r>
              <a:rPr lang="fr-FR" dirty="0" smtClean="0">
                <a:solidFill>
                  <a:schemeClr val="accent2"/>
                </a:solidFill>
              </a:rPr>
              <a:t> ou de </a:t>
            </a:r>
            <a:r>
              <a:rPr lang="fr-FR" b="1" dirty="0" smtClean="0">
                <a:solidFill>
                  <a:schemeClr val="accent2"/>
                </a:solidFill>
              </a:rPr>
              <a:t>compétition</a:t>
            </a:r>
          </a:p>
          <a:p>
            <a:r>
              <a:rPr lang="fr-FR" dirty="0" smtClean="0">
                <a:solidFill>
                  <a:schemeClr val="accent2"/>
                </a:solidFill>
              </a:rPr>
              <a:t>En principe, les </a:t>
            </a:r>
            <a:r>
              <a:rPr lang="fr-FR" b="1" dirty="0" smtClean="0">
                <a:solidFill>
                  <a:schemeClr val="accent2"/>
                </a:solidFill>
              </a:rPr>
              <a:t>sportifs actifs </a:t>
            </a:r>
            <a:r>
              <a:rPr lang="fr-FR" dirty="0" smtClean="0">
                <a:solidFill>
                  <a:schemeClr val="accent2"/>
                </a:solidFill>
              </a:rPr>
              <a:t>on un </a:t>
            </a:r>
            <a:r>
              <a:rPr lang="fr-FR" b="1" dirty="0" smtClean="0">
                <a:solidFill>
                  <a:schemeClr val="accent2"/>
                </a:solidFill>
              </a:rPr>
              <a:t>besoin énergétique accru</a:t>
            </a:r>
            <a:r>
              <a:rPr lang="fr-FR" dirty="0" smtClean="0">
                <a:solidFill>
                  <a:schemeClr val="accent2"/>
                </a:solidFill>
              </a:rPr>
              <a:t>, mais les possibilités d’augmenter l’absorption de nourriture, et donc d’énergie, sont limitées par les possibilités de l’</a:t>
            </a:r>
            <a:r>
              <a:rPr lang="fr-FR" b="1" dirty="0" smtClean="0">
                <a:solidFill>
                  <a:schemeClr val="accent2"/>
                </a:solidFill>
              </a:rPr>
              <a:t>appareil digestif</a:t>
            </a:r>
          </a:p>
          <a:p>
            <a:r>
              <a:rPr lang="fr-FR" dirty="0" smtClean="0">
                <a:solidFill>
                  <a:schemeClr val="accent2"/>
                </a:solidFill>
              </a:rPr>
              <a:t>Il s’agit donc de normaliser le poids du corps entre </a:t>
            </a:r>
            <a:r>
              <a:rPr lang="fr-FR" b="1" dirty="0" smtClean="0">
                <a:solidFill>
                  <a:schemeClr val="accent2"/>
                </a:solidFill>
              </a:rPr>
              <a:t>entraînement</a:t>
            </a:r>
            <a:r>
              <a:rPr lang="fr-FR" dirty="0" smtClean="0">
                <a:solidFill>
                  <a:schemeClr val="accent2"/>
                </a:solidFill>
              </a:rPr>
              <a:t> et </a:t>
            </a:r>
            <a:r>
              <a:rPr lang="fr-FR" b="1" dirty="0" smtClean="0">
                <a:solidFill>
                  <a:schemeClr val="accent2"/>
                </a:solidFill>
              </a:rPr>
              <a:t>compétition</a:t>
            </a:r>
            <a:endParaRPr lang="fr-FR" b="1" dirty="0">
              <a:solidFill>
                <a:schemeClr val="accent2"/>
              </a:solidFill>
            </a:endParaRPr>
          </a:p>
        </p:txBody>
      </p:sp>
      <p:pic>
        <p:nvPicPr>
          <p:cNvPr id="1027" name="Picture 3"/>
          <p:cNvPicPr>
            <a:picLocks noGrp="1" noChangeAspect="1" noChangeArrowheads="1"/>
          </p:cNvPicPr>
          <p:nvPr>
            <p:ph sz="half" idx="2"/>
          </p:nvPr>
        </p:nvPicPr>
        <p:blipFill>
          <a:blip r:embed="rId2" cstate="email">
            <a:extLst>
              <a:ext uri="{28A0092B-C50C-407E-A947-70E740481C1C}">
                <a14:useLocalDpi xmlns:a14="http://schemas.microsoft.com/office/drawing/2010/main" val="0"/>
              </a:ext>
            </a:extLst>
          </a:blip>
          <a:srcRect/>
          <a:stretch>
            <a:fillRect/>
          </a:stretch>
        </p:blipFill>
        <p:spPr bwMode="auto">
          <a:xfrm>
            <a:off x="5216513" y="2767407"/>
            <a:ext cx="3206774" cy="1889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18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Encrier">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Civique.thmx</Template>
  <TotalTime>454</TotalTime>
  <Words>874</Words>
  <Application>Microsoft Office PowerPoint</Application>
  <PresentationFormat>Affichage à l'écran (4:3)</PresentationFormat>
  <Paragraphs>59</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Civic</vt:lpstr>
      <vt:lpstr>Cuisine méditerranéenne / Alimentation des sportifs</vt:lpstr>
      <vt:lpstr>Cuisine méditerranéenne</vt:lpstr>
      <vt:lpstr>Conseils pratiques</vt:lpstr>
      <vt:lpstr>Conseils pratiques</vt:lpstr>
      <vt:lpstr>Conseils pratiques</vt:lpstr>
      <vt:lpstr>Conseils pratiques</vt:lpstr>
      <vt:lpstr>Conseils pratiques</vt:lpstr>
      <vt:lpstr>Conseils pratiques</vt:lpstr>
      <vt:lpstr>Alimentation des sportifs</vt:lpstr>
      <vt:lpstr>Alimentation des sportifs</vt:lpstr>
      <vt:lpstr>Alimentation des sportifs</vt:lpstr>
      <vt:lpstr>Alimentation des sportifs</vt:lpstr>
      <vt:lpstr>Alimentation des sportifs</vt:lpstr>
      <vt:lpstr>Alimentation des sportifs</vt:lpstr>
      <vt:lpstr>Conseils pratiques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en concept d’entreprise</dc:title>
  <dc:creator>Cardinaux Yan</dc:creator>
  <cp:lastModifiedBy>cardinaux</cp:lastModifiedBy>
  <cp:revision>142</cp:revision>
  <dcterms:created xsi:type="dcterms:W3CDTF">2014-09-29T16:43:49Z</dcterms:created>
  <dcterms:modified xsi:type="dcterms:W3CDTF">2015-03-05T11:24:37Z</dcterms:modified>
</cp:coreProperties>
</file>