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5"/>
  </p:notesMasterIdLst>
  <p:sldIdLst>
    <p:sldId id="256" r:id="rId2"/>
    <p:sldId id="265" r:id="rId3"/>
    <p:sldId id="260" r:id="rId4"/>
    <p:sldId id="285" r:id="rId5"/>
    <p:sldId id="299" r:id="rId6"/>
    <p:sldId id="287" r:id="rId7"/>
    <p:sldId id="288" r:id="rId8"/>
    <p:sldId id="261" r:id="rId9"/>
    <p:sldId id="289" r:id="rId10"/>
    <p:sldId id="300" r:id="rId11"/>
    <p:sldId id="301" r:id="rId12"/>
    <p:sldId id="302" r:id="rId13"/>
    <p:sldId id="30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5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72EC4-689D-41A5-BB07-43BDC22B7787}" type="datetimeFigureOut">
              <a:rPr lang="fr-CH" smtClean="0"/>
              <a:t>14.03.2022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FB464-B3DE-4679-B75A-985ABB733C0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127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069C06D-4ED8-42C6-905D-CA84CA1B6CBF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, imag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Monday, March 14,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Monday, March 14,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0B385921-A91A-409C-921C-0E0EC1E750EC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0B385921-A91A-409C-921C-0E0EC1E750EC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Appareils au beurre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14400" y="5599591"/>
            <a:ext cx="7342188" cy="508783"/>
          </a:xfrm>
        </p:spPr>
        <p:txBody>
          <a:bodyPr>
            <a:normAutofit/>
          </a:bodyPr>
          <a:lstStyle/>
          <a:p>
            <a:endParaRPr lang="fr-FR" sz="16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" y="5129212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69" y="5667049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 descr="IMG_476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696" y="3309224"/>
            <a:ext cx="2766610" cy="2181366"/>
          </a:xfrm>
          <a:prstGeom prst="rect">
            <a:avLst/>
          </a:prstGeom>
        </p:spPr>
      </p:pic>
      <p:pic>
        <p:nvPicPr>
          <p:cNvPr id="7" name="Image 6" descr="cake_marbre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31" y="525151"/>
            <a:ext cx="1864676" cy="1473094"/>
          </a:xfrm>
          <a:prstGeom prst="rect">
            <a:avLst/>
          </a:prstGeom>
        </p:spPr>
      </p:pic>
      <p:pic>
        <p:nvPicPr>
          <p:cNvPr id="8" name="Image 7" descr="cake-au-citron-de-pierre-herme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908" y="525151"/>
            <a:ext cx="2222629" cy="147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7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Informations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1762016"/>
            <a:ext cx="3566160" cy="4731506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fr-FR" sz="1800" b="1" i="1" dirty="0" smtClean="0">
                <a:solidFill>
                  <a:srgbClr val="FF0000"/>
                </a:solidFill>
              </a:rPr>
              <a:t>Sources d’erreur</a:t>
            </a:r>
          </a:p>
          <a:p>
            <a:pPr>
              <a:spcBef>
                <a:spcPts val="600"/>
              </a:spcBef>
            </a:pPr>
            <a:r>
              <a:rPr lang="fr-FR" sz="1800" b="1" i="1" u="sng" dirty="0" smtClean="0"/>
              <a:t>Tête trop peu marquée :</a:t>
            </a:r>
            <a:r>
              <a:rPr lang="fr-FR" sz="1800" dirty="0" smtClean="0"/>
              <a:t> trop peu de poudre à lever, insuffisamment mélangé, entaillé trop tard, pas assez chaud à la cuisson</a:t>
            </a:r>
          </a:p>
          <a:p>
            <a:pPr>
              <a:spcBef>
                <a:spcPts val="600"/>
              </a:spcBef>
            </a:pPr>
            <a:r>
              <a:rPr lang="fr-FR" sz="1800" b="1" i="1" u="sng" dirty="0" smtClean="0"/>
              <a:t>Côtés retombés, « graisseux » :</a:t>
            </a:r>
            <a:r>
              <a:rPr lang="fr-FR" sz="1800" dirty="0" smtClean="0"/>
              <a:t> trop chaud au moment d’enfourner, insuffisamment cuit</a:t>
            </a:r>
          </a:p>
          <a:p>
            <a:pPr>
              <a:spcBef>
                <a:spcPts val="600"/>
              </a:spcBef>
            </a:pPr>
            <a:r>
              <a:rPr lang="fr-FR" sz="1800" b="1" i="1" u="sng" dirty="0" smtClean="0"/>
              <a:t>Pores fermés, lourd, compact :</a:t>
            </a:r>
            <a:r>
              <a:rPr lang="fr-FR" sz="1800" dirty="0" smtClean="0"/>
              <a:t> appareil sablonneux, insuffisamment mousseux</a:t>
            </a:r>
          </a:p>
          <a:p>
            <a:pPr>
              <a:spcBef>
                <a:spcPts val="600"/>
              </a:spcBef>
            </a:pPr>
            <a:r>
              <a:rPr lang="fr-FR" sz="1800" b="1" i="1" u="sng" dirty="0" smtClean="0"/>
              <a:t>Fruits seulement dans la moitié inférieure du cake :</a:t>
            </a:r>
            <a:r>
              <a:rPr lang="fr-FR" sz="1800" dirty="0" smtClean="0"/>
              <a:t> appareil trop aéré, léger, trop de corps, fruits trop grossièrement hachés, non farinés</a:t>
            </a:r>
          </a:p>
          <a:p>
            <a:pPr>
              <a:spcBef>
                <a:spcPts val="600"/>
              </a:spcBef>
            </a:pPr>
            <a:endParaRPr lang="fr-FR" sz="1800" dirty="0" smtClean="0"/>
          </a:p>
          <a:p>
            <a:pPr>
              <a:spcBef>
                <a:spcPts val="800"/>
              </a:spcBef>
            </a:pPr>
            <a:endParaRPr lang="fr-FR" sz="1600" dirty="0"/>
          </a:p>
        </p:txBody>
      </p:sp>
      <p:pic>
        <p:nvPicPr>
          <p:cNvPr id="6" name="Espace réservé du contenu 2" descr="erreur-suite-a-une-rupture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40" b="-91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6084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400" b="1" dirty="0"/>
              <a:t>Elaboration </a:t>
            </a:r>
            <a:r>
              <a:rPr lang="fr-FR" sz="4400" b="1" dirty="0" smtClean="0"/>
              <a:t>d’un cake au citron (sans formation de la tête)</a:t>
            </a:r>
            <a:r>
              <a:rPr lang="fr-FR" b="1" dirty="0" smtClean="0"/>
              <a:t>	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603833"/>
              </p:ext>
            </p:extLst>
          </p:nvPr>
        </p:nvGraphicFramePr>
        <p:xfrm>
          <a:off x="511678" y="2151224"/>
          <a:ext cx="8126295" cy="237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1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4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791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Sortes d’appareils au beurre</a:t>
                      </a:r>
                      <a:endParaRPr lang="fr-F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Activités de base</a:t>
                      </a:r>
                      <a:endParaRPr lang="fr-F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8001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Cake au citron (sans formation de la tête)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Faire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mousser le beurre, le sucre, le sel et le zeste de citron râpé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Mélanger l’œuf entier à l’appareil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Mélanger la farine et la poudre à lever à l’appareil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Verser dans un moule à cake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Cuire au four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Démouler et laisser refroidir sur une grille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Percer des trous avec une aiguille depuis le haut et imbiber de jus de </a:t>
                      </a:r>
                      <a:r>
                        <a:rPr lang="fr-FR" sz="1400" b="0" baseline="0" smtClean="0">
                          <a:solidFill>
                            <a:schemeClr val="tx1"/>
                          </a:solidFill>
                        </a:rPr>
                        <a:t>citron sucré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" name="Image 1" descr="cake-au-citron-de-pierre-herm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903" y="4700502"/>
            <a:ext cx="2322205" cy="15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70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Informations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2315812"/>
            <a:ext cx="3566160" cy="3269889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fr-FR" sz="1800" b="1" i="1" dirty="0" smtClean="0">
                <a:solidFill>
                  <a:srgbClr val="FF0000"/>
                </a:solidFill>
              </a:rPr>
              <a:t>Caractéristiques</a:t>
            </a:r>
          </a:p>
          <a:p>
            <a:pPr>
              <a:spcBef>
                <a:spcPts val="600"/>
              </a:spcBef>
            </a:pPr>
            <a:r>
              <a:rPr lang="fr-FR" sz="1800" b="1" i="1" u="sng" dirty="0" smtClean="0"/>
              <a:t>Forme :</a:t>
            </a:r>
            <a:r>
              <a:rPr lang="fr-FR" sz="1800" dirty="0" smtClean="0"/>
              <a:t> rectangulaire, haute</a:t>
            </a:r>
          </a:p>
          <a:p>
            <a:pPr>
              <a:spcBef>
                <a:spcPts val="600"/>
              </a:spcBef>
            </a:pPr>
            <a:r>
              <a:rPr lang="fr-FR" sz="1800" b="1" i="1" u="sng" dirty="0" smtClean="0"/>
              <a:t>Surface </a:t>
            </a:r>
            <a:r>
              <a:rPr lang="fr-FR" sz="1800" b="1" i="1" dirty="0" smtClean="0"/>
              <a:t>: </a:t>
            </a:r>
            <a:r>
              <a:rPr lang="fr-FR" sz="1800" dirty="0" smtClean="0"/>
              <a:t>plate</a:t>
            </a:r>
          </a:p>
          <a:p>
            <a:pPr>
              <a:spcBef>
                <a:spcPts val="600"/>
              </a:spcBef>
            </a:pPr>
            <a:r>
              <a:rPr lang="fr-FR" sz="1800" b="1" i="1" u="sng" dirty="0" smtClean="0"/>
              <a:t>Consistance :</a:t>
            </a:r>
            <a:r>
              <a:rPr lang="fr-FR" sz="1800" dirty="0" smtClean="0"/>
              <a:t> tendre, pores fins, humide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1800" b="1" i="1" dirty="0" smtClean="0">
                <a:solidFill>
                  <a:srgbClr val="FF0000"/>
                </a:solidFill>
              </a:rPr>
              <a:t>Conseils</a:t>
            </a:r>
            <a:endParaRPr lang="fr-FR" sz="1800" b="1" i="1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fr-FR" sz="1800" dirty="0" smtClean="0"/>
              <a:t>Au choix : laisser le cake nature ou le saupoudrer de sucre glace, ou décorer avec un glaçage au citron</a:t>
            </a:r>
          </a:p>
        </p:txBody>
      </p:sp>
      <p:pic>
        <p:nvPicPr>
          <p:cNvPr id="3" name="Espace réservé du contenu 2" descr="cake-au-citron-de-pierre-herme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084" b="-330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8089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Informations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3" y="2573613"/>
            <a:ext cx="3566160" cy="2601515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fr-FR" sz="1800" b="1" i="1" dirty="0" smtClean="0">
                <a:solidFill>
                  <a:srgbClr val="FF0000"/>
                </a:solidFill>
              </a:rPr>
              <a:t>Sources d’erreur</a:t>
            </a:r>
          </a:p>
          <a:p>
            <a:pPr>
              <a:spcBef>
                <a:spcPts val="600"/>
              </a:spcBef>
            </a:pPr>
            <a:r>
              <a:rPr lang="fr-FR" sz="1800" b="1" i="1" u="sng" dirty="0" smtClean="0"/>
              <a:t>Surface fendue, légère tête :</a:t>
            </a:r>
            <a:r>
              <a:rPr lang="fr-FR" sz="1800" dirty="0" smtClean="0"/>
              <a:t> appareil trop peu mousseux ou mélangé trop vivement, farine trop forte, four trop chaud</a:t>
            </a:r>
          </a:p>
          <a:p>
            <a:pPr>
              <a:spcBef>
                <a:spcPts val="600"/>
              </a:spcBef>
            </a:pPr>
            <a:r>
              <a:rPr lang="fr-FR" sz="1800" b="1" i="1" u="sng" dirty="0" smtClean="0"/>
              <a:t>Gros volume, retombé :</a:t>
            </a:r>
            <a:r>
              <a:rPr lang="fr-FR" sz="1800" dirty="0" smtClean="0"/>
              <a:t> appareil trop aéré, trop de poudre à lever, insuffisamment mélangé</a:t>
            </a:r>
          </a:p>
          <a:p>
            <a:pPr>
              <a:spcBef>
                <a:spcPts val="600"/>
              </a:spcBef>
            </a:pPr>
            <a:endParaRPr lang="fr-FR" sz="1800" dirty="0" smtClean="0"/>
          </a:p>
          <a:p>
            <a:pPr>
              <a:spcBef>
                <a:spcPts val="800"/>
              </a:spcBef>
            </a:pPr>
            <a:endParaRPr lang="fr-FR" sz="1600" dirty="0"/>
          </a:p>
        </p:txBody>
      </p:sp>
      <p:pic>
        <p:nvPicPr>
          <p:cNvPr id="6" name="Espace réservé du contenu 2" descr="erreur-suite-a-une-rupture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40" b="-91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445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Appareils au beurre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2005648"/>
            <a:ext cx="3566160" cy="4126131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fr-FR" sz="1800" dirty="0" smtClean="0"/>
              <a:t>Ils sont la </a:t>
            </a:r>
            <a:r>
              <a:rPr lang="fr-FR" sz="1800" b="1" dirty="0" smtClean="0"/>
              <a:t>base</a:t>
            </a:r>
            <a:r>
              <a:rPr lang="fr-FR" sz="1800" dirty="0" smtClean="0"/>
              <a:t> de la plupart des cakes</a:t>
            </a:r>
          </a:p>
          <a:p>
            <a:pPr>
              <a:spcBef>
                <a:spcPts val="600"/>
              </a:spcBef>
            </a:pPr>
            <a:r>
              <a:rPr lang="fr-FR" sz="1800" dirty="0" smtClean="0"/>
              <a:t>Il est très important de </a:t>
            </a:r>
            <a:r>
              <a:rPr lang="fr-FR" sz="1800" b="1" dirty="0" smtClean="0"/>
              <a:t>cuire</a:t>
            </a:r>
            <a:r>
              <a:rPr lang="fr-FR" sz="1800" dirty="0" smtClean="0"/>
              <a:t> ces appareils </a:t>
            </a:r>
            <a:r>
              <a:rPr lang="fr-FR" sz="1800" b="1" dirty="0" smtClean="0"/>
              <a:t>correctement</a:t>
            </a:r>
            <a:r>
              <a:rPr lang="fr-FR" sz="1800" dirty="0" smtClean="0"/>
              <a:t> : cuits </a:t>
            </a:r>
            <a:r>
              <a:rPr lang="fr-FR" sz="1800" b="1" dirty="0" smtClean="0"/>
              <a:t>trop vite</a:t>
            </a:r>
            <a:r>
              <a:rPr lang="fr-FR" sz="1800" dirty="0" smtClean="0"/>
              <a:t>, ils donnent une masse « grasse », autrement dit lourde, alors qu’une cuisson </a:t>
            </a:r>
            <a:r>
              <a:rPr lang="fr-FR" sz="1800" b="1" dirty="0" smtClean="0"/>
              <a:t>trop lente </a:t>
            </a:r>
            <a:r>
              <a:rPr lang="fr-FR" sz="1800" dirty="0" smtClean="0"/>
              <a:t>les dessèche</a:t>
            </a:r>
          </a:p>
          <a:p>
            <a:pPr>
              <a:spcBef>
                <a:spcPts val="600"/>
              </a:spcBef>
            </a:pPr>
            <a:r>
              <a:rPr lang="fr-FR" sz="1800" dirty="0" smtClean="0"/>
              <a:t>Plus l’appareil contient de </a:t>
            </a:r>
            <a:r>
              <a:rPr lang="fr-FR" sz="1800" b="1" dirty="0" smtClean="0"/>
              <a:t>beurre</a:t>
            </a:r>
            <a:r>
              <a:rPr lang="fr-FR" sz="1800" dirty="0" smtClean="0"/>
              <a:t> et de fruits, plus la </a:t>
            </a:r>
            <a:r>
              <a:rPr lang="fr-FR" sz="1800" b="1" dirty="0" smtClean="0"/>
              <a:t>cuisson</a:t>
            </a:r>
            <a:r>
              <a:rPr lang="fr-FR" sz="1800" dirty="0" smtClean="0"/>
              <a:t> devra être lente</a:t>
            </a:r>
          </a:p>
          <a:p>
            <a:pPr>
              <a:spcBef>
                <a:spcPts val="600"/>
              </a:spcBef>
            </a:pPr>
            <a:r>
              <a:rPr lang="fr-FR" sz="1800" dirty="0" smtClean="0"/>
              <a:t>Un </a:t>
            </a:r>
            <a:r>
              <a:rPr lang="fr-FR" sz="1800" b="1" dirty="0" smtClean="0"/>
              <a:t>beau cake </a:t>
            </a:r>
            <a:r>
              <a:rPr lang="fr-FR" sz="1800" dirty="0" smtClean="0"/>
              <a:t>doit être brun doré lorsqu’il sort du four, et selon la sorte avoir une « crevasse » sur le haut (formation de la tête)</a:t>
            </a:r>
          </a:p>
          <a:p>
            <a:pPr>
              <a:spcBef>
                <a:spcPts val="800"/>
              </a:spcBef>
            </a:pPr>
            <a:endParaRPr lang="fr-FR" sz="1600" dirty="0"/>
          </a:p>
        </p:txBody>
      </p:sp>
      <p:pic>
        <p:nvPicPr>
          <p:cNvPr id="3" name="Espace réservé du contenu 2" descr="Nutrition-zoom-sur-le-beurre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56" r="176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0202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503467"/>
              </p:ext>
            </p:extLst>
          </p:nvPr>
        </p:nvGraphicFramePr>
        <p:xfrm>
          <a:off x="518745" y="1695334"/>
          <a:ext cx="8085268" cy="378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Denrée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Remarques et utilisations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Beurre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Peut être remplacé</a:t>
                      </a:r>
                      <a:r>
                        <a:rPr lang="fr-FR" sz="1400" baseline="0" dirty="0" smtClean="0"/>
                        <a:t> par de la margarine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Les appareils au beurre développent une couleur plus intense à la cuisson que ceux à la margarine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Sucre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Sucre cristallisé fin, sucre</a:t>
                      </a:r>
                      <a:r>
                        <a:rPr lang="fr-FR" sz="1400" baseline="0" dirty="0" smtClean="0"/>
                        <a:t> glace ou aussi sucre brut pour certaines recettes</a:t>
                      </a:r>
                      <a:endParaRPr lang="fr-FR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Œufs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L’œuf</a:t>
                      </a:r>
                      <a:r>
                        <a:rPr lang="fr-FR" sz="1400" baseline="0" dirty="0" smtClean="0"/>
                        <a:t> est la base pour le calcul des ingrédients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On peut remplacer une partie des œufs entiers par du jaune ou du blanc d’œuf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Les œufs et le lait ne doivent pas être trop froids pour que l’appareil ne devienne pas sablonneux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Farine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Principalement</a:t>
                      </a:r>
                      <a:r>
                        <a:rPr lang="fr-FR" sz="1400" baseline="0" dirty="0" smtClean="0"/>
                        <a:t> de la farine fleur, </a:t>
                      </a:r>
                      <a:r>
                        <a:rPr lang="fr-FR" sz="1400" baseline="0" dirty="0" err="1" smtClean="0"/>
                        <a:t>év</a:t>
                      </a:r>
                      <a:r>
                        <a:rPr lang="fr-FR" sz="1400" baseline="0" dirty="0" smtClean="0"/>
                        <a:t>. de la farine complète pour des recettes spéciales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On peut remplacer jusqu’à la moitié de la farine par de l’amidon, ce qui rendra la structure plus fine (sablée) et les pores plus fins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On ajoute aussi l’amidon pour que l’appareil n’ait pas trop de corps, ce qui ferait que le cake reste plat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itre 3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</p:spPr>
        <p:txBody>
          <a:bodyPr/>
          <a:lstStyle/>
          <a:p>
            <a:r>
              <a:rPr lang="fr-FR" b="1" dirty="0" smtClean="0"/>
              <a:t>Ingrédients</a:t>
            </a:r>
            <a:endParaRPr lang="fr-FR" b="1" dirty="0"/>
          </a:p>
        </p:txBody>
      </p:sp>
      <p:pic>
        <p:nvPicPr>
          <p:cNvPr id="5" name="Espace réservé du contenu 4" descr="WL004006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161" b="-17161"/>
          <a:stretch>
            <a:fillRect/>
          </a:stretch>
        </p:blipFill>
        <p:spPr>
          <a:xfrm>
            <a:off x="5267596" y="5442477"/>
            <a:ext cx="770374" cy="796300"/>
          </a:xfrm>
          <a:prstGeom prst="rect">
            <a:avLst/>
          </a:prstGeom>
        </p:spPr>
      </p:pic>
      <p:pic>
        <p:nvPicPr>
          <p:cNvPr id="6" name="Espace réservé du contenu 4" descr="Unknown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9" r="12109"/>
          <a:stretch>
            <a:fillRect/>
          </a:stretch>
        </p:blipFill>
        <p:spPr>
          <a:xfrm>
            <a:off x="3519083" y="5340180"/>
            <a:ext cx="906294" cy="936794"/>
          </a:xfrm>
          <a:prstGeom prst="rect">
            <a:avLst/>
          </a:prstGeom>
        </p:spPr>
      </p:pic>
      <p:pic>
        <p:nvPicPr>
          <p:cNvPr id="8" name="Espace réservé du contenu 4" descr="1256682-quel-type-de-farine-utiliser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7" r="1637"/>
          <a:stretch>
            <a:fillRect/>
          </a:stretch>
        </p:blipFill>
        <p:spPr>
          <a:xfrm>
            <a:off x="6760425" y="5368937"/>
            <a:ext cx="878473" cy="908037"/>
          </a:xfrm>
          <a:prstGeom prst="rect">
            <a:avLst/>
          </a:prstGeom>
        </p:spPr>
      </p:pic>
      <p:pic>
        <p:nvPicPr>
          <p:cNvPr id="2" name="Image 1" descr="Nutrition-zoom-sur-le-beurre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524" y="5405325"/>
            <a:ext cx="1146558" cy="81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25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7057"/>
              </p:ext>
            </p:extLst>
          </p:nvPr>
        </p:nvGraphicFramePr>
        <p:xfrm>
          <a:off x="518745" y="1714430"/>
          <a:ext cx="8085268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8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Denrée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Remarques et utilisations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Fruits, noix et graines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Adjonction possible</a:t>
                      </a:r>
                      <a:r>
                        <a:rPr lang="fr-FR" sz="1400" baseline="0" dirty="0" smtClean="0"/>
                        <a:t> sans modifier la recette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Ils n’ont aucune influence sur la consistance de l’appareil puisqu’ils n’absorbent pas d’humidité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Macérer les fruits tout d’abord dans un spiritueux, mais il faut dans ce cas tenir compte de cette adjonction de liquide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Ces ingrédients solides ne devraient pas dépasser 20 à 30 % de la quantité totale (ex. cake anglais)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Fariner légèrement les fruits pour qu’ils ne s’enfoncent pas dans l’appareil au beurre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Pâte</a:t>
                      </a:r>
                      <a:r>
                        <a:rPr lang="fr-FR" sz="1400" b="1" i="1" baseline="0" dirty="0" smtClean="0"/>
                        <a:t> d’amandes ou de noisettes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Adjonction</a:t>
                      </a:r>
                      <a:r>
                        <a:rPr lang="fr-FR" sz="1400" baseline="0" dirty="0" smtClean="0"/>
                        <a:t> possible sans modifier la recette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La consistance doit être équivalente à celle de l’appareil au beurre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Noix et graines finement moulues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Vu qu’elles absorbent l’humidité de l’appareil, il faut diminuer le poids de la farine dans un rapport 3 : 1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Incorporer</a:t>
                      </a:r>
                      <a:r>
                        <a:rPr lang="fr-FR" sz="1400" baseline="0" dirty="0" smtClean="0"/>
                        <a:t> avant ou avec la farine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Peuvent aussi être mélangées avec le sucre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Couverture ou cacao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Mélanger la couverture avec de l’eau, le cacao pure</a:t>
                      </a:r>
                      <a:r>
                        <a:rPr lang="fr-FR" sz="1400" baseline="0" dirty="0" smtClean="0"/>
                        <a:t> pâte avec du sirop, jusqu’à obtenir une consistance équivalente à celle de l’appareil. Ajouter alors sans modifier la recette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Déduire la poudre de cacao du poids de la farine et ajouter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itre 3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Autres matières premières et produits semi-finis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18122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209302"/>
              </p:ext>
            </p:extLst>
          </p:nvPr>
        </p:nvGraphicFramePr>
        <p:xfrm>
          <a:off x="518745" y="1972226"/>
          <a:ext cx="8085268" cy="469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8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Denrée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Remarques et utilisations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Lait, crème, spiritueux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Lorsqu’on</a:t>
                      </a:r>
                      <a:r>
                        <a:rPr lang="fr-FR" sz="1400" baseline="0" dirty="0" smtClean="0"/>
                        <a:t> ajoute un liquide à l’appareil, celui-ci est dilué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Il faut donc augmenter la part de farine et adapter le poids du sucre : 100 g de liquide = 125 g de farine en plus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Battre le lait avec les œufs, </a:t>
                      </a:r>
                      <a:r>
                        <a:rPr lang="fr-FR" sz="1400" baseline="0" dirty="0" err="1" smtClean="0"/>
                        <a:t>év</a:t>
                      </a:r>
                      <a:r>
                        <a:rPr lang="fr-FR" sz="1400" baseline="0" dirty="0" smtClean="0"/>
                        <a:t>. un peu de farine pour éviter que l’appareil ne devienne sablonneux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Mélanger également les spiritueux avec les œufs ou les ajouter mélangés avec les fruits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Brisures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Peuvent être ajoutées à l’appareil sans en tenir compte dans la</a:t>
                      </a:r>
                      <a:r>
                        <a:rPr lang="fr-FR" sz="1400" baseline="0" dirty="0" smtClean="0"/>
                        <a:t> mesure où leur consistance s’accorde avec celle de l’appareil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Pour cela, mélanger les brisures avec du lait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Lorsqu’on a un appareil que l’on peut étaler, incorporer à l’appareil au beurre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Poudre</a:t>
                      </a:r>
                      <a:r>
                        <a:rPr lang="fr-FR" sz="1400" b="1" i="1" baseline="0" dirty="0" smtClean="0"/>
                        <a:t> à lever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Battre en mousse</a:t>
                      </a:r>
                      <a:r>
                        <a:rPr lang="fr-FR" sz="1400" baseline="0" dirty="0" smtClean="0"/>
                        <a:t> les œufs et le sucre n’allège pas suffisamment les appareils lourds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Il faut donc ajouter de la poudre à lever pour les alléger : 20 – 30 g par kg de farine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Si l’on souhaite, avec une recette comprenant du lait, former une tête, il faut augmenter la quantité à 40 g par kg de farine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Les appareils légers ne nécessitent pas de produit de développement supplémentaire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itre 3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Autres matières premières et produits semi-finis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01603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Schéma des recettes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2836341"/>
            <a:ext cx="3566160" cy="257749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fr-FR" sz="1800" dirty="0" smtClean="0"/>
              <a:t>Le </a:t>
            </a:r>
            <a:r>
              <a:rPr lang="fr-FR" sz="1800" b="1" dirty="0" smtClean="0"/>
              <a:t>poids</a:t>
            </a:r>
            <a:r>
              <a:rPr lang="fr-FR" sz="1800" dirty="0" smtClean="0"/>
              <a:t> du beurre, du sucre et de la farine est calculé par œufs (50 g)</a:t>
            </a:r>
          </a:p>
          <a:p>
            <a:pPr>
              <a:spcBef>
                <a:spcPts val="600"/>
              </a:spcBef>
            </a:pPr>
            <a:r>
              <a:rPr lang="fr-FR" sz="1800" dirty="0" smtClean="0"/>
              <a:t>On peut </a:t>
            </a:r>
            <a:r>
              <a:rPr lang="fr-FR" sz="1800" b="1" dirty="0" smtClean="0"/>
              <a:t>augmenter</a:t>
            </a:r>
            <a:r>
              <a:rPr lang="fr-FR" sz="1800" dirty="0" smtClean="0"/>
              <a:t> ou </a:t>
            </a:r>
            <a:r>
              <a:rPr lang="fr-FR" sz="1800" b="1" dirty="0" smtClean="0"/>
              <a:t>diminuer</a:t>
            </a:r>
            <a:r>
              <a:rPr lang="fr-FR" sz="1800" dirty="0" smtClean="0"/>
              <a:t> à volonté les parts de beurre, de sucre et de farine entre l’appareil le plus lourd et le plus léger</a:t>
            </a:r>
            <a:endParaRPr lang="fr-FR" sz="1600" dirty="0"/>
          </a:p>
        </p:txBody>
      </p:sp>
      <p:pic>
        <p:nvPicPr>
          <p:cNvPr id="3" name="Espace réservé du contenu 2" descr="IMG_4821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917" b="-609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6577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524785"/>
              </p:ext>
            </p:extLst>
          </p:nvPr>
        </p:nvGraphicFramePr>
        <p:xfrm>
          <a:off x="518745" y="1743081"/>
          <a:ext cx="8085269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4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5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5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Appareils</a:t>
                      </a:r>
                      <a:r>
                        <a:rPr lang="fr-FR" sz="1400" baseline="0" dirty="0" smtClean="0"/>
                        <a:t> lourds et moyens pour gâteaux avec formation de la tête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Appareils</a:t>
                      </a:r>
                      <a:r>
                        <a:rPr lang="fr-FR" sz="1400" baseline="0" dirty="0" smtClean="0"/>
                        <a:t> lourds et moyens pour gâteaux sans formation de la tête</a:t>
                      </a: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Appareils</a:t>
                      </a:r>
                      <a:r>
                        <a:rPr lang="fr-FR" sz="1400" baseline="0" dirty="0" smtClean="0"/>
                        <a:t> légers pour gâteaux sans formation de la tête</a:t>
                      </a:r>
                      <a:endParaRPr lang="fr-FR" sz="1400" dirty="0" smtClean="0"/>
                    </a:p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Appareils</a:t>
                      </a:r>
                      <a:r>
                        <a:rPr lang="fr-FR" sz="1400" baseline="0" dirty="0" smtClean="0"/>
                        <a:t> spéciaux à étendre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="0" i="0" dirty="0" smtClean="0"/>
                        <a:t>Faire mousser le beurre</a:t>
                      </a:r>
                      <a:r>
                        <a:rPr lang="fr-FR" sz="1400" b="0" i="0" baseline="0" dirty="0" smtClean="0"/>
                        <a:t> et le sucre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="0" i="0" baseline="0" dirty="0" smtClean="0"/>
                        <a:t>Ajouter lentement les œufs et le lait alternativement avec la farine et la poudre à lever tamisées, jusqu’à ce que l’appareil prenne corps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="0" i="0" baseline="0" dirty="0" smtClean="0"/>
                        <a:t>Incorporer les autres ingrédients pour terminer</a:t>
                      </a:r>
                      <a:endParaRPr lang="fr-FR" sz="1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="0" i="0" dirty="0" smtClean="0"/>
                        <a:t>Faire mousser le beurre</a:t>
                      </a:r>
                      <a:r>
                        <a:rPr lang="fr-FR" sz="1400" b="0" i="0" baseline="0" dirty="0" smtClean="0"/>
                        <a:t> et le sucre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="0" i="0" baseline="0" dirty="0" smtClean="0"/>
                        <a:t>Ajouter lentement les œufs et incorporer délicatement la farine, </a:t>
                      </a:r>
                      <a:r>
                        <a:rPr lang="fr-FR" sz="1400" b="0" i="0" baseline="0" dirty="0" err="1" smtClean="0"/>
                        <a:t>év</a:t>
                      </a:r>
                      <a:r>
                        <a:rPr lang="fr-FR" sz="1400" b="0" i="0" baseline="0" dirty="0" smtClean="0"/>
                        <a:t>. la poudre à lever, ainsi que les autres ingrédients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="0" i="0" dirty="0" smtClean="0"/>
                        <a:t>Faire mousser le beurre</a:t>
                      </a:r>
                      <a:r>
                        <a:rPr lang="fr-FR" sz="1400" b="0" i="0" baseline="0" dirty="0" smtClean="0"/>
                        <a:t> et le sucre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="0" i="0" baseline="0" dirty="0" smtClean="0"/>
                        <a:t>Ajouter lentement le jaune d’œuf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="0" i="0" baseline="0" dirty="0" smtClean="0"/>
                        <a:t>Battre les blancs d’œufs en neige et incorporer pour finir la farine</a:t>
                      </a:r>
                      <a:endParaRPr lang="fr-FR" sz="1400" dirty="0" smtClean="0"/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="0" i="0" dirty="0" smtClean="0"/>
                        <a:t>Faire mousser le beurre</a:t>
                      </a:r>
                      <a:r>
                        <a:rPr lang="fr-FR" sz="1400" b="0" i="0" baseline="0" dirty="0" smtClean="0"/>
                        <a:t> et le sucre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="0" i="0" baseline="0" dirty="0" smtClean="0"/>
                        <a:t>Faire mousser le jaune d’œuf et le sucre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="0" i="0" baseline="0" dirty="0" smtClean="0"/>
                        <a:t>Monter el blanc d’œuf en neige avec un peu de sucre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="0" i="0" baseline="0" dirty="0" smtClean="0"/>
                        <a:t>Mélanger le tout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marL="0" indent="0">
                        <a:buFont typeface="Wingdings" charset="2"/>
                        <a:buNone/>
                      </a:pPr>
                      <a:r>
                        <a:rPr lang="fr-FR" sz="1200" b="1" i="1" u="sng" dirty="0" smtClean="0"/>
                        <a:t>Possibilités pour la formation</a:t>
                      </a:r>
                      <a:r>
                        <a:rPr lang="fr-FR" sz="1200" b="1" i="1" u="sng" baseline="0" dirty="0" smtClean="0"/>
                        <a:t> d’une tête régulière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200" b="0" i="0" baseline="0" dirty="0" smtClean="0"/>
                        <a:t>Plonger une corne à pâtisserie dans de l’huile et enfoncer au milieu du cake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200" b="0" i="0" baseline="0" dirty="0" smtClean="0"/>
                        <a:t>L’huile provoque une séparation et évite que les bords se rejoignent à la cuisson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200" b="0" i="0" baseline="0" dirty="0" smtClean="0"/>
                        <a:t>Enfourner le cake dans un four chaud et entailler la surface avec un couteau mouillé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200" b="0" i="0" baseline="0" dirty="0" smtClean="0"/>
                        <a:t>Terminer la cuisson dans un four moins chaud</a:t>
                      </a:r>
                      <a:endParaRPr lang="fr-FR" sz="1200" b="0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endParaRPr lang="fr-F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endParaRPr lang="fr-F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re 3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</p:spPr>
        <p:txBody>
          <a:bodyPr>
            <a:normAutofit/>
          </a:bodyPr>
          <a:lstStyle/>
          <a:p>
            <a:r>
              <a:rPr lang="fr-FR" b="1" dirty="0" smtClean="0"/>
              <a:t>Elaboration	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3793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Elaboration </a:t>
            </a:r>
            <a:r>
              <a:rPr lang="fr-FR" b="1" dirty="0" smtClean="0"/>
              <a:t>d’un </a:t>
            </a:r>
            <a:r>
              <a:rPr lang="fr-FR" b="1" dirty="0" err="1" smtClean="0"/>
              <a:t>plum</a:t>
            </a:r>
            <a:r>
              <a:rPr lang="fr-FR" b="1" dirty="0" smtClean="0"/>
              <a:t> cake (avec formation de la tête)	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700928"/>
              </p:ext>
            </p:extLst>
          </p:nvPr>
        </p:nvGraphicFramePr>
        <p:xfrm>
          <a:off x="511678" y="2151224"/>
          <a:ext cx="8126295" cy="2621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1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4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791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Sortes d’appareils au beurre</a:t>
                      </a:r>
                      <a:endParaRPr lang="fr-F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Activités de base</a:t>
                      </a:r>
                      <a:endParaRPr lang="fr-F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8001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err="1" smtClean="0">
                          <a:solidFill>
                            <a:srgbClr val="FF0000"/>
                          </a:solidFill>
                        </a:rPr>
                        <a:t>Plum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 cake (avec formation de la tête)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Faire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mousser le beurre, le sucre, le sel et le zeste de citron râpé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Ajouter les œufs entiers l’un après l’autre, alternativement avec la farine et la poudre à lever, et mélanger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Incorporer les fruits confits à l’appareil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Verser dans un moule à cake et presser au milieu avec la corne à pâtisserie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Cuire au four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Démouler et laisser refroidir sur une grille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" name="Image 1" descr="cake_au_citron_et_aux_graines_de_pavot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638" y="4537950"/>
            <a:ext cx="2407765" cy="160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98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Informations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2077107"/>
            <a:ext cx="3566160" cy="386187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fr-FR" sz="1800" b="1" i="1" dirty="0" smtClean="0">
                <a:solidFill>
                  <a:srgbClr val="FF0000"/>
                </a:solidFill>
              </a:rPr>
              <a:t>Caractéristiques</a:t>
            </a:r>
          </a:p>
          <a:p>
            <a:pPr>
              <a:spcBef>
                <a:spcPts val="600"/>
              </a:spcBef>
            </a:pPr>
            <a:r>
              <a:rPr lang="fr-FR" sz="1800" b="1" i="1" u="sng" dirty="0" smtClean="0"/>
              <a:t>Forme :</a:t>
            </a:r>
            <a:r>
              <a:rPr lang="fr-FR" sz="1800" dirty="0" smtClean="0"/>
              <a:t> rectangulaire, bien bombé</a:t>
            </a:r>
          </a:p>
          <a:p>
            <a:pPr>
              <a:spcBef>
                <a:spcPts val="600"/>
              </a:spcBef>
            </a:pPr>
            <a:r>
              <a:rPr lang="fr-FR" sz="1800" b="1" i="1" u="sng" dirty="0" smtClean="0"/>
              <a:t>Surface </a:t>
            </a:r>
            <a:r>
              <a:rPr lang="fr-FR" sz="1800" b="1" i="1" dirty="0" smtClean="0"/>
              <a:t>: </a:t>
            </a:r>
            <a:r>
              <a:rPr lang="fr-FR" sz="1800" dirty="0" smtClean="0"/>
              <a:t>fente régulière au milieu, plutôt mate, brillante une fois enduite d’</a:t>
            </a:r>
            <a:r>
              <a:rPr lang="fr-FR" sz="1800" dirty="0" err="1" smtClean="0"/>
              <a:t>abricoture</a:t>
            </a:r>
            <a:r>
              <a:rPr lang="fr-FR" sz="1800" dirty="0" smtClean="0"/>
              <a:t> et glacée</a:t>
            </a:r>
          </a:p>
          <a:p>
            <a:pPr>
              <a:spcBef>
                <a:spcPts val="600"/>
              </a:spcBef>
            </a:pPr>
            <a:r>
              <a:rPr lang="fr-FR" sz="1800" b="1" i="1" u="sng" dirty="0" smtClean="0"/>
              <a:t>Consistance :</a:t>
            </a:r>
            <a:r>
              <a:rPr lang="fr-FR" sz="1800" dirty="0" smtClean="0"/>
              <a:t> tendre, pores fins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1800" b="1" i="1" dirty="0" smtClean="0">
                <a:solidFill>
                  <a:srgbClr val="FF0000"/>
                </a:solidFill>
              </a:rPr>
              <a:t>Conseils</a:t>
            </a:r>
            <a:endParaRPr lang="fr-FR" sz="1800" b="1" i="1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fr-FR" sz="1800" dirty="0" smtClean="0"/>
              <a:t>Au lieu d’enfoncer la corne, entailler avec le couteau après le début de la cuisson</a:t>
            </a:r>
          </a:p>
        </p:txBody>
      </p:sp>
      <p:pic>
        <p:nvPicPr>
          <p:cNvPr id="3" name="Espace réservé du contenu 2" descr="cake_au_citron_et_aux_graines_de_pavot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401" b="-324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8537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1467</TotalTime>
  <Words>1316</Words>
  <Application>Microsoft Office PowerPoint</Application>
  <PresentationFormat>Affichage à l'écran (4:3)</PresentationFormat>
  <Paragraphs>130</Paragraphs>
  <Slides>13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Brush Script MT</vt:lpstr>
      <vt:lpstr>Calibri</vt:lpstr>
      <vt:lpstr>Calisto MT</vt:lpstr>
      <vt:lpstr>Wingdings</vt:lpstr>
      <vt:lpstr>Capital</vt:lpstr>
      <vt:lpstr>Appareils au beurre</vt:lpstr>
      <vt:lpstr>Appareils au beurre</vt:lpstr>
      <vt:lpstr>Ingrédients</vt:lpstr>
      <vt:lpstr>Autres matières premières et produits semi-finis</vt:lpstr>
      <vt:lpstr>Autres matières premières et produits semi-finis</vt:lpstr>
      <vt:lpstr>Schéma des recettes</vt:lpstr>
      <vt:lpstr>Elaboration </vt:lpstr>
      <vt:lpstr>Elaboration d’un plum cake (avec formation de la tête) </vt:lpstr>
      <vt:lpstr>Informations</vt:lpstr>
      <vt:lpstr>Informations</vt:lpstr>
      <vt:lpstr>Elaboration d’un cake au citron (sans formation de la tête) </vt:lpstr>
      <vt:lpstr>Informations</vt:lpstr>
      <vt:lpstr>Informations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entremets</dc:title>
  <dc:creator>Cardinaux Yan</dc:creator>
  <cp:lastModifiedBy>Philippe Pache</cp:lastModifiedBy>
  <cp:revision>229</cp:revision>
  <dcterms:created xsi:type="dcterms:W3CDTF">2014-08-25T11:46:16Z</dcterms:created>
  <dcterms:modified xsi:type="dcterms:W3CDTF">2022-03-14T11:01:54Z</dcterms:modified>
</cp:coreProperties>
</file>