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09/02/2015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hyperlink" Target="http://www.google.ch/url?sa=i&amp;rct=j&amp;q=les+classes+de+feu&amp;source=images&amp;cd=&amp;cad=rja&amp;docid=ZhNkmsOtQw-DKM&amp;tbnid=1ZuxcrEit15jlM:&amp;ved=0CAUQjRw&amp;url=http://www.chaux-de-fonds.ch/sante-securite/securite-blog/indendie-lutte-prevention/lutte-contre-le-feu&amp;ei=fyIrUeuWMIePtAaFq4HYDg&amp;bvm=bv.42768644,d.Yms&amp;psig=AFQjCNHqtpVCygYhaNig5Jc9vCeiUiEU1w&amp;ust=1361867750513233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CH" b="1" dirty="0">
                <a:latin typeface="Arial"/>
                <a:cs typeface="Arial"/>
              </a:rPr>
              <a:t>Protection</a:t>
            </a:r>
            <a:r>
              <a:rPr lang="fr-CH" u="sng" dirty="0"/>
              <a:t> </a:t>
            </a:r>
            <a:r>
              <a:rPr lang="fr-CH" u="sng" dirty="0" smtClean="0"/>
              <a:t/>
            </a:r>
            <a:br>
              <a:rPr lang="fr-CH" u="sng" dirty="0" smtClean="0"/>
            </a:br>
            <a:r>
              <a:rPr lang="fr-CH" u="sng" dirty="0" smtClean="0"/>
              <a:t/>
            </a:r>
            <a:br>
              <a:rPr lang="fr-CH" u="sng" dirty="0" smtClean="0"/>
            </a:br>
            <a:r>
              <a:rPr lang="fr-CH" b="1" dirty="0" smtClean="0">
                <a:latin typeface="Arial"/>
                <a:cs typeface="Arial"/>
              </a:rPr>
              <a:t>contre</a:t>
            </a:r>
            <a:br>
              <a:rPr lang="fr-CH" b="1" dirty="0" smtClean="0">
                <a:latin typeface="Arial"/>
                <a:cs typeface="Arial"/>
              </a:rPr>
            </a:br>
            <a:r>
              <a:rPr lang="fr-CH" b="1" dirty="0" smtClean="0">
                <a:latin typeface="Arial"/>
                <a:cs typeface="Arial"/>
              </a:rPr>
              <a:t> </a:t>
            </a:r>
            <a:br>
              <a:rPr lang="fr-CH" b="1" dirty="0" smtClean="0">
                <a:latin typeface="Arial"/>
                <a:cs typeface="Arial"/>
              </a:rPr>
            </a:br>
            <a:r>
              <a:rPr lang="fr-CH" b="1" dirty="0" smtClean="0">
                <a:latin typeface="Arial"/>
                <a:cs typeface="Arial"/>
              </a:rPr>
              <a:t>les </a:t>
            </a:r>
            <a:r>
              <a:rPr lang="fr-CH" b="1" dirty="0">
                <a:latin typeface="Arial"/>
                <a:cs typeface="Arial"/>
              </a:rPr>
              <a:t>incendies</a:t>
            </a:r>
          </a:p>
        </p:txBody>
      </p:sp>
      <p:pic>
        <p:nvPicPr>
          <p:cNvPr id="3" name="Image 2" descr="3457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9838" y="3933056"/>
            <a:ext cx="4702602" cy="2232248"/>
          </a:xfrm>
          <a:prstGeom prst="rect">
            <a:avLst/>
          </a:prstGeom>
        </p:spPr>
      </p:pic>
      <p:pic>
        <p:nvPicPr>
          <p:cNvPr id="4" name="Image 3" descr="017-deep-fryer-fir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0312" y="1628800"/>
            <a:ext cx="1846064" cy="1846064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5565675"/>
            <a:ext cx="515938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6021288"/>
            <a:ext cx="693737" cy="44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ous-titre 1"/>
          <p:cNvSpPr>
            <a:spLocks noGrp="1"/>
          </p:cNvSpPr>
          <p:nvPr>
            <p:ph type="subTitle" idx="1"/>
          </p:nvPr>
        </p:nvSpPr>
        <p:spPr>
          <a:xfrm>
            <a:off x="1331640" y="6289385"/>
            <a:ext cx="6400800" cy="530716"/>
          </a:xfrm>
        </p:spPr>
        <p:txBody>
          <a:bodyPr/>
          <a:lstStyle/>
          <a:p>
            <a:pPr algn="ctr"/>
            <a:r>
              <a:rPr lang="fr-FR" dirty="0" smtClean="0">
                <a:latin typeface="Arial" panose="020B0604020202020204" pitchFamily="34" charset="0"/>
                <a:cs typeface="Arial" panose="020B0604020202020204" pitchFamily="34" charset="0"/>
              </a:rPr>
              <a:t>Cardinaux </a:t>
            </a:r>
            <a:r>
              <a:rPr lang="fr-F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</a:t>
            </a: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139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pPr algn="ctr">
              <a:spcAft>
                <a:spcPts val="0"/>
              </a:spcAft>
            </a:pPr>
            <a:r>
              <a:rPr lang="fr-FR" sz="2800" b="0" dirty="0">
                <a:latin typeface="Arial"/>
                <a:ea typeface="Times New Roman"/>
                <a:cs typeface="Arial"/>
              </a:rPr>
              <a:t>Dans environ </a:t>
            </a:r>
            <a:r>
              <a:rPr lang="fr-FR" sz="2800" b="0" dirty="0" smtClean="0">
                <a:latin typeface="Arial"/>
                <a:ea typeface="Times New Roman"/>
                <a:cs typeface="Arial"/>
              </a:rPr>
              <a:t>18 % </a:t>
            </a:r>
            <a:r>
              <a:rPr lang="fr-FR" sz="2800" b="0" dirty="0">
                <a:latin typeface="Arial"/>
                <a:ea typeface="Times New Roman"/>
                <a:cs typeface="Arial"/>
              </a:rPr>
              <a:t>des cas, des incendies peuvent se propager dans les cuisines et l’entrepôt d’un établissement publique</a:t>
            </a:r>
            <a:endParaRPr lang="fr-CH" sz="2800" b="0" dirty="0">
              <a:latin typeface="Arial"/>
              <a:ea typeface="Times New Roman"/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2800" b="0" dirty="0">
                <a:latin typeface="Arial"/>
                <a:ea typeface="Times New Roman"/>
                <a:cs typeface="Arial"/>
              </a:rPr>
              <a:t> </a:t>
            </a:r>
            <a:endParaRPr lang="fr-FR" sz="2800" b="0" dirty="0" smtClean="0">
              <a:latin typeface="Arial"/>
              <a:ea typeface="Times New Roman"/>
              <a:cs typeface="Arial"/>
            </a:endParaRPr>
          </a:p>
          <a:p>
            <a:pPr marL="0" indent="0">
              <a:spcAft>
                <a:spcPts val="0"/>
              </a:spcAft>
              <a:buNone/>
            </a:pPr>
            <a:endParaRPr lang="fr-CH" sz="2800" dirty="0">
              <a:latin typeface="Times New Roman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800" dirty="0">
                <a:latin typeface="Arial"/>
                <a:ea typeface="Times New Roman"/>
              </a:rPr>
              <a:t>Pour qu’un incendie se déclare, </a:t>
            </a:r>
            <a:endParaRPr lang="fr-FR" sz="2800" dirty="0" smtClean="0">
              <a:latin typeface="Arial"/>
              <a:ea typeface="Times New Roman"/>
            </a:endParaRPr>
          </a:p>
          <a:p>
            <a:pPr algn="ctr">
              <a:spcAft>
                <a:spcPts val="0"/>
              </a:spcAft>
            </a:pPr>
            <a:r>
              <a:rPr lang="fr-FR" sz="2800" dirty="0" smtClean="0">
                <a:latin typeface="Arial"/>
                <a:ea typeface="Times New Roman"/>
              </a:rPr>
              <a:t>les </a:t>
            </a:r>
            <a:r>
              <a:rPr lang="fr-FR" sz="2800" dirty="0">
                <a:latin typeface="Arial"/>
                <a:ea typeface="Times New Roman"/>
              </a:rPr>
              <a:t>trois conditions suivantes doivent être </a:t>
            </a:r>
            <a:r>
              <a:rPr lang="fr-FR" sz="2800" dirty="0" smtClean="0">
                <a:latin typeface="Arial"/>
                <a:ea typeface="Times New Roman"/>
              </a:rPr>
              <a:t>réunies :</a:t>
            </a:r>
            <a:endParaRPr lang="fr-CH" sz="2800" dirty="0">
              <a:latin typeface="Times New Roman"/>
              <a:ea typeface="Times New Roman"/>
            </a:endParaRP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652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fr-FR" sz="2800" dirty="0" smtClean="0">
                <a:latin typeface="Arial"/>
                <a:ea typeface="Times New Roman"/>
              </a:rPr>
              <a:t>1. Une </a:t>
            </a:r>
            <a:r>
              <a:rPr lang="fr-FR" sz="2800" dirty="0">
                <a:latin typeface="Arial"/>
                <a:ea typeface="Times New Roman"/>
              </a:rPr>
              <a:t>matière </a:t>
            </a:r>
            <a:r>
              <a:rPr lang="fr-FR" sz="2800" dirty="0" smtClean="0">
                <a:latin typeface="Arial"/>
                <a:ea typeface="Times New Roman"/>
              </a:rPr>
              <a:t>combustible</a:t>
            </a:r>
          </a:p>
          <a:p>
            <a:pPr marL="0" indent="0">
              <a:spcAft>
                <a:spcPts val="0"/>
              </a:spcAft>
              <a:buNone/>
            </a:pPr>
            <a:endParaRPr lang="fr-CH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dirty="0">
                <a:latin typeface="Arial"/>
                <a:ea typeface="Times New Roman"/>
              </a:rPr>
              <a:t>2. De </a:t>
            </a:r>
            <a:r>
              <a:rPr lang="fr-FR" sz="2800" dirty="0" smtClean="0">
                <a:latin typeface="Arial"/>
                <a:ea typeface="Times New Roman"/>
              </a:rPr>
              <a:t>l’oxygène</a:t>
            </a:r>
          </a:p>
          <a:p>
            <a:pPr>
              <a:spcAft>
                <a:spcPts val="0"/>
              </a:spcAft>
            </a:pPr>
            <a:endParaRPr lang="fr-CH" sz="2800" dirty="0"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fr-FR" sz="2800" dirty="0">
                <a:latin typeface="Arial"/>
                <a:ea typeface="Times New Roman"/>
              </a:rPr>
              <a:t>3. De la chaleur / de </a:t>
            </a:r>
            <a:r>
              <a:rPr lang="fr-FR" sz="2800" dirty="0" smtClean="0">
                <a:latin typeface="Arial"/>
                <a:ea typeface="Times New Roman"/>
              </a:rPr>
              <a:t>l’énergie d’inflammation</a:t>
            </a:r>
            <a:endParaRPr lang="fr-CH" sz="2800" dirty="0">
              <a:latin typeface="Times New Roman"/>
              <a:ea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fr-FR" sz="2800" dirty="0">
                <a:latin typeface="Arial"/>
                <a:ea typeface="Times New Roman"/>
              </a:rPr>
              <a:t> </a:t>
            </a:r>
            <a:endParaRPr lang="fr-CH" sz="28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r>
              <a:rPr lang="fr-FR" sz="2800" b="1" dirty="0">
                <a:latin typeface="Arial"/>
                <a:ea typeface="Times New Roman"/>
              </a:rPr>
              <a:t>Si l’un de ces éléments manque</a:t>
            </a:r>
            <a:r>
              <a:rPr lang="fr-FR" sz="2800" b="1" dirty="0" smtClean="0">
                <a:latin typeface="Arial"/>
                <a:ea typeface="Times New Roman"/>
              </a:rPr>
              <a:t>,</a:t>
            </a:r>
          </a:p>
          <a:p>
            <a:pPr marL="0" indent="0" algn="ctr">
              <a:buNone/>
            </a:pPr>
            <a:r>
              <a:rPr lang="fr-FR" sz="2800" b="1" dirty="0" smtClean="0">
                <a:latin typeface="Arial"/>
                <a:ea typeface="Times New Roman"/>
              </a:rPr>
              <a:t> </a:t>
            </a:r>
            <a:r>
              <a:rPr lang="fr-FR" sz="2800" b="1" dirty="0">
                <a:latin typeface="Arial"/>
                <a:ea typeface="Times New Roman"/>
              </a:rPr>
              <a:t>il n’y a pas de feu</a:t>
            </a:r>
            <a:endParaRPr lang="fr-CH" sz="2800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404664"/>
            <a:ext cx="2154375" cy="208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03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chaux-de-fonds.ch/images/Upload/Pra_sante_secu/SISMN/Classes_Feux/tableau_classes_feux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96752"/>
            <a:ext cx="8615543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27584" y="332656"/>
            <a:ext cx="7520940" cy="720079"/>
          </a:xfrm>
        </p:spPr>
        <p:txBody>
          <a:bodyPr>
            <a:normAutofit/>
          </a:bodyPr>
          <a:lstStyle/>
          <a:p>
            <a:pPr algn="ctr"/>
            <a:r>
              <a:rPr lang="fr-CH" sz="4000" dirty="0" smtClean="0">
                <a:latin typeface="Arial"/>
                <a:cs typeface="Arial"/>
              </a:rPr>
              <a:t>Les classes de feu</a:t>
            </a:r>
          </a:p>
        </p:txBody>
      </p:sp>
    </p:spTree>
    <p:extLst>
      <p:ext uri="{BB962C8B-B14F-4D97-AF65-F5344CB8AC3E}">
        <p14:creationId xmlns:p14="http://schemas.microsoft.com/office/powerpoint/2010/main" val="10741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476673"/>
            <a:ext cx="752094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fr-CH" sz="4000" dirty="0" smtClean="0">
                <a:latin typeface="Arial"/>
                <a:cs typeface="Arial"/>
              </a:rPr>
              <a:t>Quelles sont les sources de danger en cuisine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71600" y="2348880"/>
            <a:ext cx="752094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 sz="4000" dirty="0" smtClean="0">
              <a:latin typeface="Arial"/>
              <a:cs typeface="Arial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2276872"/>
            <a:ext cx="82809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charset="2"/>
              <a:buChar char="Ø"/>
            </a:pPr>
            <a:r>
              <a:rPr lang="fr-CH" sz="4000" dirty="0" smtClean="0">
                <a:latin typeface="Arial"/>
                <a:cs typeface="Arial"/>
              </a:rPr>
              <a:t>Friteuses / Fourneaux à gaz</a:t>
            </a:r>
          </a:p>
          <a:p>
            <a:pPr marL="571500" indent="-571500">
              <a:buFont typeface="Wingdings" charset="2"/>
              <a:buChar char="Ø"/>
            </a:pPr>
            <a:r>
              <a:rPr lang="fr-CH" sz="4000" dirty="0" smtClean="0">
                <a:latin typeface="Arial"/>
                <a:cs typeface="Arial"/>
              </a:rPr>
              <a:t>Poêles ou casseroles avec matières grasses chaudes</a:t>
            </a:r>
          </a:p>
          <a:p>
            <a:pPr marL="571500" indent="-571500">
              <a:buFont typeface="Wingdings" charset="2"/>
              <a:buChar char="Ø"/>
            </a:pPr>
            <a:r>
              <a:rPr lang="fr-CH" sz="4000" dirty="0" smtClean="0">
                <a:latin typeface="Arial"/>
                <a:cs typeface="Arial"/>
              </a:rPr>
              <a:t>Graisses dans la hotte de ventilation</a:t>
            </a:r>
          </a:p>
        </p:txBody>
      </p:sp>
      <p:pic>
        <p:nvPicPr>
          <p:cNvPr id="6" name="Image 5" descr="friteuse-professionnelle-a-poser_250x25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429000"/>
            <a:ext cx="1515492" cy="1515492"/>
          </a:xfrm>
          <a:prstGeom prst="rect">
            <a:avLst/>
          </a:prstGeom>
        </p:spPr>
      </p:pic>
      <p:pic>
        <p:nvPicPr>
          <p:cNvPr id="7" name="Image 6" descr="p116_3676b1add12e9c6fc9ec8cf17977c329feu_casserol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501008"/>
            <a:ext cx="1168524" cy="1371068"/>
          </a:xfrm>
          <a:prstGeom prst="rect">
            <a:avLst/>
          </a:prstGeom>
        </p:spPr>
      </p:pic>
      <p:pic>
        <p:nvPicPr>
          <p:cNvPr id="8" name="Image 7" descr="hotte_professionnelle_1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7560" y="3717032"/>
            <a:ext cx="2238896" cy="1061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25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476673"/>
            <a:ext cx="752094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fr-CH" sz="4000" dirty="0" smtClean="0">
                <a:latin typeface="Arial"/>
                <a:cs typeface="Arial"/>
              </a:rPr>
              <a:t>Quelles sont les moyens d’extinction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71600" y="2348880"/>
            <a:ext cx="752094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 sz="4000" dirty="0" smtClean="0">
              <a:latin typeface="Arial"/>
              <a:cs typeface="Arial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39552" y="1916832"/>
            <a:ext cx="8229600" cy="309634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Wingdings" charset="2"/>
              <a:buChar char="Ø"/>
            </a:pPr>
            <a:r>
              <a:rPr lang="fr-FR" sz="2800" b="0" dirty="0">
                <a:latin typeface="Arial"/>
                <a:cs typeface="Arial"/>
              </a:rPr>
              <a:t>Les agents d’extinction sont des substances solides, </a:t>
            </a:r>
            <a:r>
              <a:rPr lang="fr-FR" sz="2800" b="0" dirty="0" smtClean="0">
                <a:latin typeface="Arial"/>
                <a:cs typeface="Arial"/>
              </a:rPr>
              <a:t>liquides ou </a:t>
            </a:r>
            <a:r>
              <a:rPr lang="fr-FR" sz="2800" b="0" dirty="0">
                <a:latin typeface="Arial"/>
                <a:cs typeface="Arial"/>
              </a:rPr>
              <a:t>gazeuses propres à éteindre un incendie</a:t>
            </a:r>
          </a:p>
          <a:p>
            <a:pPr marL="514350" indent="-514350">
              <a:buFont typeface="Wingdings" charset="2"/>
              <a:buChar char="Ø"/>
            </a:pPr>
            <a:r>
              <a:rPr lang="fr-FR" sz="2800" b="0" dirty="0">
                <a:latin typeface="Arial"/>
                <a:cs typeface="Arial"/>
              </a:rPr>
              <a:t>L’eau reste la solution universelle. </a:t>
            </a:r>
            <a:endParaRPr lang="fr-FR" sz="2800" b="0" dirty="0" smtClean="0">
              <a:latin typeface="Arial"/>
              <a:cs typeface="Arial"/>
            </a:endParaRPr>
          </a:p>
          <a:p>
            <a:pPr marL="514350" indent="-514350">
              <a:buFont typeface="Wingdings" charset="2"/>
              <a:buChar char="Ø"/>
            </a:pPr>
            <a:r>
              <a:rPr lang="fr-FR" sz="2800" b="0" dirty="0" smtClean="0">
                <a:latin typeface="Arial"/>
                <a:cs typeface="Arial"/>
              </a:rPr>
              <a:t>Dans </a:t>
            </a:r>
            <a:r>
              <a:rPr lang="fr-FR" sz="2800" b="0" dirty="0">
                <a:latin typeface="Arial"/>
                <a:cs typeface="Arial"/>
              </a:rPr>
              <a:t>de nombreux cas, elle peut toutefois être remplacée par des agents d’extinction plus </a:t>
            </a:r>
            <a:r>
              <a:rPr lang="fr-FR" sz="2800" b="0" dirty="0" smtClean="0">
                <a:latin typeface="Arial"/>
                <a:cs typeface="Arial"/>
              </a:rPr>
              <a:t>appropriés</a:t>
            </a:r>
            <a:endParaRPr lang="fr-FR" sz="2800" b="0" dirty="0">
              <a:latin typeface="Arial"/>
              <a:cs typeface="Arial"/>
            </a:endParaRPr>
          </a:p>
          <a:p>
            <a:pPr marL="514350" indent="-514350">
              <a:buFont typeface="Wingdings" charset="2"/>
              <a:buChar char="Ø"/>
            </a:pPr>
            <a:r>
              <a:rPr lang="fr-FR" sz="2800" b="0" dirty="0">
                <a:latin typeface="Arial"/>
                <a:cs typeface="Arial"/>
              </a:rPr>
              <a:t>A cet égard, il est à noter que les dégâts d’eau sont souvent plus importants que ceux causés par l’incendie lui- </a:t>
            </a:r>
            <a:r>
              <a:rPr lang="fr-FR" sz="2800" b="0" dirty="0" smtClean="0">
                <a:latin typeface="Arial"/>
                <a:cs typeface="Arial"/>
              </a:rPr>
              <a:t>même</a:t>
            </a:r>
            <a:endParaRPr lang="fr-FR" sz="2800" b="0" dirty="0">
              <a:latin typeface="Arial"/>
              <a:cs typeface="Arial"/>
            </a:endParaRPr>
          </a:p>
          <a:p>
            <a:pPr marL="514350" indent="-514350">
              <a:buFont typeface="Wingdings" charset="2"/>
              <a:buChar char="Ø"/>
            </a:pPr>
            <a:r>
              <a:rPr lang="fr-FR" sz="2800" b="0" dirty="0">
                <a:latin typeface="Arial"/>
                <a:cs typeface="Arial"/>
              </a:rPr>
              <a:t>L’extinction peut être obtenue par la </a:t>
            </a:r>
            <a:r>
              <a:rPr lang="fr-FR" sz="2800" dirty="0">
                <a:latin typeface="Arial"/>
                <a:cs typeface="Arial"/>
              </a:rPr>
              <a:t>suppression de l’une des trois conditions nécessaires à la déclaration d’un incendie, à savoir le combustible, l’oxygène ou l’énergie </a:t>
            </a:r>
            <a:r>
              <a:rPr lang="fr-FR" sz="2800" dirty="0" smtClean="0">
                <a:latin typeface="Arial"/>
                <a:cs typeface="Arial"/>
              </a:rPr>
              <a:t>d’inflammation</a:t>
            </a:r>
            <a:endParaRPr lang="fr-FR" sz="2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842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>
          <a:xfrm>
            <a:off x="827584" y="332656"/>
            <a:ext cx="7520940" cy="720079"/>
          </a:xfrm>
        </p:spPr>
        <p:txBody>
          <a:bodyPr>
            <a:normAutofit/>
          </a:bodyPr>
          <a:lstStyle/>
          <a:p>
            <a:pPr algn="ctr"/>
            <a:r>
              <a:rPr lang="fr-CH" sz="4000" dirty="0" smtClean="0">
                <a:latin typeface="Arial"/>
                <a:cs typeface="Arial"/>
              </a:rPr>
              <a:t>Moyens d’extinction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740142" y="3176816"/>
            <a:ext cx="18466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fr-FR" sz="800" dirty="0">
                <a:latin typeface="Arial"/>
                <a:ea typeface="Times New Roman"/>
              </a:rPr>
              <a:t> </a:t>
            </a:r>
            <a:endParaRPr lang="fr-FR" sz="12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988840"/>
            <a:ext cx="8534400" cy="7366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2708920"/>
            <a:ext cx="85471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019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476673"/>
            <a:ext cx="7520940" cy="1296144"/>
          </a:xfrm>
        </p:spPr>
        <p:txBody>
          <a:bodyPr>
            <a:normAutofit lnSpcReduction="10000"/>
          </a:bodyPr>
          <a:lstStyle/>
          <a:p>
            <a:pPr algn="ctr"/>
            <a:r>
              <a:rPr lang="fr-CH" sz="4000" dirty="0" smtClean="0">
                <a:latin typeface="Arial"/>
                <a:cs typeface="Arial"/>
              </a:rPr>
              <a:t>Quelles sont les mesures anti-feu en cuisine ?</a:t>
            </a:r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971600" y="2348880"/>
            <a:ext cx="7520940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fr-CH" sz="4000" dirty="0" smtClean="0">
              <a:latin typeface="Arial"/>
              <a:cs typeface="Arial"/>
            </a:endParaRPr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1988840"/>
            <a:ext cx="8280920" cy="12241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8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737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023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30936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9536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7280" indent="-173736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533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581912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792224" indent="-164592" algn="l" defTabSz="914400" rtl="0" eaLnBrk="1" latinLnBrk="0" hangingPunct="1">
              <a:spcBef>
                <a:spcPts val="300"/>
              </a:spcBef>
              <a:buClr>
                <a:schemeClr val="accent2"/>
              </a:buClr>
              <a:buFont typeface="Wingdings" pitchFamily="2" charset="2"/>
              <a:buChar char="§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Wingdings" charset="2"/>
              <a:buChar char="Ø"/>
            </a:pPr>
            <a:r>
              <a:rPr lang="fr-CH" sz="2200" dirty="0" smtClean="0">
                <a:latin typeface="Arial"/>
                <a:cs typeface="Arial"/>
              </a:rPr>
              <a:t>Détecteurs de feu et de fumée</a:t>
            </a:r>
          </a:p>
          <a:p>
            <a:pPr marL="571500" indent="-571500">
              <a:buFont typeface="Wingdings" charset="2"/>
              <a:buChar char="Ø"/>
            </a:pPr>
            <a:r>
              <a:rPr lang="fr-CH" sz="2200" dirty="0" smtClean="0">
                <a:latin typeface="Arial"/>
                <a:cs typeface="Arial"/>
              </a:rPr>
              <a:t>Extincteurs / Sprinkler</a:t>
            </a:r>
          </a:p>
          <a:p>
            <a:pPr marL="571500" indent="-571500">
              <a:buFont typeface="Wingdings" charset="2"/>
              <a:buChar char="Ø"/>
            </a:pPr>
            <a:r>
              <a:rPr lang="fr-CH" sz="2200" dirty="0" smtClean="0">
                <a:latin typeface="Arial"/>
                <a:cs typeface="Arial"/>
              </a:rPr>
              <a:t>Couvertures anti-feu</a:t>
            </a:r>
          </a:p>
        </p:txBody>
      </p:sp>
      <p:pic>
        <p:nvPicPr>
          <p:cNvPr id="9" name="Picture 2" descr="http://shop.technyrem.com/images/logisty/L3155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356992"/>
            <a:ext cx="1835154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" descr="http://www.contrelefeu.fr/boutique/images_produits/extincteur_poudre_abc_2kg_firestar2-z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44824"/>
            <a:ext cx="2411760" cy="3215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6" descr="http://www.kymoa.fr/fichiers/jpg/Y291dmVydHVyZS1hbnRpZmV1LXNvdXBsZS1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2132856"/>
            <a:ext cx="1789740" cy="2389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95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88</TotalTime>
  <Words>188</Words>
  <Application>Microsoft Office PowerPoint</Application>
  <PresentationFormat>Affichage à l'écran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Angles</vt:lpstr>
      <vt:lpstr>Protection   contre   les incendies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michel</dc:creator>
  <cp:lastModifiedBy>cardinaux</cp:lastModifiedBy>
  <cp:revision>32</cp:revision>
  <dcterms:created xsi:type="dcterms:W3CDTF">2013-02-25T08:26:11Z</dcterms:created>
  <dcterms:modified xsi:type="dcterms:W3CDTF">2015-02-09T09:08:20Z</dcterms:modified>
</cp:coreProperties>
</file>