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7"/>
  </p:notesMasterIdLst>
  <p:sldIdLst>
    <p:sldId id="256" r:id="rId2"/>
    <p:sldId id="258" r:id="rId3"/>
    <p:sldId id="257" r:id="rId4"/>
    <p:sldId id="260" r:id="rId5"/>
    <p:sldId id="266" r:id="rId6"/>
    <p:sldId id="267" r:id="rId7"/>
    <p:sldId id="268" r:id="rId8"/>
    <p:sldId id="269" r:id="rId9"/>
    <p:sldId id="271" r:id="rId10"/>
    <p:sldId id="270" r:id="rId11"/>
    <p:sldId id="272" r:id="rId12"/>
    <p:sldId id="273" r:id="rId13"/>
    <p:sldId id="274" r:id="rId14"/>
    <p:sldId id="263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-120" y="-1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72EC4-689D-41A5-BB07-43BDC22B7787}" type="datetimeFigureOut">
              <a:rPr lang="fr-CH" smtClean="0"/>
              <a:t>15.02.15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FB464-B3DE-4679-B75A-985ABB733C0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51275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FB464-B3DE-4679-B75A-985ABB733C02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2084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FB464-B3DE-4679-B75A-985ABB733C02}" type="slidenum">
              <a:rPr lang="fr-CH" smtClean="0"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2084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FB464-B3DE-4679-B75A-985ABB733C02}" type="slidenum">
              <a:rPr lang="fr-CH" smtClean="0"/>
              <a:t>15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208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2069C06D-4ED8-42C6-905D-CA84CA1B6CBF}" type="datetime2">
              <a:rPr lang="en-US" smtClean="0"/>
              <a:t>dimanche, 15 février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, imag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dimanche, 15 février 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dimanche, 15 février 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dimanche, 15 février 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dimanche, 15 février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dimanche, 15 février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dimanche, 15 février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0B385921-A91A-409C-921C-0E0EC1E750EC}" type="datetime2">
              <a:rPr lang="en-US" smtClean="0"/>
              <a:t>dimanche, 15 février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dimanche, 15 février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dimanche, 15 février 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dimanche, 15 février 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dimanche, 15 février 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dimanche, 15 février 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dimanche, 15 février 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0B385921-A91A-409C-921C-0E0EC1E750EC}" type="datetime2">
              <a:rPr lang="en-US" smtClean="0"/>
              <a:t>dimanche, 15 février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6" Type="http://schemas.openxmlformats.org/officeDocument/2006/relationships/image" Target="../media/image23.jpg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image" Target="../media/image26.jpg"/><Relationship Id="rId6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Spécialités glacés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4400" y="5599591"/>
            <a:ext cx="7342188" cy="508783"/>
          </a:xfrm>
        </p:spPr>
        <p:txBody>
          <a:bodyPr>
            <a:normAutofit/>
          </a:bodyPr>
          <a:lstStyle/>
          <a:p>
            <a:r>
              <a:rPr lang="fr-FR" sz="1600" dirty="0" smtClean="0"/>
              <a:t>Cardinaux Yan</a:t>
            </a:r>
            <a:endParaRPr lang="fr-FR" sz="16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" y="5129212"/>
            <a:ext cx="515938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69" y="5667049"/>
            <a:ext cx="69373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 descr="Coupe Danemar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300" y="3566956"/>
            <a:ext cx="5426288" cy="1716479"/>
          </a:xfrm>
          <a:prstGeom prst="rect">
            <a:avLst/>
          </a:prstGeom>
        </p:spPr>
      </p:pic>
      <p:pic>
        <p:nvPicPr>
          <p:cNvPr id="7" name="Image 6" descr="Frappé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31" y="508395"/>
            <a:ext cx="1299758" cy="1231109"/>
          </a:xfrm>
          <a:prstGeom prst="rect">
            <a:avLst/>
          </a:prstGeom>
        </p:spPr>
      </p:pic>
      <p:pic>
        <p:nvPicPr>
          <p:cNvPr id="8" name="Image 7" descr="Cassat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550" y="508395"/>
            <a:ext cx="1289271" cy="123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70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Omelettes surprises (glacées)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1887236"/>
            <a:ext cx="3566160" cy="472256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800"/>
              </a:spcBef>
            </a:pPr>
            <a:r>
              <a:rPr lang="fr-FR" dirty="0" smtClean="0"/>
              <a:t>Asperger un </a:t>
            </a:r>
            <a:r>
              <a:rPr lang="fr-FR" b="1" dirty="0" smtClean="0"/>
              <a:t>biscuit ovale </a:t>
            </a:r>
            <a:r>
              <a:rPr lang="fr-FR" dirty="0" smtClean="0"/>
              <a:t>avec un sirop à la liqueur, ou l’imbiber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Dresser sur le bord des </a:t>
            </a:r>
            <a:r>
              <a:rPr lang="fr-FR" b="1" dirty="0" smtClean="0"/>
              <a:t>petites boules de glace </a:t>
            </a:r>
            <a:r>
              <a:rPr lang="fr-FR" dirty="0" smtClean="0"/>
              <a:t>et remplir au milieu avec de la </a:t>
            </a:r>
            <a:r>
              <a:rPr lang="fr-FR" b="1" dirty="0" smtClean="0"/>
              <a:t>salade de fruits </a:t>
            </a:r>
            <a:r>
              <a:rPr lang="fr-FR" dirty="0" smtClean="0"/>
              <a:t>marinée et bien égouttée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Recouvrir le tout avec de fines tranches de </a:t>
            </a:r>
            <a:r>
              <a:rPr lang="fr-FR" b="1" dirty="0" smtClean="0"/>
              <a:t>biscuit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Surgeler rapidement, mais sans laisser durcir la </a:t>
            </a:r>
            <a:r>
              <a:rPr lang="fr-FR" dirty="0"/>
              <a:t>s</a:t>
            </a:r>
            <a:r>
              <a:rPr lang="fr-FR" dirty="0" smtClean="0"/>
              <a:t>alade de fruit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Recouvrir avec un </a:t>
            </a:r>
            <a:r>
              <a:rPr lang="fr-FR" b="1" dirty="0" err="1" smtClean="0"/>
              <a:t>meringage</a:t>
            </a:r>
            <a:r>
              <a:rPr lang="fr-FR" b="1" dirty="0" smtClean="0"/>
              <a:t> à froid </a:t>
            </a:r>
            <a:r>
              <a:rPr lang="fr-FR" dirty="0" smtClean="0"/>
              <a:t>et décorer avec le reste de l’appareil ou moyen d’un sac à dresser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Décorer avec des </a:t>
            </a:r>
            <a:r>
              <a:rPr lang="fr-FR" b="1" dirty="0" smtClean="0"/>
              <a:t>fruits frais </a:t>
            </a:r>
            <a:r>
              <a:rPr lang="fr-FR" dirty="0" smtClean="0"/>
              <a:t>ou </a:t>
            </a:r>
            <a:r>
              <a:rPr lang="fr-FR" b="1" dirty="0" smtClean="0"/>
              <a:t>confits </a:t>
            </a:r>
            <a:r>
              <a:rPr lang="fr-FR" dirty="0" smtClean="0"/>
              <a:t>et saupoudrer de </a:t>
            </a:r>
            <a:r>
              <a:rPr lang="fr-FR" b="1" dirty="0" smtClean="0"/>
              <a:t>sucre glace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Glacer rapidement au </a:t>
            </a:r>
            <a:r>
              <a:rPr lang="fr-FR" b="1" dirty="0" smtClean="0"/>
              <a:t>four chaud </a:t>
            </a:r>
            <a:r>
              <a:rPr lang="fr-FR" dirty="0" smtClean="0"/>
              <a:t>et saupoudrer encore une fois de </a:t>
            </a:r>
            <a:r>
              <a:rPr lang="fr-FR" b="1" dirty="0" smtClean="0"/>
              <a:t>sucre glace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Les omelettes surprises doivent </a:t>
            </a:r>
            <a:r>
              <a:rPr lang="fr-FR" dirty="0" smtClean="0"/>
              <a:t>être servies </a:t>
            </a:r>
            <a:r>
              <a:rPr lang="fr-FR" b="1" dirty="0" smtClean="0"/>
              <a:t>immédiatement</a:t>
            </a:r>
            <a:endParaRPr lang="fr-FR" b="1" dirty="0" smtClean="0"/>
          </a:p>
        </p:txBody>
      </p:sp>
      <p:pic>
        <p:nvPicPr>
          <p:cNvPr id="3" name="Espace réservé du contenu 2" descr="Omelette surpris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939" b="-199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82446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Frappés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2077281"/>
            <a:ext cx="3566160" cy="415013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800"/>
              </a:spcBef>
            </a:pPr>
            <a:r>
              <a:rPr lang="fr-FR" dirty="0" smtClean="0"/>
              <a:t>On peut préparer les frappés glacés au choix avec une seule ou plusieurs sortes de </a:t>
            </a:r>
            <a:r>
              <a:rPr lang="fr-FR" b="1" dirty="0" smtClean="0"/>
              <a:t>glaces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Cette spécialité, </a:t>
            </a:r>
            <a:r>
              <a:rPr lang="fr-FR" b="1" dirty="0" smtClean="0"/>
              <a:t>américaine </a:t>
            </a:r>
            <a:r>
              <a:rPr lang="fr-FR" dirty="0" smtClean="0"/>
              <a:t>à l’origine, n’est rien d’autre qu’une boisson lactée préparée avec de la </a:t>
            </a:r>
            <a:r>
              <a:rPr lang="fr-FR" b="1" dirty="0" smtClean="0"/>
              <a:t>glace</a:t>
            </a:r>
            <a:r>
              <a:rPr lang="fr-FR" dirty="0" smtClean="0"/>
              <a:t> et du </a:t>
            </a:r>
            <a:r>
              <a:rPr lang="fr-FR" b="1" dirty="0" smtClean="0"/>
              <a:t>lait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fr-FR" b="1" dirty="0" smtClean="0">
                <a:solidFill>
                  <a:srgbClr val="FF0000"/>
                </a:solidFill>
              </a:rPr>
              <a:t>Préparation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Mélanger au </a:t>
            </a:r>
            <a:r>
              <a:rPr lang="fr-FR" b="1" dirty="0" smtClean="0"/>
              <a:t>mixeur</a:t>
            </a:r>
            <a:r>
              <a:rPr lang="fr-FR" dirty="0" smtClean="0"/>
              <a:t> une boule de glace et 1,5 dl de lait jusqu’à former une petite couronne de </a:t>
            </a:r>
            <a:r>
              <a:rPr lang="fr-FR" b="1" dirty="0" smtClean="0"/>
              <a:t>mousse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On peut aussi mixer des </a:t>
            </a:r>
            <a:r>
              <a:rPr lang="fr-FR" b="1" dirty="0" smtClean="0"/>
              <a:t>fruits frais </a:t>
            </a:r>
            <a:r>
              <a:rPr lang="fr-FR" dirty="0" smtClean="0"/>
              <a:t>en m</a:t>
            </a:r>
            <a:r>
              <a:rPr lang="fr-FR" dirty="0" smtClean="0"/>
              <a:t>ême temps, ce qui permet de renforcer l’</a:t>
            </a:r>
            <a:r>
              <a:rPr lang="fr-FR" b="1" dirty="0" smtClean="0"/>
              <a:t>arôme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Remplir dans un </a:t>
            </a:r>
            <a:r>
              <a:rPr lang="fr-FR" b="1" dirty="0" smtClean="0"/>
              <a:t>verre à frappé </a:t>
            </a:r>
            <a:r>
              <a:rPr lang="fr-FR" dirty="0" smtClean="0"/>
              <a:t>ou une </a:t>
            </a:r>
            <a:r>
              <a:rPr lang="fr-FR" b="1" dirty="0" smtClean="0"/>
              <a:t>coupe de champagne </a:t>
            </a:r>
            <a:r>
              <a:rPr lang="fr-FR" dirty="0" smtClean="0"/>
              <a:t>et décorer à volonté avec de la </a:t>
            </a:r>
            <a:r>
              <a:rPr lang="fr-FR" b="1" dirty="0" smtClean="0"/>
              <a:t>crème fouettée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L’adjonction de </a:t>
            </a:r>
            <a:r>
              <a:rPr lang="fr-FR" b="1" dirty="0" smtClean="0"/>
              <a:t>crème</a:t>
            </a:r>
            <a:r>
              <a:rPr lang="fr-FR" dirty="0" smtClean="0"/>
              <a:t> ou de </a:t>
            </a:r>
            <a:r>
              <a:rPr lang="fr-FR" b="1" dirty="0" smtClean="0"/>
              <a:t>lait concentré sucré</a:t>
            </a:r>
            <a:r>
              <a:rPr lang="fr-FR" dirty="0" smtClean="0"/>
              <a:t> affine la </a:t>
            </a:r>
            <a:r>
              <a:rPr lang="fr-FR" b="1" dirty="0" smtClean="0"/>
              <a:t>qualité</a:t>
            </a:r>
            <a:endParaRPr lang="fr-FR" b="1" dirty="0" smtClean="0"/>
          </a:p>
        </p:txBody>
      </p:sp>
      <p:pic>
        <p:nvPicPr>
          <p:cNvPr id="3" name="Espace réservé du contenu 2" descr="Frappé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36" b="-81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3792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Coupes glacées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2012460"/>
            <a:ext cx="3566160" cy="4561564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800"/>
              </a:spcBef>
            </a:pPr>
            <a:r>
              <a:rPr lang="fr-FR" dirty="0" smtClean="0"/>
              <a:t>Créations à base d’une ou de plusieurs sortes de </a:t>
            </a:r>
            <a:r>
              <a:rPr lang="fr-FR" b="1" dirty="0" smtClean="0"/>
              <a:t>glaces</a:t>
            </a:r>
            <a:r>
              <a:rPr lang="fr-FR" dirty="0" smtClean="0"/>
              <a:t> avec des </a:t>
            </a:r>
            <a:r>
              <a:rPr lang="fr-FR" b="1" dirty="0" smtClean="0"/>
              <a:t>fruits</a:t>
            </a:r>
            <a:r>
              <a:rPr lang="fr-FR" dirty="0" smtClean="0"/>
              <a:t>, des </a:t>
            </a:r>
            <a:r>
              <a:rPr lang="fr-FR" b="1" dirty="0" smtClean="0"/>
              <a:t>sauces</a:t>
            </a:r>
            <a:r>
              <a:rPr lang="fr-FR" dirty="0" smtClean="0"/>
              <a:t>, des </a:t>
            </a:r>
            <a:r>
              <a:rPr lang="fr-FR" b="1" dirty="0" smtClean="0"/>
              <a:t>« </a:t>
            </a:r>
            <a:r>
              <a:rPr lang="fr-FR" b="1" dirty="0" err="1" smtClean="0"/>
              <a:t>toppings</a:t>
            </a:r>
            <a:r>
              <a:rPr lang="fr-FR" b="1" dirty="0" smtClean="0"/>
              <a:t> »</a:t>
            </a:r>
            <a:r>
              <a:rPr lang="fr-FR" dirty="0" smtClean="0"/>
              <a:t>, des noix ou d’autres ingrédients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Elles sont servies le plus souvent dans des </a:t>
            </a:r>
            <a:r>
              <a:rPr lang="fr-FR" b="1" dirty="0" smtClean="0"/>
              <a:t>verres spéciaux</a:t>
            </a:r>
            <a:r>
              <a:rPr lang="fr-FR" dirty="0" smtClean="0"/>
              <a:t>, et généralement décorées avec de la </a:t>
            </a:r>
            <a:r>
              <a:rPr lang="fr-FR" b="1" dirty="0" smtClean="0"/>
              <a:t>crème fouettée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Tous les entremets glacés simples peuvent </a:t>
            </a:r>
            <a:r>
              <a:rPr lang="fr-FR" dirty="0" smtClean="0"/>
              <a:t>être dressés individuellement ou en combinaison sous forme de coupes glacées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Lorsqu’on compose une </a:t>
            </a:r>
            <a:r>
              <a:rPr lang="fr-FR" b="1" dirty="0" smtClean="0"/>
              <a:t>création</a:t>
            </a:r>
            <a:r>
              <a:rPr lang="fr-FR" dirty="0" smtClean="0"/>
              <a:t>, il faut cependant veiller à ce que la </a:t>
            </a:r>
            <a:r>
              <a:rPr lang="fr-FR" b="1" dirty="0" smtClean="0"/>
              <a:t>saveur</a:t>
            </a:r>
            <a:r>
              <a:rPr lang="fr-FR" dirty="0" smtClean="0"/>
              <a:t> des différents ingrédients s’</a:t>
            </a:r>
            <a:r>
              <a:rPr lang="fr-FR" b="1" dirty="0" smtClean="0"/>
              <a:t>harmonise</a:t>
            </a:r>
            <a:endParaRPr lang="fr-FR" b="1" dirty="0" smtClean="0"/>
          </a:p>
        </p:txBody>
      </p:sp>
      <p:pic>
        <p:nvPicPr>
          <p:cNvPr id="3" name="Espace réservé du contenu 2" descr="Coupe Romanov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63" r="-118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9623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Coupes glacées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1788850"/>
            <a:ext cx="3566160" cy="4606286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800"/>
              </a:spcBef>
            </a:pPr>
            <a:r>
              <a:rPr lang="fr-FR" dirty="0" smtClean="0"/>
              <a:t>L’</a:t>
            </a:r>
            <a:r>
              <a:rPr lang="fr-FR" b="1" dirty="0" smtClean="0"/>
              <a:t>industrie</a:t>
            </a:r>
            <a:r>
              <a:rPr lang="fr-FR" dirty="0" smtClean="0"/>
              <a:t> propose des </a:t>
            </a:r>
            <a:r>
              <a:rPr lang="fr-FR" b="1" dirty="0" smtClean="0"/>
              <a:t>cartes de coupes glacées </a:t>
            </a:r>
            <a:r>
              <a:rPr lang="fr-FR" dirty="0" smtClean="0"/>
              <a:t>adaptées à chaque </a:t>
            </a:r>
            <a:r>
              <a:rPr lang="fr-FR" b="1" dirty="0" smtClean="0"/>
              <a:t>établissement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Le </a:t>
            </a:r>
            <a:r>
              <a:rPr lang="fr-FR" b="1" dirty="0" smtClean="0"/>
              <a:t>client</a:t>
            </a:r>
            <a:r>
              <a:rPr lang="fr-FR" dirty="0" smtClean="0"/>
              <a:t> peut ainsi choisir parmi un grand nombre de </a:t>
            </a:r>
            <a:r>
              <a:rPr lang="fr-FR" b="1" dirty="0" smtClean="0"/>
              <a:t>photos </a:t>
            </a:r>
            <a:r>
              <a:rPr lang="fr-FR" dirty="0" smtClean="0"/>
              <a:t>professionnelles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La plupart de ces coupes ont des </a:t>
            </a:r>
            <a:r>
              <a:rPr lang="fr-FR" b="1" dirty="0" smtClean="0"/>
              <a:t>noms fantaisie </a:t>
            </a:r>
            <a:r>
              <a:rPr lang="fr-FR" dirty="0" smtClean="0"/>
              <a:t>et doivent ensuite </a:t>
            </a:r>
            <a:r>
              <a:rPr lang="fr-FR" dirty="0" smtClean="0"/>
              <a:t>être préparées conformément à la </a:t>
            </a:r>
            <a:r>
              <a:rPr lang="fr-FR" b="1" dirty="0" smtClean="0"/>
              <a:t>photo</a:t>
            </a:r>
            <a:r>
              <a:rPr lang="fr-FR" dirty="0" smtClean="0"/>
              <a:t> qui sert de </a:t>
            </a:r>
            <a:r>
              <a:rPr lang="fr-FR" b="1" dirty="0" smtClean="0"/>
              <a:t>modèle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Il faut toujours </a:t>
            </a:r>
            <a:r>
              <a:rPr lang="fr-FR" b="1" dirty="0" smtClean="0"/>
              <a:t>mariner </a:t>
            </a:r>
            <a:r>
              <a:rPr lang="fr-FR" dirty="0" smtClean="0"/>
              <a:t>les fruits et les baies, par ex. avec du sucre, du jus de citron ou d’orange, etc.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Il vaut la peine de </a:t>
            </a:r>
            <a:r>
              <a:rPr lang="fr-FR" b="1" dirty="0" smtClean="0"/>
              <a:t>placer </a:t>
            </a:r>
            <a:r>
              <a:rPr lang="fr-FR" dirty="0" smtClean="0"/>
              <a:t>les verres, coupes ou assiettes dans le </a:t>
            </a:r>
            <a:r>
              <a:rPr lang="fr-FR" b="1" dirty="0" smtClean="0"/>
              <a:t>congélateur</a:t>
            </a:r>
            <a:r>
              <a:rPr lang="fr-FR" dirty="0" smtClean="0"/>
              <a:t> ou au </a:t>
            </a:r>
            <a:r>
              <a:rPr lang="fr-FR" b="1" dirty="0" smtClean="0"/>
              <a:t>réfrigérateur</a:t>
            </a:r>
            <a:r>
              <a:rPr lang="fr-FR" dirty="0" smtClean="0"/>
              <a:t> avant de les remplir pour que la préparation ne fonde pas trop vite</a:t>
            </a:r>
          </a:p>
        </p:txBody>
      </p:sp>
      <p:pic>
        <p:nvPicPr>
          <p:cNvPr id="3" name="Espace réservé du contenu 2" descr="Coupe Romanov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63" r="-118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55583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Quelques coupes classiques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006173"/>
              </p:ext>
            </p:extLst>
          </p:nvPr>
        </p:nvGraphicFramePr>
        <p:xfrm>
          <a:off x="511678" y="1784504"/>
          <a:ext cx="8126296" cy="4585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1858"/>
                <a:gridCol w="5368201"/>
                <a:gridCol w="946237"/>
              </a:tblGrid>
              <a:tr h="500791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Coupes glacées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Compostions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Photos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06923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Ballon rosé</a:t>
                      </a:r>
                      <a:endParaRPr lang="fr-FR" sz="1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Glace à la fraise mélangée avec de la crème fouettée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923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Banana split</a:t>
                      </a:r>
                      <a:endParaRPr lang="fr-FR" sz="1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Banane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 coupée en 2 dans la longueur avec de la glace à la vanille 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Décorée avec de la crème fouettée et des copeaux d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’amandes torréfiées 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Sauce au chocolat chaude servie séparément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923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Belle-Hélène</a:t>
                      </a:r>
                      <a:endParaRPr lang="fr-FR" sz="1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Glace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 à la vanille, garnie d’une demi-poire en compote bien égouttée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Décorée avec de la crème fouettée 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Sauce au chocolat chaude servie séparément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923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Café</a:t>
                      </a:r>
                      <a:r>
                        <a:rPr lang="fr-FR" sz="1400" b="1" baseline="0" dirty="0" smtClean="0">
                          <a:solidFill>
                            <a:srgbClr val="FF0000"/>
                          </a:solidFill>
                        </a:rPr>
                        <a:t> glacé</a:t>
                      </a:r>
                      <a:endParaRPr lang="fr-FR" sz="1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Glace </a:t>
                      </a:r>
                      <a:r>
                        <a:rPr lang="fr-FR" sz="1400" b="0" dirty="0" err="1" smtClean="0">
                          <a:solidFill>
                            <a:schemeClr val="tx1"/>
                          </a:solidFill>
                        </a:rPr>
                        <a:t>mocca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 aromatisée avec un concentré de café liquide et énergiquement battue au fouet 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Décorée avec de la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 crème fouettée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Le café glacé viennois est composé de glace à la vanille servie dans du café froid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923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Danemark</a:t>
                      </a:r>
                      <a:endParaRPr lang="fr-FR" sz="1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Glace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 à la vanille, décorée de crème fouettée, sauce au chocolat chaude servie séparément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Image 1" descr="Coupe Ballon rosé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415" y="2326272"/>
            <a:ext cx="678489" cy="424465"/>
          </a:xfrm>
          <a:prstGeom prst="rect">
            <a:avLst/>
          </a:prstGeom>
        </p:spPr>
      </p:pic>
      <p:pic>
        <p:nvPicPr>
          <p:cNvPr id="5" name="Image 4" descr="Coupe Banana spli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905" y="2969489"/>
            <a:ext cx="868711" cy="661875"/>
          </a:xfrm>
          <a:prstGeom prst="rect">
            <a:avLst/>
          </a:prstGeom>
        </p:spPr>
      </p:pic>
      <p:pic>
        <p:nvPicPr>
          <p:cNvPr id="6" name="Image 5" descr="Coupe Blle-Hélèn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50" y="4136301"/>
            <a:ext cx="842866" cy="304464"/>
          </a:xfrm>
          <a:prstGeom prst="rect">
            <a:avLst/>
          </a:prstGeom>
        </p:spPr>
      </p:pic>
      <p:pic>
        <p:nvPicPr>
          <p:cNvPr id="8" name="Image 7" descr="Coupe Café glacé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190" y="4767282"/>
            <a:ext cx="598777" cy="985741"/>
          </a:xfrm>
          <a:prstGeom prst="rect">
            <a:avLst/>
          </a:prstGeom>
        </p:spPr>
      </p:pic>
      <p:pic>
        <p:nvPicPr>
          <p:cNvPr id="9" name="Image 8" descr="Coupe Danemark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723423" y="5969441"/>
            <a:ext cx="861921" cy="27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48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Quelques coupes classiques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209570"/>
              </p:ext>
            </p:extLst>
          </p:nvPr>
        </p:nvGraphicFramePr>
        <p:xfrm>
          <a:off x="511678" y="1784504"/>
          <a:ext cx="8126296" cy="4585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1858"/>
                <a:gridCol w="5368201"/>
                <a:gridCol w="946237"/>
              </a:tblGrid>
              <a:tr h="500791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Coupes glacées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Compostions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Photos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06923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Jacques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Salade de fruits,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 glace au citron et à la fraise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Servies avec une gaufrette en éventail 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Décorées avec de la crème fouettée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923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Melba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Glace à la vanille, avec une </a:t>
                      </a:r>
                      <a:r>
                        <a:rPr lang="fr-FR" sz="1400" b="0" dirty="0" err="1" smtClean="0">
                          <a:solidFill>
                            <a:schemeClr val="tx1"/>
                          </a:solidFill>
                        </a:rPr>
                        <a:t>demi-pêche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 pochée dans un sirop à la vanille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Nappée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 d’une sauce à la framboise (sauce Melba) 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Décorée de crème fouettée et de copeaux ou bâtonnets d’amandes torréfiées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923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</a:rPr>
                        <a:t>Nesselrode</a:t>
                      </a:r>
                      <a:endParaRPr lang="fr-FR" sz="1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Petits dés de meringue avec glace à la vanille et vermicelles aux châtaignes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Décorés de crème fouettée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923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Romanov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Fraises marinées servies avec de la glace à la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 vanille et une sauce à la fraise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Décorées de crème fouettée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923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Singapour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Sorbet à l’ananas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 et dés d’ananas, marinés dans du kirsch 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Mélangés à de la sauce aux abricots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Décorés de crème fouettée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Image 1" descr="Coupe Jacqu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039" y="2322878"/>
            <a:ext cx="626705" cy="633144"/>
          </a:xfrm>
          <a:prstGeom prst="rect">
            <a:avLst/>
          </a:prstGeom>
        </p:spPr>
      </p:pic>
      <p:pic>
        <p:nvPicPr>
          <p:cNvPr id="3" name="Image 2" descr="Coupe Pêche Melb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825" y="3264648"/>
            <a:ext cx="813031" cy="697650"/>
          </a:xfrm>
          <a:prstGeom prst="rect">
            <a:avLst/>
          </a:prstGeom>
        </p:spPr>
      </p:pic>
      <p:pic>
        <p:nvPicPr>
          <p:cNvPr id="5" name="Image 4" descr="Coupe Nesselrod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69" y="4266406"/>
            <a:ext cx="797404" cy="577094"/>
          </a:xfrm>
          <a:prstGeom prst="rect">
            <a:avLst/>
          </a:prstGeom>
        </p:spPr>
      </p:pic>
      <p:pic>
        <p:nvPicPr>
          <p:cNvPr id="6" name="Image 5" descr="Coupe Romanov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039" y="4944675"/>
            <a:ext cx="531138" cy="61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61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Classification (4)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3764277"/>
              </p:ext>
            </p:extLst>
          </p:nvPr>
        </p:nvGraphicFramePr>
        <p:xfrm>
          <a:off x="511678" y="1749952"/>
          <a:ext cx="8124322" cy="45457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80642"/>
                <a:gridCol w="4043680"/>
              </a:tblGrid>
              <a:tr h="336981">
                <a:tc gridSpan="2"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Entremets glacés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89717">
                <a:tc>
                  <a:txBody>
                    <a:bodyPr/>
                    <a:lstStyle/>
                    <a:p>
                      <a:r>
                        <a:rPr lang="fr-FR" b="1" i="1" dirty="0" smtClean="0"/>
                        <a:t>Glaces simples (turbinées)</a:t>
                      </a:r>
                      <a:endParaRPr lang="fr-FR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i="1" dirty="0" smtClean="0"/>
                        <a:t>Spécialités glacées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2251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Glace à la crème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Bombes glacées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Glace aux fruits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Cassatas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Sorbets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i="0" dirty="0" smtClean="0"/>
                        <a:t>Tourtes glacées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Granités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Biscuits glacés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Glaces diverses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Vacherins glacés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717">
                <a:tc>
                  <a:txBody>
                    <a:bodyPr/>
                    <a:lstStyle/>
                    <a:p>
                      <a:r>
                        <a:rPr lang="fr-FR" b="1" i="1" dirty="0" smtClean="0"/>
                        <a:t>Glaces légères (non</a:t>
                      </a:r>
                      <a:r>
                        <a:rPr lang="fr-FR" b="1" i="1" baseline="0" dirty="0" smtClean="0"/>
                        <a:t> turbinées)</a:t>
                      </a:r>
                      <a:endParaRPr lang="fr-FR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Omelettes</a:t>
                      </a:r>
                      <a:r>
                        <a:rPr lang="fr-FR" sz="1600" baseline="0" dirty="0" smtClean="0"/>
                        <a:t> surprises (glacées)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981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Parfaits</a:t>
                      </a:r>
                      <a:r>
                        <a:rPr lang="fr-FR" sz="1600" baseline="0" dirty="0" smtClean="0"/>
                        <a:t> glacés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Coupes glacées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81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Mousses glacées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Frappés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 smtClean="0"/>
                        <a:t>Glaces préparées au </a:t>
                      </a:r>
                      <a:r>
                        <a:rPr lang="fr-FR" b="1" i="1" dirty="0" err="1" smtClean="0"/>
                        <a:t>Pacojet</a:t>
                      </a:r>
                      <a:endParaRPr lang="fr-FR" b="1" i="1" dirty="0" smtClean="0"/>
                    </a:p>
                    <a:p>
                      <a:pPr algn="l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Image 2" descr="granite-a-la-pasteq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040" y="2145743"/>
            <a:ext cx="1036320" cy="538218"/>
          </a:xfrm>
          <a:prstGeom prst="rect">
            <a:avLst/>
          </a:prstGeom>
        </p:spPr>
      </p:pic>
      <p:pic>
        <p:nvPicPr>
          <p:cNvPr id="6" name="Image 5" descr="6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40" y="4404360"/>
            <a:ext cx="563880" cy="563880"/>
          </a:xfrm>
          <a:prstGeom prst="rect">
            <a:avLst/>
          </a:prstGeom>
        </p:spPr>
      </p:pic>
      <p:pic>
        <p:nvPicPr>
          <p:cNvPr id="11" name="Image 10" descr="Pacojet_PacotizingProcessWeb2-a732f7bdc333c2148f108cd2fa05e23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460" y="5688942"/>
            <a:ext cx="444500" cy="596645"/>
          </a:xfrm>
          <a:prstGeom prst="rect">
            <a:avLst/>
          </a:prstGeom>
        </p:spPr>
      </p:pic>
      <p:pic>
        <p:nvPicPr>
          <p:cNvPr id="12" name="Image 11" descr="mediabase_02275_media_src_39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920" y="2131201"/>
            <a:ext cx="843280" cy="55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6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Généralités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2559324"/>
            <a:ext cx="3566160" cy="270883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fr-FR" dirty="0" smtClean="0"/>
              <a:t>Les </a:t>
            </a:r>
            <a:r>
              <a:rPr lang="fr-FR" b="1" dirty="0" smtClean="0"/>
              <a:t>bombes glacées </a:t>
            </a:r>
            <a:r>
              <a:rPr lang="fr-FR" dirty="0" smtClean="0"/>
              <a:t>avec plusieurs couches, ainsi que les différents </a:t>
            </a:r>
            <a:r>
              <a:rPr lang="fr-FR" b="1" dirty="0" smtClean="0"/>
              <a:t>biscuits glacés</a:t>
            </a:r>
            <a:r>
              <a:rPr lang="fr-FR" dirty="0" smtClean="0"/>
              <a:t>, </a:t>
            </a:r>
            <a:r>
              <a:rPr lang="fr-FR" b="1" dirty="0" err="1" smtClean="0"/>
              <a:t>cassatas</a:t>
            </a:r>
            <a:r>
              <a:rPr lang="fr-FR" dirty="0" smtClean="0"/>
              <a:t>, </a:t>
            </a:r>
            <a:r>
              <a:rPr lang="fr-FR" b="1" dirty="0" smtClean="0"/>
              <a:t>vacherins glacés</a:t>
            </a:r>
            <a:r>
              <a:rPr lang="fr-FR" dirty="0" smtClean="0"/>
              <a:t>, </a:t>
            </a:r>
            <a:r>
              <a:rPr lang="fr-FR" b="1" dirty="0" smtClean="0"/>
              <a:t>omelettes surprises </a:t>
            </a:r>
            <a:r>
              <a:rPr lang="fr-FR" dirty="0" smtClean="0"/>
              <a:t>(glacées), sont le couronnement absolu des entremets glacés</a:t>
            </a:r>
            <a:endParaRPr lang="fr-FR" dirty="0"/>
          </a:p>
        </p:txBody>
      </p:sp>
      <p:pic>
        <p:nvPicPr>
          <p:cNvPr id="8" name="Espace réservé du contenu 7" descr="Vacherin glacé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541" b="-43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9216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Bombes glacées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2147889"/>
            <a:ext cx="3566160" cy="3927474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800"/>
              </a:spcBef>
            </a:pPr>
            <a:r>
              <a:rPr lang="fr-FR" dirty="0" smtClean="0"/>
              <a:t>Préparées dans des moules </a:t>
            </a:r>
            <a:r>
              <a:rPr lang="fr-FR" b="1" dirty="0" smtClean="0"/>
              <a:t>semi-sphériques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Généralement composées d’une couche extérieure de </a:t>
            </a:r>
            <a:r>
              <a:rPr lang="fr-FR" b="1" dirty="0" smtClean="0"/>
              <a:t>glace</a:t>
            </a:r>
            <a:r>
              <a:rPr lang="fr-FR" dirty="0" smtClean="0"/>
              <a:t> de 1 à 2 cm d’épaisseur et d’une partie intérieure faite de </a:t>
            </a:r>
            <a:r>
              <a:rPr lang="fr-FR" b="1" dirty="0" smtClean="0"/>
              <a:t>parfait glacé </a:t>
            </a:r>
            <a:r>
              <a:rPr lang="fr-FR" dirty="0" smtClean="0"/>
              <a:t>ou de </a:t>
            </a:r>
            <a:r>
              <a:rPr lang="fr-FR" b="1" dirty="0" smtClean="0"/>
              <a:t>mousse glacée</a:t>
            </a:r>
            <a:r>
              <a:rPr lang="fr-FR" dirty="0" smtClean="0"/>
              <a:t>, avec des </a:t>
            </a:r>
            <a:r>
              <a:rPr lang="fr-FR" b="1" dirty="0" smtClean="0"/>
              <a:t>fruits confits </a:t>
            </a:r>
            <a:r>
              <a:rPr lang="fr-FR" dirty="0" smtClean="0"/>
              <a:t>coupés ou d’</a:t>
            </a:r>
            <a:r>
              <a:rPr lang="fr-FR" b="1" dirty="0" smtClean="0"/>
              <a:t>autres ingrédients </a:t>
            </a:r>
            <a:r>
              <a:rPr lang="fr-FR" dirty="0" smtClean="0"/>
              <a:t>tels que des macarons, des dés de génoise, des fruits frais marinés dans l’alcool (pour qu’ils ne gèlent pas) et sucrés, des amandes torréfiées, du nougat haché ou grossièrement r</a:t>
            </a:r>
            <a:r>
              <a:rPr lang="fr-FR" dirty="0" smtClean="0"/>
              <a:t>âpé, ainsi que de la couverture grossièrement râpée</a:t>
            </a:r>
            <a:endParaRPr lang="fr-FR" dirty="0" smtClean="0"/>
          </a:p>
        </p:txBody>
      </p:sp>
      <p:pic>
        <p:nvPicPr>
          <p:cNvPr id="6" name="Espace réservé du contenu 5" descr="Bombe glacé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258" b="-142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19582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err="1" smtClean="0"/>
              <a:t>Cassatas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2147889"/>
            <a:ext cx="3566160" cy="3927474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800"/>
              </a:spcBef>
            </a:pPr>
            <a:r>
              <a:rPr lang="fr-FR" dirty="0" smtClean="0"/>
              <a:t>Il existe de </a:t>
            </a:r>
            <a:r>
              <a:rPr lang="fr-FR" b="1" dirty="0" smtClean="0"/>
              <a:t>nombreuses variantes </a:t>
            </a:r>
            <a:r>
              <a:rPr lang="fr-FR" dirty="0" smtClean="0"/>
              <a:t>de cette spécialité italienne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fr-FR" b="1" dirty="0" smtClean="0">
                <a:solidFill>
                  <a:srgbClr val="FF0000"/>
                </a:solidFill>
              </a:rPr>
              <a:t>Recette originale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Chemiser un moule hémisphérique de </a:t>
            </a:r>
            <a:r>
              <a:rPr lang="fr-FR" b="1" dirty="0" smtClean="0"/>
              <a:t>3 couches fines </a:t>
            </a:r>
            <a:r>
              <a:rPr lang="fr-FR" dirty="0" smtClean="0"/>
              <a:t>: glace à la vanille à l’extérieur, puis glace à la fraise et enfin glace au chocolat 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Ensemble, les 3 couches doivent représenter au max 2 à 2,5 cm d’épaisseur (travailler avec précision)</a:t>
            </a:r>
          </a:p>
          <a:p>
            <a:pPr>
              <a:spcBef>
                <a:spcPts val="800"/>
              </a:spcBef>
            </a:pPr>
            <a:r>
              <a:rPr lang="fr-FR" b="1" dirty="0" smtClean="0"/>
              <a:t>Masse</a:t>
            </a:r>
            <a:r>
              <a:rPr lang="fr-FR" dirty="0" smtClean="0"/>
              <a:t> à </a:t>
            </a:r>
            <a:r>
              <a:rPr lang="fr-FR" dirty="0" err="1" smtClean="0"/>
              <a:t>cassatas</a:t>
            </a:r>
            <a:r>
              <a:rPr lang="fr-FR" dirty="0" smtClean="0"/>
              <a:t> : </a:t>
            </a:r>
            <a:r>
              <a:rPr lang="fr-FR" b="1" dirty="0" smtClean="0"/>
              <a:t>1/3 </a:t>
            </a:r>
            <a:r>
              <a:rPr lang="fr-FR" b="1" dirty="0" err="1" smtClean="0"/>
              <a:t>meringage</a:t>
            </a:r>
            <a:r>
              <a:rPr lang="fr-FR" b="1" dirty="0" smtClean="0"/>
              <a:t> à l’italienne</a:t>
            </a:r>
            <a:r>
              <a:rPr lang="fr-FR" dirty="0" smtClean="0"/>
              <a:t>, </a:t>
            </a:r>
            <a:r>
              <a:rPr lang="fr-FR" b="1" dirty="0" smtClean="0"/>
              <a:t>2/3 crème fouettée </a:t>
            </a:r>
            <a:r>
              <a:rPr lang="fr-FR" dirty="0" smtClean="0"/>
              <a:t>mélangée à des fruits confits hachés, des noisettes caramélisées brisées et éventuellement un peu de pistaches mondées</a:t>
            </a:r>
          </a:p>
          <a:p>
            <a:pPr>
              <a:spcBef>
                <a:spcPts val="800"/>
              </a:spcBef>
            </a:pPr>
            <a:endParaRPr lang="fr-FR" dirty="0" smtClean="0"/>
          </a:p>
        </p:txBody>
      </p:sp>
      <p:pic>
        <p:nvPicPr>
          <p:cNvPr id="3" name="Espace réservé du contenu 2" descr="Cassata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667" b="-7667"/>
          <a:stretch>
            <a:fillRect/>
          </a:stretch>
        </p:blipFill>
        <p:spPr>
          <a:xfrm>
            <a:off x="5471036" y="2647497"/>
            <a:ext cx="2340980" cy="2578163"/>
          </a:xfrm>
        </p:spPr>
      </p:pic>
    </p:spTree>
    <p:extLst>
      <p:ext uri="{BB962C8B-B14F-4D97-AF65-F5344CB8AC3E}">
        <p14:creationId xmlns:p14="http://schemas.microsoft.com/office/powerpoint/2010/main" val="570271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Tourtes glacées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1744128"/>
            <a:ext cx="3566160" cy="4588397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800"/>
              </a:spcBef>
            </a:pPr>
            <a:r>
              <a:rPr lang="fr-FR" dirty="0" smtClean="0"/>
              <a:t>Foncer un moule à charnière avec un </a:t>
            </a:r>
            <a:r>
              <a:rPr lang="fr-FR" b="1" dirty="0" smtClean="0"/>
              <a:t>fin biscuit imbibé </a:t>
            </a:r>
            <a:r>
              <a:rPr lang="fr-FR" dirty="0" smtClean="0"/>
              <a:t>ou un </a:t>
            </a:r>
            <a:r>
              <a:rPr lang="fr-FR" b="1" dirty="0" smtClean="0"/>
              <a:t>fond de japonais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Recouvrir d’une couche d’env. 3 cm de haut d’une ou de plusieurs sortes de </a:t>
            </a:r>
            <a:r>
              <a:rPr lang="fr-FR" b="1" dirty="0" smtClean="0"/>
              <a:t>glaces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Déposer un 2</a:t>
            </a:r>
            <a:r>
              <a:rPr lang="fr-FR" baseline="30000" dirty="0" smtClean="0"/>
              <a:t>ème</a:t>
            </a:r>
            <a:r>
              <a:rPr lang="fr-FR" dirty="0" smtClean="0"/>
              <a:t> fond de biscuit semblable ou différent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Les </a:t>
            </a:r>
            <a:r>
              <a:rPr lang="fr-FR" b="1" dirty="0" smtClean="0"/>
              <a:t>glaces</a:t>
            </a:r>
            <a:r>
              <a:rPr lang="fr-FR" dirty="0" smtClean="0"/>
              <a:t> sont souvent mélangées à des fruits confits hachés et marinés au kirsch, du marasquin ou d</a:t>
            </a:r>
            <a:r>
              <a:rPr lang="fr-FR" dirty="0" smtClean="0"/>
              <a:t>’autres liqueurs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Une fois la tourte surgelée, retirer l’anneau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La recouvrir et la décorer de </a:t>
            </a:r>
            <a:r>
              <a:rPr lang="fr-FR" b="1" dirty="0" smtClean="0"/>
              <a:t>crème fouettée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On la coupera en tranches comme une tourte habituelle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La délicatesse de ce type de glace est soulignée par le sirop à la liqueur que l’on utilise pour imbiber les différents fonds de biscuit que l’on badigeonne de gelée ou de confiture</a:t>
            </a:r>
            <a:endParaRPr lang="fr-FR" dirty="0" smtClean="0"/>
          </a:p>
        </p:txBody>
      </p:sp>
      <p:pic>
        <p:nvPicPr>
          <p:cNvPr id="3" name="Espace réservé du contenu 2" descr="Tourte glacé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756" b="-187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84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Biscuits glacés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1806736"/>
            <a:ext cx="3566160" cy="4659951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800"/>
              </a:spcBef>
            </a:pPr>
            <a:r>
              <a:rPr lang="fr-FR" dirty="0" smtClean="0"/>
              <a:t>Préparés dans un </a:t>
            </a:r>
            <a:r>
              <a:rPr lang="fr-FR" b="1" dirty="0" smtClean="0"/>
              <a:t>moule rectangulaire spécial </a:t>
            </a:r>
            <a:r>
              <a:rPr lang="fr-FR" dirty="0" smtClean="0"/>
              <a:t>(brique)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A l’origine, ils étaient remplis alternativement de différentes couches de </a:t>
            </a:r>
            <a:r>
              <a:rPr lang="fr-FR" b="1" dirty="0" smtClean="0"/>
              <a:t>glaces</a:t>
            </a:r>
            <a:r>
              <a:rPr lang="fr-FR" dirty="0" smtClean="0"/>
              <a:t> et de fines tranches de </a:t>
            </a:r>
            <a:r>
              <a:rPr lang="fr-FR" b="1" dirty="0" smtClean="0"/>
              <a:t>biscuit</a:t>
            </a:r>
            <a:r>
              <a:rPr lang="fr-FR" dirty="0" smtClean="0"/>
              <a:t> (richement aspergés ou imbibés d’un sirop à la liqueur)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fr-FR" b="1" dirty="0" smtClean="0">
                <a:solidFill>
                  <a:srgbClr val="FF0000"/>
                </a:solidFill>
              </a:rPr>
              <a:t>Manière moderne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Remplir le fond du moule avec une couche de </a:t>
            </a:r>
            <a:r>
              <a:rPr lang="fr-FR" b="1" dirty="0" smtClean="0"/>
              <a:t>glace</a:t>
            </a:r>
            <a:r>
              <a:rPr lang="fr-FR" dirty="0" smtClean="0"/>
              <a:t> de 1 à 2 cm d’épaisseur, recouvrir d’une fine couche de biscuit bien imbibé de sirop à la liqueur, recouvrir de </a:t>
            </a:r>
            <a:r>
              <a:rPr lang="fr-FR" b="1" dirty="0" smtClean="0"/>
              <a:t>parfait glacé </a:t>
            </a:r>
            <a:r>
              <a:rPr lang="fr-FR" dirty="0" smtClean="0"/>
              <a:t>ou de </a:t>
            </a:r>
            <a:r>
              <a:rPr lang="fr-FR" b="1" dirty="0" smtClean="0"/>
              <a:t>mousse glacée</a:t>
            </a:r>
            <a:r>
              <a:rPr lang="fr-FR" dirty="0" smtClean="0"/>
              <a:t> et mettre à geler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Une fois sorti du moule, le biscuit glacé est coupé en tranches</a:t>
            </a:r>
            <a:endParaRPr lang="fr-FR" dirty="0" smtClean="0"/>
          </a:p>
        </p:txBody>
      </p:sp>
      <p:pic>
        <p:nvPicPr>
          <p:cNvPr id="3" name="Espace réservé du contenu 2" descr="Biscuit glacé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134" b="-23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4167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Vacherins glacés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1931958"/>
            <a:ext cx="3566160" cy="4418456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fr-FR" b="1" dirty="0" smtClean="0">
                <a:solidFill>
                  <a:srgbClr val="FF0000"/>
                </a:solidFill>
              </a:rPr>
              <a:t>Variante 1 </a:t>
            </a:r>
            <a:r>
              <a:rPr lang="fr-FR" b="1" dirty="0" smtClean="0">
                <a:solidFill>
                  <a:srgbClr val="FF0000"/>
                </a:solidFill>
              </a:rPr>
              <a:t>(très décorative)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Dresser un </a:t>
            </a:r>
            <a:r>
              <a:rPr lang="fr-FR" b="1" dirty="0" smtClean="0"/>
              <a:t>fond de meringue </a:t>
            </a:r>
            <a:r>
              <a:rPr lang="fr-FR" dirty="0" smtClean="0"/>
              <a:t>un peu plus épais qu’on fond à japonais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Dresser un 2</a:t>
            </a:r>
            <a:r>
              <a:rPr lang="fr-FR" baseline="30000" dirty="0" smtClean="0"/>
              <a:t>ème</a:t>
            </a:r>
            <a:r>
              <a:rPr lang="fr-FR" dirty="0" smtClean="0"/>
              <a:t> fond de meringue avec une douille fine en formant une </a:t>
            </a:r>
            <a:r>
              <a:rPr lang="fr-FR" b="1" dirty="0" smtClean="0"/>
              <a:t>grille décorative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Sécher les 2 fonds au four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fr-FR" b="1" dirty="0" smtClean="0">
                <a:solidFill>
                  <a:srgbClr val="FF0000"/>
                </a:solidFill>
              </a:rPr>
              <a:t>Masse à fourrer 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A l’aide d’un moule à charnière, répartir </a:t>
            </a:r>
            <a:r>
              <a:rPr lang="fr-FR" b="1" dirty="0" smtClean="0"/>
              <a:t>2 glaces</a:t>
            </a:r>
            <a:r>
              <a:rPr lang="fr-FR" dirty="0" smtClean="0"/>
              <a:t>, </a:t>
            </a:r>
            <a:r>
              <a:rPr lang="fr-FR" b="1" dirty="0" smtClean="0"/>
              <a:t>parfaits glacés </a:t>
            </a:r>
            <a:r>
              <a:rPr lang="fr-FR" dirty="0" smtClean="0"/>
              <a:t>ou </a:t>
            </a:r>
            <a:r>
              <a:rPr lang="fr-FR" b="1" dirty="0" smtClean="0"/>
              <a:t>mousses glacées </a:t>
            </a:r>
            <a:r>
              <a:rPr lang="fr-FR" dirty="0" smtClean="0"/>
              <a:t>différents sur le fond épais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D</a:t>
            </a:r>
            <a:r>
              <a:rPr lang="fr-FR" dirty="0" smtClean="0"/>
              <a:t>ès que tout est gelé, déposer la couvercle en forme de grille et décorer avec un peu de </a:t>
            </a:r>
            <a:r>
              <a:rPr lang="fr-FR" b="1" dirty="0" smtClean="0"/>
              <a:t>crème fouettée</a:t>
            </a:r>
          </a:p>
        </p:txBody>
      </p:sp>
      <p:pic>
        <p:nvPicPr>
          <p:cNvPr id="3" name="Espace réservé du contenu 2" descr="Fond de meringu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239" b="-312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38914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Vacherins glacés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2147889"/>
            <a:ext cx="3566160" cy="3927474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fr-FR" b="1" dirty="0" smtClean="0">
                <a:solidFill>
                  <a:srgbClr val="FF0000"/>
                </a:solidFill>
              </a:rPr>
              <a:t>Variante 2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Utiliser </a:t>
            </a:r>
            <a:r>
              <a:rPr lang="fr-FR" b="1" dirty="0" smtClean="0"/>
              <a:t>2 fonds </a:t>
            </a:r>
            <a:r>
              <a:rPr lang="fr-FR" dirty="0" smtClean="0"/>
              <a:t>à vacherin fermes qu’on recouvre de </a:t>
            </a:r>
            <a:r>
              <a:rPr lang="fr-FR" b="1" dirty="0" smtClean="0"/>
              <a:t>2 glaces </a:t>
            </a:r>
            <a:r>
              <a:rPr lang="fr-FR" dirty="0" smtClean="0"/>
              <a:t>et surgeler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Avant de servir, garnir de </a:t>
            </a:r>
            <a:r>
              <a:rPr lang="fr-FR" b="1" dirty="0" smtClean="0"/>
              <a:t>crème fouettée </a:t>
            </a:r>
            <a:r>
              <a:rPr lang="fr-FR" dirty="0" smtClean="0"/>
              <a:t>comme pour une tourte et décorer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fr-FR" b="1" dirty="0" smtClean="0">
                <a:solidFill>
                  <a:srgbClr val="FF0000"/>
                </a:solidFill>
              </a:rPr>
              <a:t>Remarque</a:t>
            </a:r>
            <a:r>
              <a:rPr lang="fr-FR" dirty="0" smtClean="0"/>
              <a:t> 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Au lieu de fonds à vacherin, on peut aussi écraser des </a:t>
            </a:r>
            <a:r>
              <a:rPr lang="fr-FR" b="1" dirty="0" smtClean="0"/>
              <a:t>coques de meringues</a:t>
            </a:r>
            <a:r>
              <a:rPr lang="fr-FR" dirty="0" smtClean="0"/>
              <a:t>, les mélanger avec la crème fouettée et les mettre à plat dans le moule à charnière</a:t>
            </a:r>
            <a:endParaRPr lang="fr-FR" dirty="0" smtClean="0"/>
          </a:p>
        </p:txBody>
      </p:sp>
      <p:pic>
        <p:nvPicPr>
          <p:cNvPr id="3" name="Espace réservé du contenu 2" descr="Vacherin glacé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541" b="-43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1554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1228</TotalTime>
  <Words>1253</Words>
  <Application>Microsoft Macintosh PowerPoint</Application>
  <PresentationFormat>Présentation à l'écran (4:3)</PresentationFormat>
  <Paragraphs>136</Paragraphs>
  <Slides>15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Capital</vt:lpstr>
      <vt:lpstr>Spécialités glacés</vt:lpstr>
      <vt:lpstr>Classification (4)</vt:lpstr>
      <vt:lpstr>Généralités</vt:lpstr>
      <vt:lpstr>Bombes glacées</vt:lpstr>
      <vt:lpstr>Cassatas</vt:lpstr>
      <vt:lpstr>Tourtes glacées</vt:lpstr>
      <vt:lpstr>Biscuits glacés</vt:lpstr>
      <vt:lpstr>Vacherins glacés</vt:lpstr>
      <vt:lpstr>Vacherins glacés</vt:lpstr>
      <vt:lpstr>Omelettes surprises (glacées)</vt:lpstr>
      <vt:lpstr>Frappés</vt:lpstr>
      <vt:lpstr>Coupes glacées</vt:lpstr>
      <vt:lpstr>Coupes glacées</vt:lpstr>
      <vt:lpstr>Quelques coupes classiques</vt:lpstr>
      <vt:lpstr>Quelques coupes classiques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entremets</dc:title>
  <dc:creator>Cardinaux Yan</dc:creator>
  <cp:lastModifiedBy>Cardinaux Yan</cp:lastModifiedBy>
  <cp:revision>116</cp:revision>
  <dcterms:created xsi:type="dcterms:W3CDTF">2014-08-25T11:46:16Z</dcterms:created>
  <dcterms:modified xsi:type="dcterms:W3CDTF">2015-02-15T21:07:49Z</dcterms:modified>
</cp:coreProperties>
</file>