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81" r:id="rId5"/>
    <p:sldId id="262" r:id="rId6"/>
    <p:sldId id="291" r:id="rId7"/>
    <p:sldId id="265" r:id="rId8"/>
    <p:sldId id="282" r:id="rId9"/>
    <p:sldId id="283" r:id="rId10"/>
    <p:sldId id="285" r:id="rId11"/>
    <p:sldId id="287" r:id="rId12"/>
    <p:sldId id="288" r:id="rId13"/>
    <p:sldId id="289" r:id="rId14"/>
    <p:sldId id="286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20" y="-1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14.02.15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Additifs	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               </a:t>
            </a:r>
          </a:p>
          <a:p>
            <a:endParaRPr lang="fr-FR" dirty="0"/>
          </a:p>
          <a:p>
            <a:r>
              <a:rPr lang="fr-FR" dirty="0" smtClean="0"/>
              <a:t>              </a:t>
            </a:r>
          </a:p>
          <a:p>
            <a:r>
              <a:rPr lang="fr-FR" dirty="0"/>
              <a:t> </a:t>
            </a:r>
            <a:r>
              <a:rPr lang="fr-FR" dirty="0" smtClean="0"/>
              <a:t>             Cardinaux Yan</a:t>
            </a:r>
            <a:endParaRPr lang="fr-FR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85" y="5827698"/>
            <a:ext cx="433102" cy="752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487" y="6213543"/>
            <a:ext cx="577037" cy="367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97" y="3436921"/>
            <a:ext cx="5005337" cy="259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587"/>
            <a:ext cx="1451765" cy="127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7" y="359277"/>
            <a:ext cx="1276343" cy="127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63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Agents de texture	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738071"/>
              </p:ext>
            </p:extLst>
          </p:nvPr>
        </p:nvGraphicFramePr>
        <p:xfrm>
          <a:off x="1304925" y="3734873"/>
          <a:ext cx="7610475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8293"/>
                <a:gridCol w="1777284"/>
                <a:gridCol w="1661375"/>
                <a:gridCol w="33135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Noms N°E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Appellations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Sources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Utilisations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400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Acide alginique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Produits d’algues brunes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Matières grasses allégées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Yogourt-drink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Mayonnaise</a:t>
                      </a:r>
                      <a:endParaRPr lang="fr-FR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406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Agar-agar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Algues rouges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Nombreux</a:t>
                      </a:r>
                      <a:r>
                        <a:rPr lang="fr-FR" sz="1600" baseline="0" dirty="0" smtClean="0"/>
                        <a:t> aliments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baseline="0" dirty="0" smtClean="0"/>
                        <a:t>Entremets glacés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baseline="0" dirty="0" smtClean="0"/>
                        <a:t>Crèmes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914400" y="2273122"/>
            <a:ext cx="8001000" cy="1654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fr-FR" dirty="0" smtClean="0"/>
              <a:t>Les produits épaississants lient (ou épaississent) les liquides</a:t>
            </a:r>
          </a:p>
          <a:p>
            <a:pPr>
              <a:spcBef>
                <a:spcPts val="600"/>
              </a:spcBef>
            </a:pPr>
            <a:r>
              <a:rPr lang="fr-FR" dirty="0" smtClean="0"/>
              <a:t>Ils stabilisent émulsions, potages, sauces, desserts et mets prêts à servir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688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Emulsifiants	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468766"/>
              </p:ext>
            </p:extLst>
          </p:nvPr>
        </p:nvGraphicFramePr>
        <p:xfrm>
          <a:off x="1304925" y="3490172"/>
          <a:ext cx="7610475" cy="301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8293"/>
                <a:gridCol w="1777284"/>
                <a:gridCol w="1661375"/>
                <a:gridCol w="33135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Noms N°E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Appellations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Sources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Utilisations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440</a:t>
                      </a:r>
                      <a:r>
                        <a:rPr lang="fr-FR" sz="1600" b="1" i="1" baseline="0" dirty="0" smtClean="0"/>
                        <a:t> b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Pectine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Extraction des pommes</a:t>
                      </a:r>
                      <a:r>
                        <a:rPr lang="fr-FR" sz="1600" baseline="0" dirty="0" smtClean="0"/>
                        <a:t> et agrumes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Poudres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Sucres gélifiants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Confitures</a:t>
                      </a:r>
                      <a:endParaRPr lang="fr-FR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452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err="1" smtClean="0"/>
                        <a:t>Polyphosphates</a:t>
                      </a:r>
                      <a:r>
                        <a:rPr lang="fr-FR" sz="1600" dirty="0" smtClean="0"/>
                        <a:t> de sodium, potassium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Synthétique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Glaces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Produits</a:t>
                      </a:r>
                      <a:r>
                        <a:rPr lang="fr-FR" sz="1600" baseline="0" dirty="0" smtClean="0"/>
                        <a:t> à base d’œuf et de pommes de terre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baseline="0" dirty="0" smtClean="0"/>
                        <a:t>Fromages fondus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baseline="0" dirty="0" smtClean="0"/>
                        <a:t>Charcuterie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914400" y="2273122"/>
            <a:ext cx="8001000" cy="1654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fr-FR" dirty="0" smtClean="0"/>
              <a:t>Ils lient les graisses, les huiles et de l’eau en une émulsion stable</a:t>
            </a:r>
          </a:p>
          <a:p>
            <a:pPr>
              <a:spcBef>
                <a:spcPts val="600"/>
              </a:spcBef>
            </a:pPr>
            <a:r>
              <a:rPr lang="fr-FR" dirty="0" smtClean="0"/>
              <a:t>Ce sont donc aussi des stabilisateurs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097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Exhausteurs de saveur, les </a:t>
            </a:r>
            <a:r>
              <a:rPr lang="fr-FR" smtClean="0"/>
              <a:t>cires </a:t>
            </a:r>
            <a:br>
              <a:rPr lang="fr-FR" smtClean="0"/>
            </a:br>
            <a:r>
              <a:rPr lang="fr-FR" smtClean="0"/>
              <a:t>et </a:t>
            </a:r>
            <a:r>
              <a:rPr lang="fr-FR" dirty="0" smtClean="0"/>
              <a:t>les gaz	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941365"/>
              </p:ext>
            </p:extLst>
          </p:nvPr>
        </p:nvGraphicFramePr>
        <p:xfrm>
          <a:off x="1304925" y="3490172"/>
          <a:ext cx="7610475" cy="2529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8293"/>
                <a:gridCol w="1777284"/>
                <a:gridCol w="1661375"/>
                <a:gridCol w="33135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Noms N°E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Appellations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Sources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Utilisations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620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Acide glutamique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Matière première animale et végétale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Exhausteurs de saveur pour</a:t>
                      </a:r>
                      <a:r>
                        <a:rPr lang="fr-FR" sz="1600" baseline="0" dirty="0" smtClean="0"/>
                        <a:t> potages, sauces et aromates</a:t>
                      </a:r>
                      <a:endParaRPr lang="fr-FR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630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err="1" smtClean="0"/>
                        <a:t>Inosinate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Synthétique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Important</a:t>
                      </a:r>
                      <a:r>
                        <a:rPr lang="fr-FR" sz="1600" baseline="0" dirty="0" smtClean="0"/>
                        <a:t> exhausteurs de saveur pour potages, sauces et aromates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914400" y="2273122"/>
            <a:ext cx="8001000" cy="1654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fr-FR" dirty="0" smtClean="0"/>
              <a:t>Les révélateurs de goût aident à retrouver le goût naturel des aliments et renforcent leur saveur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165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Edulcorants, enzymes et amidons	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707542"/>
              </p:ext>
            </p:extLst>
          </p:nvPr>
        </p:nvGraphicFramePr>
        <p:xfrm>
          <a:off x="1304925" y="3721992"/>
          <a:ext cx="7610475" cy="2773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8293"/>
                <a:gridCol w="1777284"/>
                <a:gridCol w="1661375"/>
                <a:gridCol w="33135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Noms N°E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Appellations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Sources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Utilisations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951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Aspartame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Synthétique à partir d’acides aminés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Boissons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Chewing-gum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Produits</a:t>
                      </a:r>
                      <a:r>
                        <a:rPr lang="fr-FR" sz="1600" baseline="0" dirty="0" smtClean="0"/>
                        <a:t> laitiers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baseline="0" dirty="0" smtClean="0"/>
                        <a:t>Edulcorants</a:t>
                      </a:r>
                      <a:endParaRPr lang="fr-FR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959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err="1" smtClean="0"/>
                        <a:t>Dihydrochalcone</a:t>
                      </a:r>
                      <a:r>
                        <a:rPr lang="fr-FR" sz="1600" dirty="0" smtClean="0"/>
                        <a:t> de </a:t>
                      </a:r>
                      <a:r>
                        <a:rPr lang="fr-FR" sz="1600" dirty="0" err="1" smtClean="0"/>
                        <a:t>néohespéridine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Synthétique</a:t>
                      </a:r>
                      <a:r>
                        <a:rPr lang="fr-FR" sz="1600" baseline="0" dirty="0" smtClean="0"/>
                        <a:t> dans les agrumes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Ketchup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Boissons</a:t>
                      </a:r>
                      <a:r>
                        <a:rPr lang="fr-FR" sz="1600" baseline="0" dirty="0" smtClean="0"/>
                        <a:t> citronnées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914400" y="2273122"/>
            <a:ext cx="8001000" cy="1654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fr-FR" dirty="0" smtClean="0"/>
              <a:t>Les édulcorants ont le rôle de sucrer les aliments ou de renforcer le goût sucré</a:t>
            </a:r>
          </a:p>
          <a:p>
            <a:pPr>
              <a:spcBef>
                <a:spcPts val="600"/>
              </a:spcBef>
            </a:pPr>
            <a:r>
              <a:rPr lang="fr-FR" dirty="0" smtClean="0"/>
              <a:t>Ils peuvent également être employés pour les produits diabétiques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9726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Additifs pour provoquer des allergies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1117599" y="2595563"/>
            <a:ext cx="4029935" cy="36814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dirty="0"/>
              <a:t>E 102 Tartrazine</a:t>
            </a:r>
          </a:p>
          <a:p>
            <a:pPr>
              <a:spcBef>
                <a:spcPts val="0"/>
              </a:spcBef>
            </a:pPr>
            <a:r>
              <a:rPr lang="pt-BR" dirty="0"/>
              <a:t>E 110 Jaune Orange S</a:t>
            </a:r>
          </a:p>
          <a:p>
            <a:pPr>
              <a:spcBef>
                <a:spcPts val="0"/>
              </a:spcBef>
            </a:pPr>
            <a:r>
              <a:rPr lang="pt-BR" dirty="0"/>
              <a:t>E 122 Azorubine</a:t>
            </a:r>
          </a:p>
          <a:p>
            <a:pPr>
              <a:spcBef>
                <a:spcPts val="0"/>
              </a:spcBef>
            </a:pPr>
            <a:r>
              <a:rPr lang="pt-BR" dirty="0"/>
              <a:t>E 123 Amarante</a:t>
            </a:r>
          </a:p>
          <a:p>
            <a:pPr>
              <a:spcBef>
                <a:spcPts val="0"/>
              </a:spcBef>
            </a:pPr>
            <a:r>
              <a:rPr lang="pt-BR" dirty="0"/>
              <a:t>E 124 Rouge de cochenille 4R</a:t>
            </a:r>
          </a:p>
          <a:p>
            <a:pPr>
              <a:spcBef>
                <a:spcPts val="0"/>
              </a:spcBef>
            </a:pPr>
            <a:r>
              <a:rPr lang="pt-BR" dirty="0"/>
              <a:t>E 128 Rouge 2G</a:t>
            </a:r>
          </a:p>
          <a:p>
            <a:pPr>
              <a:spcBef>
                <a:spcPts val="0"/>
              </a:spcBef>
            </a:pPr>
            <a:r>
              <a:rPr lang="pt-BR" dirty="0"/>
              <a:t>E 129 Rouge Alura</a:t>
            </a:r>
          </a:p>
          <a:p>
            <a:pPr>
              <a:spcBef>
                <a:spcPts val="0"/>
              </a:spcBef>
            </a:pPr>
            <a:r>
              <a:rPr lang="pt-BR" dirty="0"/>
              <a:t>E 155 Brun HT</a:t>
            </a:r>
            <a:endParaRPr lang="fr-CH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CH" dirty="0"/>
              <a:t>E 180 Pigment Rubis</a:t>
            </a:r>
          </a:p>
          <a:p>
            <a:pPr>
              <a:spcBef>
                <a:spcPts val="0"/>
              </a:spcBef>
            </a:pPr>
            <a:r>
              <a:rPr lang="fr-CH" dirty="0"/>
              <a:t>E 200-203 Acide </a:t>
            </a:r>
            <a:r>
              <a:rPr lang="fr-CH" dirty="0" err="1"/>
              <a:t>sorbique</a:t>
            </a:r>
            <a:r>
              <a:rPr lang="fr-CH" dirty="0"/>
              <a:t> et </a:t>
            </a:r>
            <a:r>
              <a:rPr lang="fr-CH" dirty="0" err="1"/>
              <a:t>Sorbate</a:t>
            </a:r>
            <a:endParaRPr lang="fr-CH" dirty="0"/>
          </a:p>
          <a:p>
            <a:pPr>
              <a:spcBef>
                <a:spcPts val="0"/>
              </a:spcBef>
            </a:pPr>
            <a:r>
              <a:rPr lang="fr-CH" dirty="0"/>
              <a:t>E 210-213 Acide benzoïque et Benzoate</a:t>
            </a:r>
          </a:p>
          <a:p>
            <a:pPr>
              <a:spcBef>
                <a:spcPts val="0"/>
              </a:spcBef>
            </a:pPr>
            <a:r>
              <a:rPr lang="fr-CH" dirty="0"/>
              <a:t>E 214-219 Ester de PHB</a:t>
            </a:r>
          </a:p>
          <a:p>
            <a:pPr>
              <a:spcBef>
                <a:spcPts val="0"/>
              </a:spcBef>
            </a:pPr>
            <a:r>
              <a:rPr lang="fr-CH" dirty="0"/>
              <a:t>E 220-228 Anhydride sulfureux et </a:t>
            </a:r>
            <a:r>
              <a:rPr lang="fr-CH" dirty="0" err="1"/>
              <a:t>Sulfi</a:t>
            </a:r>
            <a:r>
              <a:rPr lang="fr-CH" dirty="0"/>
              <a:t> te</a:t>
            </a:r>
          </a:p>
          <a:p>
            <a:pPr>
              <a:spcBef>
                <a:spcPts val="0"/>
              </a:spcBef>
            </a:pPr>
            <a:r>
              <a:rPr lang="fr-CH" dirty="0"/>
              <a:t>E 320 BHA</a:t>
            </a:r>
          </a:p>
          <a:p>
            <a:pPr>
              <a:spcBef>
                <a:spcPts val="0"/>
              </a:spcBef>
            </a:pPr>
            <a:r>
              <a:rPr lang="fr-CH" dirty="0"/>
              <a:t>E 321 BHT</a:t>
            </a:r>
          </a:p>
          <a:p>
            <a:pPr>
              <a:spcBef>
                <a:spcPts val="0"/>
              </a:spcBef>
            </a:pPr>
            <a:r>
              <a:rPr lang="fr-CH" dirty="0"/>
              <a:t>E 620-625 Acide glutamique et Glutamate</a:t>
            </a:r>
          </a:p>
        </p:txBody>
      </p:sp>
    </p:spTree>
    <p:extLst>
      <p:ext uri="{BB962C8B-B14F-4D97-AF65-F5344CB8AC3E}">
        <p14:creationId xmlns:p14="http://schemas.microsoft.com/office/powerpoint/2010/main" val="86664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Réactions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 typeface="Wingdings" charset="2"/>
              <a:buChar char="q"/>
            </a:pPr>
            <a:r>
              <a:rPr lang="fr-CH" dirty="0"/>
              <a:t>Certaines personnes semblent </a:t>
            </a:r>
            <a:r>
              <a:rPr lang="fr-CH" b="1" dirty="0"/>
              <a:t>réagir</a:t>
            </a:r>
            <a:r>
              <a:rPr lang="fr-CH" dirty="0"/>
              <a:t> à certains additifs, éventuellement aussi à </a:t>
            </a:r>
            <a:r>
              <a:rPr lang="fr-CH" dirty="0" smtClean="0"/>
              <a:t>une </a:t>
            </a:r>
            <a:r>
              <a:rPr lang="fr-CH" b="1" dirty="0" smtClean="0"/>
              <a:t>combinaison</a:t>
            </a:r>
            <a:r>
              <a:rPr lang="fr-CH" dirty="0" smtClean="0"/>
              <a:t> </a:t>
            </a:r>
            <a:r>
              <a:rPr lang="fr-CH" dirty="0"/>
              <a:t>d‘additifs (p. ex. conjointement avec des acides, tels que le vinaigre, ou avec </a:t>
            </a:r>
            <a:r>
              <a:rPr lang="fr-CH" dirty="0" smtClean="0"/>
              <a:t>de l‘alcool) </a:t>
            </a:r>
          </a:p>
          <a:p>
            <a:pPr marL="285750" indent="-285750">
              <a:buFont typeface="Wingdings" charset="2"/>
              <a:buChar char="q"/>
            </a:pPr>
            <a:r>
              <a:rPr lang="fr-CH" dirty="0"/>
              <a:t>E</a:t>
            </a:r>
            <a:r>
              <a:rPr lang="fr-CH" dirty="0" smtClean="0"/>
              <a:t>n </a:t>
            </a:r>
            <a:r>
              <a:rPr lang="fr-CH" dirty="0"/>
              <a:t>général, une </a:t>
            </a:r>
            <a:r>
              <a:rPr lang="fr-CH" b="1" dirty="0"/>
              <a:t>brève rougeur </a:t>
            </a:r>
            <a:r>
              <a:rPr lang="fr-CH" dirty="0"/>
              <a:t>apparaît, le plus souvent, ainsi qu‘une </a:t>
            </a:r>
            <a:r>
              <a:rPr lang="fr-CH" b="1" dirty="0" smtClean="0"/>
              <a:t>éruption cutanée </a:t>
            </a:r>
            <a:r>
              <a:rPr lang="fr-CH" dirty="0"/>
              <a:t>au niveau du visage et du décolleté, qui disparaissent de nouveau au bout </a:t>
            </a:r>
            <a:r>
              <a:rPr lang="fr-CH" dirty="0" smtClean="0"/>
              <a:t>d‘un quart </a:t>
            </a:r>
            <a:r>
              <a:rPr lang="fr-CH" dirty="0"/>
              <a:t>d‘heure</a:t>
            </a:r>
          </a:p>
          <a:p>
            <a:pPr marL="285750" indent="-285750">
              <a:buFont typeface="Wingdings" charset="2"/>
              <a:buChar char="q"/>
            </a:pPr>
            <a:r>
              <a:rPr lang="fr-CH" dirty="0"/>
              <a:t>Les </a:t>
            </a:r>
            <a:r>
              <a:rPr lang="fr-CH" b="1" dirty="0"/>
              <a:t>personnes concernées </a:t>
            </a:r>
            <a:r>
              <a:rPr lang="fr-CH" dirty="0"/>
              <a:t>évitent en règle générale l‘emploi de ces produits </a:t>
            </a:r>
            <a:r>
              <a:rPr lang="fr-CH" dirty="0" smtClean="0"/>
              <a:t>ou combinaisons</a:t>
            </a:r>
            <a:endParaRPr lang="fr-FR" dirty="0" smtClean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782" b="-31782"/>
          <a:stretch/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656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buFont typeface="Wingdings" charset="2"/>
              <a:buChar char="q"/>
            </a:pPr>
            <a:r>
              <a:rPr lang="fr-FR" dirty="0" smtClean="0"/>
              <a:t>De </a:t>
            </a:r>
            <a:r>
              <a:rPr lang="fr-FR" b="1" dirty="0" smtClean="0"/>
              <a:t>nombreux additifs </a:t>
            </a:r>
            <a:r>
              <a:rPr lang="fr-FR" dirty="0" smtClean="0"/>
              <a:t>sont utilisés depuis </a:t>
            </a:r>
            <a:r>
              <a:rPr lang="fr-FR" b="1" dirty="0" smtClean="0"/>
              <a:t>longtemps </a:t>
            </a:r>
            <a:r>
              <a:rPr lang="fr-FR" dirty="0" smtClean="0"/>
              <a:t>déjà, mais ils ne devaient pas être déclarés sur les produits</a:t>
            </a:r>
          </a:p>
          <a:p>
            <a:pPr marL="285750" indent="-285750">
              <a:buFont typeface="Wingdings" charset="2"/>
              <a:buChar char="q"/>
            </a:pPr>
            <a:r>
              <a:rPr lang="fr-FR" dirty="0" smtClean="0"/>
              <a:t>Ceci explique peut-être pourquoi ils ne sont devenus un </a:t>
            </a:r>
            <a:r>
              <a:rPr lang="fr-FR" b="1" dirty="0" smtClean="0"/>
              <a:t>sujet de discussion </a:t>
            </a:r>
            <a:r>
              <a:rPr lang="fr-FR" dirty="0" smtClean="0"/>
              <a:t>que dernièrement</a:t>
            </a:r>
          </a:p>
          <a:p>
            <a:pPr marL="285750" indent="-285750">
              <a:buFont typeface="Wingdings" charset="2"/>
              <a:buChar char="q"/>
            </a:pPr>
            <a:r>
              <a:rPr lang="fr-FR" dirty="0" smtClean="0"/>
              <a:t>Leur </a:t>
            </a:r>
            <a:r>
              <a:rPr lang="fr-FR" b="1" dirty="0" smtClean="0"/>
              <a:t>mauvaise réputation </a:t>
            </a:r>
            <a:r>
              <a:rPr lang="fr-FR" dirty="0" smtClean="0"/>
              <a:t>est souvent justifiée par le fait qu’ils sont </a:t>
            </a:r>
            <a:r>
              <a:rPr lang="fr-FR" b="1" dirty="0" smtClean="0"/>
              <a:t>« artificiels » </a:t>
            </a:r>
            <a:r>
              <a:rPr lang="fr-FR" dirty="0" smtClean="0"/>
              <a:t>ou </a:t>
            </a:r>
            <a:r>
              <a:rPr lang="fr-FR" b="1" dirty="0" smtClean="0"/>
              <a:t>« chimiques »</a:t>
            </a:r>
          </a:p>
          <a:p>
            <a:pPr marL="285750" indent="-285750">
              <a:buFont typeface="Wingdings" charset="2"/>
              <a:buChar char="q"/>
            </a:pPr>
            <a:r>
              <a:rPr lang="fr-FR" dirty="0" smtClean="0"/>
              <a:t>Quelques additifs sont pourtant issus de la </a:t>
            </a:r>
            <a:r>
              <a:rPr lang="fr-FR" b="1" dirty="0" smtClean="0"/>
              <a:t>nature</a:t>
            </a:r>
            <a:r>
              <a:rPr lang="fr-FR" dirty="0" smtClean="0"/>
              <a:t>, comme la </a:t>
            </a:r>
            <a:r>
              <a:rPr lang="fr-FR" b="1" dirty="0" smtClean="0"/>
              <a:t>pectine</a:t>
            </a:r>
          </a:p>
          <a:p>
            <a:pPr marL="285750" indent="-285750">
              <a:buFont typeface="Wingdings" charset="2"/>
              <a:buChar char="q"/>
            </a:pPr>
            <a:r>
              <a:rPr lang="fr-FR" dirty="0" smtClean="0"/>
              <a:t>Mais il faut tout de même se montrer </a:t>
            </a:r>
            <a:r>
              <a:rPr lang="fr-FR" b="1" dirty="0" smtClean="0"/>
              <a:t>critique</a:t>
            </a:r>
            <a:r>
              <a:rPr lang="fr-FR" dirty="0" smtClean="0"/>
              <a:t> envers une </a:t>
            </a:r>
            <a:r>
              <a:rPr lang="fr-FR" b="1" dirty="0" smtClean="0"/>
              <a:t>utilisation</a:t>
            </a:r>
            <a:r>
              <a:rPr lang="fr-FR" dirty="0" smtClean="0"/>
              <a:t> trop fréquente des additifs, en dehors de l’utilisation souvent </a:t>
            </a:r>
            <a:r>
              <a:rPr lang="fr-FR" b="1" dirty="0" smtClean="0"/>
              <a:t>raisonnable</a:t>
            </a:r>
            <a:r>
              <a:rPr lang="fr-FR" dirty="0" smtClean="0"/>
              <a:t> et tout à fait </a:t>
            </a:r>
            <a:r>
              <a:rPr lang="fr-FR" b="1" dirty="0" smtClean="0"/>
              <a:t>innocente </a:t>
            </a:r>
            <a:r>
              <a:rPr lang="fr-FR" dirty="0" smtClean="0"/>
              <a:t>de quelques substances</a:t>
            </a:r>
            <a:endParaRPr lang="fr-FR" dirty="0"/>
          </a:p>
          <a:p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3" r="1895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752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Wingdings" charset="2"/>
              <a:buChar char="q"/>
            </a:pPr>
            <a:r>
              <a:rPr lang="fr-FR" b="1" dirty="0" smtClean="0"/>
              <a:t>Substances ajoutées </a:t>
            </a:r>
            <a:r>
              <a:rPr lang="fr-FR" dirty="0" smtClean="0"/>
              <a:t>aux aliments pour </a:t>
            </a:r>
            <a:r>
              <a:rPr lang="fr-FR" b="1" dirty="0" smtClean="0"/>
              <a:t>influencer</a:t>
            </a:r>
            <a:r>
              <a:rPr lang="fr-FR" dirty="0" smtClean="0"/>
              <a:t> leur nature ou pour </a:t>
            </a:r>
            <a:r>
              <a:rPr lang="fr-FR" b="1" dirty="0" smtClean="0"/>
              <a:t>obtenir</a:t>
            </a:r>
            <a:r>
              <a:rPr lang="fr-FR" dirty="0" smtClean="0"/>
              <a:t> certaines caractéristiques ou effets</a:t>
            </a:r>
          </a:p>
          <a:p>
            <a:pPr marL="285750" indent="-285750">
              <a:buFont typeface="Wingdings" charset="2"/>
              <a:buChar char="q"/>
            </a:pPr>
            <a:r>
              <a:rPr lang="fr-FR" dirty="0" smtClean="0"/>
              <a:t>On y a recours par exemple pour </a:t>
            </a:r>
            <a:r>
              <a:rPr lang="fr-FR" b="1" dirty="0" smtClean="0"/>
              <a:t>améliorer</a:t>
            </a:r>
            <a:r>
              <a:rPr lang="fr-FR" dirty="0" smtClean="0"/>
              <a:t> la durée de conservation, la saveur, la couleur, ou en général pour obtenir un </a:t>
            </a:r>
            <a:r>
              <a:rPr lang="fr-FR" b="1" dirty="0" smtClean="0"/>
              <a:t>effet</a:t>
            </a:r>
            <a:r>
              <a:rPr lang="fr-FR" dirty="0" smtClean="0"/>
              <a:t> plus attrayant</a:t>
            </a:r>
          </a:p>
          <a:p>
            <a:pPr marL="285750" indent="-285750">
              <a:buFont typeface="Wingdings" charset="2"/>
              <a:buChar char="q"/>
            </a:pPr>
            <a:r>
              <a:rPr lang="fr-FR" dirty="0" smtClean="0"/>
              <a:t>Ils ne peuvent être utilisés que s’il est </a:t>
            </a:r>
            <a:r>
              <a:rPr lang="fr-FR" b="1" dirty="0" smtClean="0"/>
              <a:t>prouvé</a:t>
            </a:r>
            <a:r>
              <a:rPr lang="fr-FR" dirty="0" smtClean="0"/>
              <a:t> qu’ils n’ont aucun effet néfaste sur la </a:t>
            </a:r>
            <a:r>
              <a:rPr lang="fr-FR" b="1" dirty="0" smtClean="0"/>
              <a:t>santé</a:t>
            </a:r>
            <a:r>
              <a:rPr lang="fr-FR" dirty="0" smtClean="0"/>
              <a:t> et qu’ils sont </a:t>
            </a:r>
            <a:r>
              <a:rPr lang="fr-FR" b="1" dirty="0" smtClean="0"/>
              <a:t>autorisés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4" r="2702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964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Déclaration des additifs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charset="2"/>
              <a:buChar char="q"/>
            </a:pPr>
            <a:r>
              <a:rPr lang="fr-FR" dirty="0" smtClean="0"/>
              <a:t>La déclaration est réglée en détail par l’</a:t>
            </a:r>
            <a:r>
              <a:rPr lang="fr-FR" b="1" dirty="0" smtClean="0"/>
              <a:t>ordonnance sur les additifs</a:t>
            </a:r>
          </a:p>
          <a:p>
            <a:pPr marL="285750" indent="-285750">
              <a:buFont typeface="Wingdings" charset="2"/>
              <a:buChar char="q"/>
            </a:pPr>
            <a:r>
              <a:rPr lang="fr-FR" dirty="0" smtClean="0"/>
              <a:t>Chaque substance doit pouvoir être </a:t>
            </a:r>
            <a:r>
              <a:rPr lang="fr-FR" b="1" dirty="0" smtClean="0"/>
              <a:t>classée</a:t>
            </a:r>
            <a:r>
              <a:rPr lang="fr-FR" dirty="0" smtClean="0"/>
              <a:t> selon son effet et doit être </a:t>
            </a:r>
            <a:r>
              <a:rPr lang="fr-FR" b="1" dirty="0" smtClean="0"/>
              <a:t>déclarée</a:t>
            </a:r>
            <a:r>
              <a:rPr lang="fr-FR" dirty="0" smtClean="0"/>
              <a:t> en général avec le nom de l’espèce et la dénomination individuelle ou son </a:t>
            </a:r>
            <a:r>
              <a:rPr lang="fr-FR" b="1" dirty="0" smtClean="0"/>
              <a:t>numéro E</a:t>
            </a:r>
          </a:p>
          <a:p>
            <a:pPr marL="285750" indent="-285750">
              <a:buFont typeface="Wingdings" charset="2"/>
              <a:buChar char="q"/>
            </a:pPr>
            <a:r>
              <a:rPr lang="fr-FR" dirty="0" smtClean="0"/>
              <a:t>Des dispositions claires s’appliquent en particulier aux </a:t>
            </a:r>
            <a:r>
              <a:rPr lang="fr-FR" b="1" dirty="0" smtClean="0"/>
              <a:t>aliments préemballés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111" b="-45111"/>
          <a:stretch/>
        </p:blipFill>
        <p:spPr bwMode="auto">
          <a:xfrm>
            <a:off x="5487987" y="2039112"/>
            <a:ext cx="3427413" cy="42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50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Groupes d’additifs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Colorants / Conservateurs et antioxydants / Edulcorants (caloriques et non caloriques) / Autres additifs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9" b="29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997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Désignations génériques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fr-FR" dirty="0" smtClean="0"/>
              <a:t>Agents de conservation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Antioxydants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Acidifiants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Correcteurs d’acidité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Antiagglomérants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Antimoussants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Agents de charge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Emulsifiants</a:t>
            </a:r>
          </a:p>
          <a:p>
            <a:pPr>
              <a:spcBef>
                <a:spcPts val="0"/>
              </a:spcBef>
            </a:pPr>
            <a:r>
              <a:rPr lang="fr-FR" dirty="0" smtClean="0"/>
              <a:t>Sels de fonte</a:t>
            </a:r>
          </a:p>
          <a:p>
            <a:pPr>
              <a:spcBef>
                <a:spcPts val="0"/>
              </a:spcBef>
            </a:pPr>
            <a:r>
              <a:rPr lang="fr-FR" dirty="0" err="1" smtClean="0"/>
              <a:t>Affermissants</a:t>
            </a:r>
            <a:endParaRPr lang="fr-FR" dirty="0" smtClean="0"/>
          </a:p>
          <a:p>
            <a:pPr>
              <a:spcBef>
                <a:spcPts val="0"/>
              </a:spcBef>
            </a:pPr>
            <a:r>
              <a:rPr lang="fr-FR" dirty="0" smtClean="0"/>
              <a:t>Exhausteurs de saveurs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fr-CH" dirty="0" smtClean="0"/>
              <a:t>Gélifiants</a:t>
            </a:r>
          </a:p>
          <a:p>
            <a:pPr>
              <a:spcBef>
                <a:spcPts val="0"/>
              </a:spcBef>
            </a:pPr>
            <a:r>
              <a:rPr lang="fr-CH" dirty="0" smtClean="0"/>
              <a:t>Agents d’enrobage</a:t>
            </a:r>
          </a:p>
          <a:p>
            <a:pPr>
              <a:spcBef>
                <a:spcPts val="0"/>
              </a:spcBef>
            </a:pPr>
            <a:r>
              <a:rPr lang="fr-CH" dirty="0" err="1" smtClean="0"/>
              <a:t>Humectants</a:t>
            </a:r>
            <a:endParaRPr lang="fr-CH" dirty="0" smtClean="0"/>
          </a:p>
          <a:p>
            <a:pPr>
              <a:spcBef>
                <a:spcPts val="0"/>
              </a:spcBef>
            </a:pPr>
            <a:r>
              <a:rPr lang="fr-CH" dirty="0" smtClean="0"/>
              <a:t>Amidons modifiés</a:t>
            </a:r>
          </a:p>
          <a:p>
            <a:pPr>
              <a:spcBef>
                <a:spcPts val="0"/>
              </a:spcBef>
            </a:pPr>
            <a:r>
              <a:rPr lang="fr-CH" dirty="0" smtClean="0"/>
              <a:t>Gaz d’emballage</a:t>
            </a:r>
          </a:p>
          <a:p>
            <a:pPr>
              <a:spcBef>
                <a:spcPts val="0"/>
              </a:spcBef>
            </a:pPr>
            <a:r>
              <a:rPr lang="fr-CH" dirty="0" smtClean="0"/>
              <a:t>Gaz propulseurs</a:t>
            </a:r>
          </a:p>
          <a:p>
            <a:pPr>
              <a:spcBef>
                <a:spcPts val="0"/>
              </a:spcBef>
            </a:pPr>
            <a:r>
              <a:rPr lang="fr-CH" dirty="0" smtClean="0"/>
              <a:t>Poudres à lever</a:t>
            </a:r>
          </a:p>
          <a:p>
            <a:pPr>
              <a:spcBef>
                <a:spcPts val="0"/>
              </a:spcBef>
            </a:pPr>
            <a:r>
              <a:rPr lang="fr-CH" dirty="0" smtClean="0"/>
              <a:t>Stabilisants</a:t>
            </a:r>
          </a:p>
          <a:p>
            <a:pPr>
              <a:spcBef>
                <a:spcPts val="0"/>
              </a:spcBef>
            </a:pPr>
            <a:r>
              <a:rPr lang="fr-CH" dirty="0" smtClean="0"/>
              <a:t>Epaississants</a:t>
            </a:r>
          </a:p>
          <a:p>
            <a:pPr>
              <a:spcBef>
                <a:spcPts val="0"/>
              </a:spcBef>
            </a:pPr>
            <a:r>
              <a:rPr lang="fr-CH" dirty="0" smtClean="0"/>
              <a:t>Agents de traitement de la farine</a:t>
            </a:r>
          </a:p>
          <a:p>
            <a:pPr>
              <a:spcBef>
                <a:spcPts val="0"/>
              </a:spcBef>
            </a:pPr>
            <a:r>
              <a:rPr lang="fr-CH" dirty="0" smtClean="0"/>
              <a:t>Colorants</a:t>
            </a:r>
          </a:p>
          <a:p>
            <a:pPr>
              <a:spcBef>
                <a:spcPts val="0"/>
              </a:spcBef>
            </a:pPr>
            <a:r>
              <a:rPr lang="fr-CH" dirty="0" smtClean="0"/>
              <a:t>Edulcorants</a:t>
            </a:r>
          </a:p>
          <a:p>
            <a:pPr>
              <a:spcBef>
                <a:spcPts val="0"/>
              </a:spcBef>
            </a:pPr>
            <a:r>
              <a:rPr lang="fr-CH" dirty="0" smtClean="0"/>
              <a:t>Arômes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51762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Colorants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607034"/>
              </p:ext>
            </p:extLst>
          </p:nvPr>
        </p:nvGraphicFramePr>
        <p:xfrm>
          <a:off x="1176569" y="3278549"/>
          <a:ext cx="7610475" cy="301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8293"/>
                <a:gridCol w="1596980"/>
                <a:gridCol w="1326524"/>
                <a:gridCol w="1687133"/>
                <a:gridCol w="21415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Noms N°E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Appellations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Couleurs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Sources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Utilisations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100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err="1" smtClean="0"/>
                        <a:t>Curumine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Orange-jaune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Racines de curcuma</a:t>
                      </a:r>
                      <a:r>
                        <a:rPr lang="fr-FR" sz="1600" baseline="0" dirty="0" smtClean="0"/>
                        <a:t> (naturel)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Curry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Moutarde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Denrées</a:t>
                      </a:r>
                      <a:r>
                        <a:rPr lang="fr-FR" sz="1600" baseline="0" dirty="0" smtClean="0"/>
                        <a:t> sucrées</a:t>
                      </a:r>
                      <a:endParaRPr lang="fr-FR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104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Jaune de quinoléine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Jaune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Synthétique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Poudre effervescente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Poudre à pouding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Colorant pour œufs  de Pâques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914400" y="2273122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On ajoute des colorants aux aliments dans le but de retrouver ou de renforcer la couleur de la masse ou de la surface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853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Conservateurs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443997"/>
              </p:ext>
            </p:extLst>
          </p:nvPr>
        </p:nvGraphicFramePr>
        <p:xfrm>
          <a:off x="1176569" y="3278549"/>
          <a:ext cx="7610475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8293"/>
                <a:gridCol w="1674253"/>
                <a:gridCol w="1687133"/>
                <a:gridCol w="33907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Noms N°E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Appellations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Sources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Utilisations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249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Nitrite</a:t>
                      </a:r>
                      <a:r>
                        <a:rPr lang="fr-FR" sz="1600" baseline="0" dirty="0" smtClean="0"/>
                        <a:t> de potassium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Synthétique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Viandes salées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Produits carnés</a:t>
                      </a:r>
                      <a:r>
                        <a:rPr lang="fr-FR" sz="1600" baseline="0" dirty="0" smtClean="0"/>
                        <a:t> salés</a:t>
                      </a:r>
                      <a:endParaRPr lang="fr-FR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280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Acide </a:t>
                      </a:r>
                      <a:r>
                        <a:rPr lang="fr-FR" sz="1600" dirty="0" err="1" smtClean="0"/>
                        <a:t>propionique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Synthétique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Empêche la formation</a:t>
                      </a:r>
                      <a:r>
                        <a:rPr lang="fr-FR" sz="1600" baseline="0" dirty="0" smtClean="0"/>
                        <a:t> de moisissures sur les pains prétranchés, gâteaux, boulangerie emballée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914400" y="2273122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Ils ralentissent ou empêchent d’indésirables modifications microbiologiques dans les denrées alimentaires, en particulier leur altération par des bactéries, levures ou moisissures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727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Anti-oxydants</a:t>
            </a:r>
            <a:r>
              <a:rPr lang="fr-FR" dirty="0" smtClean="0"/>
              <a:t>	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175996"/>
              </p:ext>
            </p:extLst>
          </p:nvPr>
        </p:nvGraphicFramePr>
        <p:xfrm>
          <a:off x="1304925" y="3928056"/>
          <a:ext cx="7610475" cy="210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8293"/>
                <a:gridCol w="1777284"/>
                <a:gridCol w="1661375"/>
                <a:gridCol w="33135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Noms N°E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Appellations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Sources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Utilisations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300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Acide ascorbique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smtClean="0"/>
                        <a:t>(Vitamine C)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Synthétique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Produit</a:t>
                      </a:r>
                      <a:r>
                        <a:rPr lang="fr-FR" sz="1600" baseline="0" dirty="0" smtClean="0"/>
                        <a:t> de conservation et de traitement de la farine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baseline="0" dirty="0" smtClean="0"/>
                        <a:t>Jambon</a:t>
                      </a:r>
                      <a:endParaRPr lang="fr-FR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fr-FR" sz="1600" b="1" i="1" dirty="0" smtClean="0"/>
                        <a:t>E 290</a:t>
                      </a:r>
                      <a:endParaRPr lang="fr-FR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Tocophérol</a:t>
                      </a:r>
                      <a:r>
                        <a:rPr lang="fr-FR" sz="1600" baseline="0" dirty="0" smtClean="0"/>
                        <a:t> (Vitamine E)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600" dirty="0" smtClean="0"/>
                        <a:t>Synthétique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Stabilisateur de la couleur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1600" dirty="0" smtClean="0"/>
                        <a:t>Ajout de vitamines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914400" y="2273122"/>
            <a:ext cx="8001000" cy="1654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fr-FR" dirty="0" smtClean="0"/>
              <a:t>Ils freinent l’oxydation des matières grasses et empêchent le rancissement des aliments contenant de la graisse</a:t>
            </a:r>
          </a:p>
          <a:p>
            <a:pPr>
              <a:spcBef>
                <a:spcPts val="600"/>
              </a:spcBef>
            </a:pPr>
            <a:r>
              <a:rPr lang="fr-FR" dirty="0" smtClean="0"/>
              <a:t>En outre, ils empêchent la décoloration par l’oxygène des produits de pommes de terre et autres produits végétaux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865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429</TotalTime>
  <Words>853</Words>
  <Application>Microsoft Macintosh PowerPoint</Application>
  <PresentationFormat>Présentation à l'écran (4:3)</PresentationFormat>
  <Paragraphs>196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Perception</vt:lpstr>
      <vt:lpstr>Additifs </vt:lpstr>
      <vt:lpstr>Généralités</vt:lpstr>
      <vt:lpstr>Définition</vt:lpstr>
      <vt:lpstr>Déclaration des additifs</vt:lpstr>
      <vt:lpstr>Groupes d’additifs</vt:lpstr>
      <vt:lpstr>Désignations génériques</vt:lpstr>
      <vt:lpstr>Colorants</vt:lpstr>
      <vt:lpstr>Conservateurs</vt:lpstr>
      <vt:lpstr>Anti-oxydants </vt:lpstr>
      <vt:lpstr>Agents de texture </vt:lpstr>
      <vt:lpstr>Emulsifiants </vt:lpstr>
      <vt:lpstr>Exhausteurs de saveur, les cires  et les gaz </vt:lpstr>
      <vt:lpstr>Edulcorants, enzymes et amidons </vt:lpstr>
      <vt:lpstr>Additifs pour provoquer des allergies</vt:lpstr>
      <vt:lpstr>Réactions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Produits semi-finis de pâtisserie </dc:title>
  <dc:creator>Cardinaux Yan</dc:creator>
  <cp:lastModifiedBy>Cardinaux Yan</cp:lastModifiedBy>
  <cp:revision>97</cp:revision>
  <dcterms:created xsi:type="dcterms:W3CDTF">2015-02-08T12:43:40Z</dcterms:created>
  <dcterms:modified xsi:type="dcterms:W3CDTF">2015-02-14T19:55:52Z</dcterms:modified>
</cp:coreProperties>
</file>