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5" r:id="rId4"/>
    <p:sldId id="286" r:id="rId5"/>
    <p:sldId id="287" r:id="rId6"/>
    <p:sldId id="288" r:id="rId7"/>
    <p:sldId id="289" r:id="rId8"/>
    <p:sldId id="290" r:id="rId9"/>
    <p:sldId id="29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2/6/2015</a:t>
            </a:fld>
            <a:endParaRPr lang="en-US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‹N°›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2/6/2015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‹N°›</a:t>
            </a:fld>
            <a:endParaRPr kumimoji="0" lang="en-US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2/6/2015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2/6/2015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‹N°›</a:t>
            </a:fld>
            <a:endParaRPr kumimoji="0"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2/6/2015</a:t>
            </a:fld>
            <a:endParaRPr lang="en-US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‹N°›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2/6/2015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2/6/2015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‹N°›</a:t>
            </a:fld>
            <a:endParaRPr kumimoji="0" lang="en-US" dirty="0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2/6/2015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‹N°›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2/6/2015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‹N°›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‹N°›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2/6/2015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cteur droit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‹N°›</a:t>
            </a:fld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2/6/2015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2/6/2015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‹N°›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371600" y="5842295"/>
            <a:ext cx="6400800" cy="530716"/>
          </a:xfrm>
        </p:spPr>
        <p:txBody>
          <a:bodyPr/>
          <a:lstStyle/>
          <a:p>
            <a:r>
              <a:rPr lang="fr-FR" dirty="0" smtClean="0"/>
              <a:t>Cardinaux </a:t>
            </a:r>
            <a:r>
              <a:rPr lang="fr-FR" dirty="0" err="1" smtClean="0"/>
              <a:t>yan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Alimentation végétarienne</a:t>
            </a:r>
            <a:endParaRPr lang="fr-FR" b="1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65" y="5330239"/>
            <a:ext cx="515938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03" y="5785852"/>
            <a:ext cx="69373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7" y="2968833"/>
            <a:ext cx="3810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09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Formes d’alimentations particulières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1752" y="1899440"/>
            <a:ext cx="4038600" cy="4492482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La personne qui fait </a:t>
            </a:r>
            <a:r>
              <a:rPr lang="fr-FR" b="1" dirty="0" smtClean="0">
                <a:solidFill>
                  <a:schemeClr val="accent2"/>
                </a:solidFill>
              </a:rPr>
              <a:t>attention</a:t>
            </a:r>
            <a:r>
              <a:rPr lang="fr-FR" dirty="0" smtClean="0">
                <a:solidFill>
                  <a:schemeClr val="accent2"/>
                </a:solidFill>
              </a:rPr>
              <a:t> à sa santé ne mange pas juste pour fournir des </a:t>
            </a:r>
            <a:r>
              <a:rPr lang="fr-FR" b="1" dirty="0" smtClean="0">
                <a:solidFill>
                  <a:schemeClr val="accent2"/>
                </a:solidFill>
              </a:rPr>
              <a:t>nutriments</a:t>
            </a:r>
            <a:r>
              <a:rPr lang="fr-FR" dirty="0" smtClean="0">
                <a:solidFill>
                  <a:schemeClr val="accent2"/>
                </a:solidFill>
              </a:rPr>
              <a:t> à son corps, mais considère plutôt l’</a:t>
            </a:r>
            <a:r>
              <a:rPr lang="fr-FR" b="1" dirty="0" smtClean="0">
                <a:solidFill>
                  <a:schemeClr val="accent2"/>
                </a:solidFill>
              </a:rPr>
              <a:t>alimentation</a:t>
            </a:r>
            <a:r>
              <a:rPr lang="fr-FR" dirty="0" smtClean="0">
                <a:solidFill>
                  <a:schemeClr val="accent2"/>
                </a:solidFill>
              </a:rPr>
              <a:t> et son </a:t>
            </a:r>
            <a:r>
              <a:rPr lang="fr-FR" b="1" dirty="0" smtClean="0">
                <a:solidFill>
                  <a:schemeClr val="accent2"/>
                </a:solidFill>
              </a:rPr>
              <a:t>attitude de vie </a:t>
            </a:r>
            <a:r>
              <a:rPr lang="fr-FR" dirty="0" smtClean="0">
                <a:solidFill>
                  <a:schemeClr val="accent2"/>
                </a:solidFill>
              </a:rPr>
              <a:t>comme un tout</a:t>
            </a:r>
          </a:p>
          <a:p>
            <a:r>
              <a:rPr lang="fr-FR" b="1" dirty="0" smtClean="0">
                <a:solidFill>
                  <a:schemeClr val="accent2"/>
                </a:solidFill>
              </a:rPr>
              <a:t>Nombreuses</a:t>
            </a:r>
            <a:r>
              <a:rPr lang="fr-FR" dirty="0" smtClean="0">
                <a:solidFill>
                  <a:schemeClr val="accent2"/>
                </a:solidFill>
              </a:rPr>
              <a:t> sont les personnes qui réfléchissent aujourd’hui à des alternatives au mode d’alimentation </a:t>
            </a:r>
            <a:r>
              <a:rPr lang="fr-FR" b="1" dirty="0" smtClean="0">
                <a:solidFill>
                  <a:schemeClr val="accent2"/>
                </a:solidFill>
              </a:rPr>
              <a:t>« normal » </a:t>
            </a:r>
            <a:r>
              <a:rPr lang="fr-FR" dirty="0" smtClean="0">
                <a:solidFill>
                  <a:schemeClr val="accent2"/>
                </a:solidFill>
              </a:rPr>
              <a:t>et s’alimentent selon les </a:t>
            </a:r>
            <a:r>
              <a:rPr lang="fr-FR" b="1" dirty="0" smtClean="0">
                <a:solidFill>
                  <a:schemeClr val="accent2"/>
                </a:solidFill>
              </a:rPr>
              <a:t>principes alternatifs</a:t>
            </a:r>
            <a:r>
              <a:rPr lang="fr-FR" dirty="0" smtClean="0">
                <a:solidFill>
                  <a:schemeClr val="accent2"/>
                </a:solidFill>
              </a:rPr>
              <a:t>, et cela essentiellement pour des </a:t>
            </a:r>
            <a:r>
              <a:rPr lang="fr-FR" b="1" dirty="0" smtClean="0">
                <a:solidFill>
                  <a:schemeClr val="accent2"/>
                </a:solidFill>
              </a:rPr>
              <a:t>raisons</a:t>
            </a:r>
            <a:r>
              <a:rPr lang="fr-FR" dirty="0" smtClean="0">
                <a:solidFill>
                  <a:schemeClr val="accent2"/>
                </a:solidFill>
              </a:rPr>
              <a:t> sanitaires, écologiques, politiques, éthiques ou religieuses</a:t>
            </a:r>
            <a:endParaRPr lang="fr-FR" dirty="0">
              <a:solidFill>
                <a:schemeClr val="accent2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93069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5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Alimentation végétarienne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1752" y="1526578"/>
            <a:ext cx="4038600" cy="4725455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Il y a dans le monde des </a:t>
            </a:r>
            <a:r>
              <a:rPr lang="fr-FR" b="1" dirty="0" smtClean="0">
                <a:solidFill>
                  <a:schemeClr val="accent2"/>
                </a:solidFill>
              </a:rPr>
              <a:t>milliards</a:t>
            </a:r>
            <a:r>
              <a:rPr lang="fr-FR" dirty="0" smtClean="0">
                <a:solidFill>
                  <a:schemeClr val="accent2"/>
                </a:solidFill>
              </a:rPr>
              <a:t> de personnes qui ont une alimentation végétarienne, mais la plupart malgré elles, pour des </a:t>
            </a:r>
            <a:r>
              <a:rPr lang="fr-FR" b="1" dirty="0" smtClean="0">
                <a:solidFill>
                  <a:schemeClr val="accent2"/>
                </a:solidFill>
              </a:rPr>
              <a:t>raisons</a:t>
            </a:r>
            <a:r>
              <a:rPr lang="fr-FR" dirty="0" smtClean="0">
                <a:solidFill>
                  <a:schemeClr val="accent2"/>
                </a:solidFill>
              </a:rPr>
              <a:t> économiques ou climatiques</a:t>
            </a:r>
          </a:p>
          <a:p>
            <a:r>
              <a:rPr lang="fr-FR" dirty="0" smtClean="0">
                <a:solidFill>
                  <a:schemeClr val="accent2"/>
                </a:solidFill>
              </a:rPr>
              <a:t>Chez nous, le </a:t>
            </a:r>
            <a:r>
              <a:rPr lang="fr-FR" b="1" dirty="0" smtClean="0">
                <a:solidFill>
                  <a:schemeClr val="accent2"/>
                </a:solidFill>
              </a:rPr>
              <a:t>mode de vie </a:t>
            </a:r>
            <a:r>
              <a:rPr lang="fr-FR" dirty="0" smtClean="0">
                <a:solidFill>
                  <a:schemeClr val="accent2"/>
                </a:solidFill>
              </a:rPr>
              <a:t>des végétariens est marqué par une </a:t>
            </a:r>
            <a:r>
              <a:rPr lang="fr-FR" b="1" dirty="0" smtClean="0">
                <a:solidFill>
                  <a:schemeClr val="accent2"/>
                </a:solidFill>
              </a:rPr>
              <a:t>attitude</a:t>
            </a:r>
            <a:r>
              <a:rPr lang="fr-FR" dirty="0" smtClean="0">
                <a:solidFill>
                  <a:schemeClr val="accent2"/>
                </a:solidFill>
              </a:rPr>
              <a:t> éthico-morale, économique, sanitaire et aussi religieuse</a:t>
            </a:r>
          </a:p>
          <a:p>
            <a:r>
              <a:rPr lang="fr-FR" dirty="0" smtClean="0">
                <a:solidFill>
                  <a:schemeClr val="accent2"/>
                </a:solidFill>
              </a:rPr>
              <a:t>C’est ainsi que la plupart des végétariens refusent aussi de consommer de l’</a:t>
            </a:r>
            <a:r>
              <a:rPr lang="fr-FR" b="1" dirty="0" smtClean="0">
                <a:solidFill>
                  <a:schemeClr val="accent2"/>
                </a:solidFill>
              </a:rPr>
              <a:t>alcool</a:t>
            </a:r>
            <a:r>
              <a:rPr lang="fr-FR" dirty="0" smtClean="0">
                <a:solidFill>
                  <a:schemeClr val="accent2"/>
                </a:solidFill>
              </a:rPr>
              <a:t> et de la </a:t>
            </a:r>
            <a:r>
              <a:rPr lang="fr-FR" b="1" dirty="0" smtClean="0">
                <a:solidFill>
                  <a:schemeClr val="accent2"/>
                </a:solidFill>
              </a:rPr>
              <a:t>nicotine</a:t>
            </a:r>
            <a:endParaRPr lang="fr-FR" b="1" dirty="0">
              <a:solidFill>
                <a:schemeClr val="accent2"/>
              </a:solidFill>
            </a:endParaRP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86292"/>
            <a:ext cx="4038600" cy="165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56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Les formes de végétarisme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1752" y="1615737"/>
            <a:ext cx="4038600" cy="4829452"/>
          </a:xfrm>
        </p:spPr>
        <p:txBody>
          <a:bodyPr>
            <a:normAutofit fontScale="40000" lnSpcReduction="20000"/>
          </a:bodyPr>
          <a:lstStyle/>
          <a:p>
            <a:r>
              <a:rPr lang="fr-FR" sz="6000" b="1" i="1" dirty="0" smtClean="0">
                <a:solidFill>
                  <a:schemeClr val="accent2"/>
                </a:solidFill>
              </a:rPr>
              <a:t>1) Alimentation végétalienne</a:t>
            </a:r>
          </a:p>
          <a:p>
            <a:pPr marL="0" indent="0">
              <a:buNone/>
            </a:pPr>
            <a:endParaRPr lang="fr-FR" sz="6000" b="1" i="1" dirty="0" smtClean="0">
              <a:solidFill>
                <a:schemeClr val="accent2"/>
              </a:solidFill>
            </a:endParaRPr>
          </a:p>
          <a:p>
            <a:r>
              <a:rPr lang="fr-FR" sz="6000" b="1" i="1" dirty="0" smtClean="0">
                <a:solidFill>
                  <a:schemeClr val="accent2"/>
                </a:solidFill>
              </a:rPr>
              <a:t>2) Alimentation </a:t>
            </a:r>
            <a:r>
              <a:rPr lang="fr-FR" sz="6000" b="1" i="1" dirty="0" err="1" smtClean="0">
                <a:solidFill>
                  <a:schemeClr val="accent2"/>
                </a:solidFill>
              </a:rPr>
              <a:t>lacto</a:t>
            </a:r>
            <a:r>
              <a:rPr lang="fr-FR" sz="6000" b="1" i="1" dirty="0" smtClean="0">
                <a:solidFill>
                  <a:schemeClr val="accent2"/>
                </a:solidFill>
              </a:rPr>
              <a:t>-végétalienne</a:t>
            </a:r>
          </a:p>
          <a:p>
            <a:pPr marL="0" indent="0">
              <a:buNone/>
            </a:pPr>
            <a:endParaRPr lang="fr-FR" sz="6000" b="1" i="1" dirty="0" smtClean="0">
              <a:solidFill>
                <a:schemeClr val="accent2"/>
              </a:solidFill>
            </a:endParaRPr>
          </a:p>
          <a:p>
            <a:r>
              <a:rPr lang="fr-FR" sz="6000" b="1" i="1" dirty="0" smtClean="0">
                <a:solidFill>
                  <a:schemeClr val="accent2"/>
                </a:solidFill>
              </a:rPr>
              <a:t>3) Alimentation </a:t>
            </a:r>
            <a:r>
              <a:rPr lang="fr-FR" sz="6000" b="1" i="1" dirty="0" smtClean="0">
                <a:solidFill>
                  <a:schemeClr val="accent2"/>
                </a:solidFill>
              </a:rPr>
              <a:t>ovo-</a:t>
            </a:r>
            <a:r>
              <a:rPr lang="fr-FR" sz="6000" b="1" i="1" dirty="0" err="1" smtClean="0">
                <a:solidFill>
                  <a:schemeClr val="accent2"/>
                </a:solidFill>
              </a:rPr>
              <a:t>lacto</a:t>
            </a:r>
            <a:r>
              <a:rPr lang="fr-FR" sz="6000" b="1" i="1" dirty="0" smtClean="0">
                <a:solidFill>
                  <a:schemeClr val="accent2"/>
                </a:solidFill>
              </a:rPr>
              <a:t>-végétalienne</a:t>
            </a:r>
            <a:endParaRPr lang="fr-CH" sz="6000" b="1" i="1" dirty="0" smtClean="0">
              <a:solidFill>
                <a:schemeClr val="accent2"/>
              </a:solidFill>
            </a:endParaRPr>
          </a:p>
          <a:p>
            <a:endParaRPr lang="fr-CH" b="1" i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fr-CH" b="1" i="1" dirty="0" smtClean="0">
              <a:solidFill>
                <a:schemeClr val="accent2"/>
              </a:solidFill>
            </a:endParaRPr>
          </a:p>
          <a:p>
            <a:r>
              <a:rPr lang="fr-CH" b="1" i="1" dirty="0" smtClean="0">
                <a:solidFill>
                  <a:schemeClr val="accent2"/>
                </a:solidFill>
              </a:rPr>
              <a:t>Le </a:t>
            </a:r>
            <a:r>
              <a:rPr lang="fr-CH" b="1" i="1" dirty="0" err="1">
                <a:solidFill>
                  <a:schemeClr val="accent2"/>
                </a:solidFill>
              </a:rPr>
              <a:t>pescétarisme</a:t>
            </a:r>
            <a:r>
              <a:rPr lang="fr-CH" b="1" i="1" dirty="0">
                <a:solidFill>
                  <a:schemeClr val="accent2"/>
                </a:solidFill>
              </a:rPr>
              <a:t>, ou </a:t>
            </a:r>
            <a:r>
              <a:rPr lang="fr-CH" b="1" i="1" dirty="0" err="1">
                <a:solidFill>
                  <a:schemeClr val="accent2"/>
                </a:solidFill>
              </a:rPr>
              <a:t>pesco</a:t>
            </a:r>
            <a:r>
              <a:rPr lang="fr-CH" b="1" i="1" dirty="0">
                <a:solidFill>
                  <a:schemeClr val="accent2"/>
                </a:solidFill>
              </a:rPr>
              <a:t>-végétarisme, </a:t>
            </a:r>
            <a:r>
              <a:rPr lang="fr-CH" b="1" i="1" dirty="0" smtClean="0">
                <a:solidFill>
                  <a:schemeClr val="accent2"/>
                </a:solidFill>
              </a:rPr>
              <a:t>désigne </a:t>
            </a:r>
            <a:r>
              <a:rPr lang="fr-CH" b="1" i="1" dirty="0">
                <a:solidFill>
                  <a:schemeClr val="accent2"/>
                </a:solidFill>
              </a:rPr>
              <a:t>le régime alimentaire d'une personne omnivore qui s'abstient de consommer de la chair animale à l'exception de celle issue des poissons, des crustacés et mollusques aquatiques. </a:t>
            </a:r>
            <a:r>
              <a:rPr lang="fr-CH" b="1" i="1" dirty="0" smtClean="0">
                <a:solidFill>
                  <a:schemeClr val="accent2"/>
                </a:solidFill>
              </a:rPr>
              <a:t>Il </a:t>
            </a:r>
            <a:r>
              <a:rPr lang="fr-CH" b="1" i="1" dirty="0">
                <a:solidFill>
                  <a:schemeClr val="accent2"/>
                </a:solidFill>
              </a:rPr>
              <a:t>ne s'agit pas littéralement d'un régime végétarien, puisque le végétarisme suppose l'exclusion de toute chair </a:t>
            </a:r>
            <a:r>
              <a:rPr lang="fr-CH" b="1" i="1" dirty="0" smtClean="0">
                <a:solidFill>
                  <a:schemeClr val="accent2"/>
                </a:solidFill>
              </a:rPr>
              <a:t>animale. </a:t>
            </a:r>
            <a:r>
              <a:rPr lang="fr-CH" b="1" i="1" dirty="0">
                <a:solidFill>
                  <a:schemeClr val="accent2"/>
                </a:solidFill>
              </a:rPr>
              <a:t>L'expression « </a:t>
            </a:r>
            <a:r>
              <a:rPr lang="fr-CH" b="1" i="1" dirty="0" err="1">
                <a:solidFill>
                  <a:schemeClr val="accent2"/>
                </a:solidFill>
              </a:rPr>
              <a:t>pesco</a:t>
            </a:r>
            <a:r>
              <a:rPr lang="fr-CH" b="1" i="1" dirty="0">
                <a:solidFill>
                  <a:schemeClr val="accent2"/>
                </a:solidFill>
              </a:rPr>
              <a:t>-végétarisme » est ainsi contradictoire : elle désigne littéralement le régime de celui qui ne mange pas de chair animale (« végétarisme »), mais qui en mange tout de même certaines (« </a:t>
            </a:r>
            <a:r>
              <a:rPr lang="fr-CH" b="1" i="1" dirty="0" err="1">
                <a:solidFill>
                  <a:schemeClr val="accent2"/>
                </a:solidFill>
              </a:rPr>
              <a:t>pesco</a:t>
            </a:r>
            <a:r>
              <a:rPr lang="fr-CH" b="1" i="1" dirty="0">
                <a:solidFill>
                  <a:schemeClr val="accent2"/>
                </a:solidFill>
              </a:rPr>
              <a:t> </a:t>
            </a:r>
            <a:r>
              <a:rPr lang="fr-CH" b="1" i="1" dirty="0" smtClean="0">
                <a:solidFill>
                  <a:schemeClr val="accent2"/>
                </a:solidFill>
              </a:rPr>
              <a:t>»).</a:t>
            </a:r>
            <a:endParaRPr lang="fr-CH" b="1" i="1" dirty="0">
              <a:solidFill>
                <a:schemeClr val="accent2"/>
              </a:solidFill>
            </a:endParaRPr>
          </a:p>
          <a:p>
            <a:endParaRPr lang="fr-CH" b="1" i="1" dirty="0">
              <a:solidFill>
                <a:schemeClr val="accent2"/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337" y="264080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5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1) Alimentation végétalienne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1752" y="1526578"/>
            <a:ext cx="4038600" cy="4725455"/>
          </a:xfrm>
        </p:spPr>
        <p:txBody>
          <a:bodyPr>
            <a:normAutofit fontScale="92500"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Les végétaliens s’alimentent exclusivement d’</a:t>
            </a:r>
            <a:r>
              <a:rPr lang="fr-FR" b="1" dirty="0" smtClean="0">
                <a:solidFill>
                  <a:schemeClr val="accent2"/>
                </a:solidFill>
              </a:rPr>
              <a:t>aliments végétaux </a:t>
            </a:r>
            <a:r>
              <a:rPr lang="fr-FR" dirty="0" smtClean="0">
                <a:solidFill>
                  <a:schemeClr val="accent2"/>
                </a:solidFill>
              </a:rPr>
              <a:t>sans </a:t>
            </a:r>
            <a:r>
              <a:rPr lang="fr-FR" b="1" dirty="0" smtClean="0">
                <a:solidFill>
                  <a:schemeClr val="accent2"/>
                </a:solidFill>
              </a:rPr>
              <a:t>aucun aliment d’origine animale </a:t>
            </a:r>
            <a:r>
              <a:rPr lang="fr-FR" dirty="0" smtClean="0">
                <a:solidFill>
                  <a:schemeClr val="accent2"/>
                </a:solidFill>
              </a:rPr>
              <a:t>(comme le lait, les produits laitiers, les œufs et le miel)</a:t>
            </a:r>
          </a:p>
          <a:p>
            <a:r>
              <a:rPr lang="fr-FR" dirty="0" smtClean="0">
                <a:solidFill>
                  <a:schemeClr val="accent2"/>
                </a:solidFill>
              </a:rPr>
              <a:t>Etant donné qu’ils ne mangent que des aliments végétaux, ils doivent </a:t>
            </a:r>
            <a:r>
              <a:rPr lang="fr-FR" b="1" dirty="0" smtClean="0">
                <a:solidFill>
                  <a:schemeClr val="accent2"/>
                </a:solidFill>
              </a:rPr>
              <a:t>combiner</a:t>
            </a:r>
            <a:r>
              <a:rPr lang="fr-FR" dirty="0" smtClean="0">
                <a:solidFill>
                  <a:schemeClr val="accent2"/>
                </a:solidFill>
              </a:rPr>
              <a:t> très soigneusement leur alimentation</a:t>
            </a:r>
            <a:endParaRPr lang="fr-FR" dirty="0">
              <a:solidFill>
                <a:schemeClr val="accent2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949" y="2371133"/>
            <a:ext cx="4035902" cy="2682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Conseils pratiques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1752" y="1526578"/>
            <a:ext cx="4038600" cy="4725455"/>
          </a:xfrm>
        </p:spPr>
        <p:txBody>
          <a:bodyPr>
            <a:normAutofit fontScale="62500" lnSpcReduction="20000"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Avec le végétalisme, on risque une </a:t>
            </a:r>
            <a:r>
              <a:rPr lang="fr-FR" b="1" dirty="0" smtClean="0">
                <a:solidFill>
                  <a:schemeClr val="accent2"/>
                </a:solidFill>
              </a:rPr>
              <a:t>carence</a:t>
            </a:r>
            <a:r>
              <a:rPr lang="fr-FR" dirty="0" smtClean="0">
                <a:solidFill>
                  <a:schemeClr val="accent2"/>
                </a:solidFill>
              </a:rPr>
              <a:t> de </a:t>
            </a:r>
            <a:r>
              <a:rPr lang="fr-FR" b="1" dirty="0" smtClean="0">
                <a:solidFill>
                  <a:schemeClr val="accent2"/>
                </a:solidFill>
              </a:rPr>
              <a:t>protéines</a:t>
            </a:r>
            <a:r>
              <a:rPr lang="fr-FR" dirty="0" smtClean="0">
                <a:solidFill>
                  <a:schemeClr val="accent2"/>
                </a:solidFill>
              </a:rPr>
              <a:t>, </a:t>
            </a:r>
            <a:r>
              <a:rPr lang="fr-FR" b="1" dirty="0" smtClean="0">
                <a:solidFill>
                  <a:schemeClr val="accent2"/>
                </a:solidFill>
              </a:rPr>
              <a:t>vitamines</a:t>
            </a:r>
            <a:r>
              <a:rPr lang="fr-FR" dirty="0" smtClean="0">
                <a:solidFill>
                  <a:schemeClr val="accent2"/>
                </a:solidFill>
              </a:rPr>
              <a:t> et </a:t>
            </a:r>
            <a:r>
              <a:rPr lang="fr-FR" b="1" dirty="0" smtClean="0">
                <a:solidFill>
                  <a:schemeClr val="accent2"/>
                </a:solidFill>
              </a:rPr>
              <a:t>substances minérales </a:t>
            </a:r>
            <a:r>
              <a:rPr lang="fr-FR" dirty="0" smtClean="0">
                <a:solidFill>
                  <a:schemeClr val="accent2"/>
                </a:solidFill>
              </a:rPr>
              <a:t>en raison d’un choix unilatéral ou faux des aliments</a:t>
            </a:r>
          </a:p>
          <a:p>
            <a:r>
              <a:rPr lang="fr-FR" dirty="0" smtClean="0">
                <a:solidFill>
                  <a:schemeClr val="accent2"/>
                </a:solidFill>
              </a:rPr>
              <a:t>Il faut </a:t>
            </a:r>
            <a:r>
              <a:rPr lang="fr-FR" b="1" dirty="0" smtClean="0">
                <a:solidFill>
                  <a:schemeClr val="accent2"/>
                </a:solidFill>
              </a:rPr>
              <a:t>compléter</a:t>
            </a:r>
            <a:r>
              <a:rPr lang="fr-FR" dirty="0" smtClean="0">
                <a:solidFill>
                  <a:schemeClr val="accent2"/>
                </a:solidFill>
              </a:rPr>
              <a:t> avec la </a:t>
            </a:r>
            <a:r>
              <a:rPr lang="fr-FR" b="1" dirty="0" smtClean="0">
                <a:solidFill>
                  <a:schemeClr val="accent2"/>
                </a:solidFill>
              </a:rPr>
              <a:t>vitamine B12 </a:t>
            </a:r>
            <a:r>
              <a:rPr lang="fr-FR" dirty="0" smtClean="0">
                <a:solidFill>
                  <a:schemeClr val="accent2"/>
                </a:solidFill>
              </a:rPr>
              <a:t>puisqu’elle se trouve avant tout dans les aliments d’origine animale. Un autre </a:t>
            </a:r>
            <a:r>
              <a:rPr lang="fr-FR" b="1" dirty="0" smtClean="0">
                <a:solidFill>
                  <a:schemeClr val="accent2"/>
                </a:solidFill>
              </a:rPr>
              <a:t>problème</a:t>
            </a:r>
            <a:r>
              <a:rPr lang="fr-FR" dirty="0" smtClean="0">
                <a:solidFill>
                  <a:schemeClr val="accent2"/>
                </a:solidFill>
              </a:rPr>
              <a:t> de l’alimentation végétarienne est d’apporter suffisamment de </a:t>
            </a:r>
            <a:r>
              <a:rPr lang="fr-FR" b="1" dirty="0" smtClean="0">
                <a:solidFill>
                  <a:schemeClr val="accent2"/>
                </a:solidFill>
              </a:rPr>
              <a:t>fer</a:t>
            </a:r>
          </a:p>
          <a:p>
            <a:r>
              <a:rPr lang="fr-FR" dirty="0" smtClean="0">
                <a:solidFill>
                  <a:schemeClr val="accent2"/>
                </a:solidFill>
              </a:rPr>
              <a:t>Lors de la </a:t>
            </a:r>
            <a:r>
              <a:rPr lang="fr-FR" b="1" dirty="0" smtClean="0">
                <a:solidFill>
                  <a:schemeClr val="accent2"/>
                </a:solidFill>
              </a:rPr>
              <a:t>composition</a:t>
            </a:r>
            <a:r>
              <a:rPr lang="fr-FR" dirty="0" smtClean="0">
                <a:solidFill>
                  <a:schemeClr val="accent2"/>
                </a:solidFill>
              </a:rPr>
              <a:t> des repas, il faut veiller en particulier </a:t>
            </a:r>
            <a:r>
              <a:rPr lang="fr-FR" b="1" dirty="0" smtClean="0">
                <a:solidFill>
                  <a:schemeClr val="accent2"/>
                </a:solidFill>
              </a:rPr>
              <a:t>aux céréales complètes</a:t>
            </a:r>
            <a:r>
              <a:rPr lang="fr-FR" dirty="0" smtClean="0">
                <a:solidFill>
                  <a:schemeClr val="accent2"/>
                </a:solidFill>
              </a:rPr>
              <a:t>, </a:t>
            </a:r>
            <a:r>
              <a:rPr lang="fr-FR" b="1" dirty="0" smtClean="0">
                <a:solidFill>
                  <a:schemeClr val="accent2"/>
                </a:solidFill>
              </a:rPr>
              <a:t>légumineuses</a:t>
            </a:r>
            <a:r>
              <a:rPr lang="fr-FR" dirty="0" smtClean="0">
                <a:solidFill>
                  <a:schemeClr val="accent2"/>
                </a:solidFill>
              </a:rPr>
              <a:t>, </a:t>
            </a:r>
            <a:r>
              <a:rPr lang="fr-FR" b="1" dirty="0" smtClean="0">
                <a:solidFill>
                  <a:schemeClr val="accent2"/>
                </a:solidFill>
              </a:rPr>
              <a:t>noix</a:t>
            </a:r>
            <a:r>
              <a:rPr lang="fr-FR" dirty="0" smtClean="0">
                <a:solidFill>
                  <a:schemeClr val="accent2"/>
                </a:solidFill>
              </a:rPr>
              <a:t>, </a:t>
            </a:r>
            <a:r>
              <a:rPr lang="fr-FR" b="1" dirty="0" smtClean="0">
                <a:solidFill>
                  <a:schemeClr val="accent2"/>
                </a:solidFill>
              </a:rPr>
              <a:t>pommes de terre </a:t>
            </a:r>
            <a:r>
              <a:rPr lang="fr-FR" dirty="0" smtClean="0">
                <a:solidFill>
                  <a:schemeClr val="accent2"/>
                </a:solidFill>
              </a:rPr>
              <a:t>et </a:t>
            </a:r>
            <a:r>
              <a:rPr lang="fr-FR" b="1" dirty="0" smtClean="0">
                <a:solidFill>
                  <a:schemeClr val="accent2"/>
                </a:solidFill>
              </a:rPr>
              <a:t>fruits secs</a:t>
            </a:r>
          </a:p>
          <a:p>
            <a:r>
              <a:rPr lang="fr-FR" dirty="0" smtClean="0">
                <a:solidFill>
                  <a:schemeClr val="accent2"/>
                </a:solidFill>
              </a:rPr>
              <a:t>La part de </a:t>
            </a:r>
            <a:r>
              <a:rPr lang="fr-FR" b="1" dirty="0" smtClean="0">
                <a:solidFill>
                  <a:schemeClr val="accent2"/>
                </a:solidFill>
              </a:rPr>
              <a:t>crudités </a:t>
            </a:r>
            <a:r>
              <a:rPr lang="fr-FR" dirty="0" smtClean="0">
                <a:solidFill>
                  <a:schemeClr val="accent2"/>
                </a:solidFill>
              </a:rPr>
              <a:t>doit rester </a:t>
            </a:r>
            <a:r>
              <a:rPr lang="fr-FR" b="1" dirty="0" smtClean="0">
                <a:solidFill>
                  <a:schemeClr val="accent2"/>
                </a:solidFill>
              </a:rPr>
              <a:t>faible</a:t>
            </a:r>
            <a:r>
              <a:rPr lang="fr-FR" dirty="0" smtClean="0">
                <a:solidFill>
                  <a:schemeClr val="accent2"/>
                </a:solidFill>
              </a:rPr>
              <a:t>, les nutriments des aliments cuits étant mieux résorbés par le corps</a:t>
            </a:r>
          </a:p>
          <a:p>
            <a:r>
              <a:rPr lang="fr-FR" dirty="0" smtClean="0">
                <a:solidFill>
                  <a:schemeClr val="accent2"/>
                </a:solidFill>
              </a:rPr>
              <a:t>Ce mode d’alimentation </a:t>
            </a:r>
            <a:r>
              <a:rPr lang="fr-FR" b="1" dirty="0" smtClean="0">
                <a:solidFill>
                  <a:schemeClr val="accent2"/>
                </a:solidFill>
              </a:rPr>
              <a:t>n’est pas recommandé</a:t>
            </a:r>
            <a:r>
              <a:rPr lang="fr-FR" dirty="0" smtClean="0">
                <a:solidFill>
                  <a:schemeClr val="accent2"/>
                </a:solidFill>
              </a:rPr>
              <a:t> pour les </a:t>
            </a:r>
            <a:r>
              <a:rPr lang="fr-FR" b="1" dirty="0" smtClean="0">
                <a:solidFill>
                  <a:schemeClr val="accent2"/>
                </a:solidFill>
              </a:rPr>
              <a:t>personnes âgées</a:t>
            </a:r>
            <a:r>
              <a:rPr lang="fr-FR" dirty="0" smtClean="0">
                <a:solidFill>
                  <a:schemeClr val="accent2"/>
                </a:solidFill>
              </a:rPr>
              <a:t>, les </a:t>
            </a:r>
            <a:r>
              <a:rPr lang="fr-FR" b="1" dirty="0" smtClean="0">
                <a:solidFill>
                  <a:schemeClr val="accent2"/>
                </a:solidFill>
              </a:rPr>
              <a:t>nourrissons</a:t>
            </a:r>
            <a:r>
              <a:rPr lang="fr-FR" dirty="0" smtClean="0">
                <a:solidFill>
                  <a:schemeClr val="accent2"/>
                </a:solidFill>
              </a:rPr>
              <a:t>, les </a:t>
            </a:r>
            <a:r>
              <a:rPr lang="fr-FR" b="1" dirty="0" smtClean="0">
                <a:solidFill>
                  <a:schemeClr val="accent2"/>
                </a:solidFill>
              </a:rPr>
              <a:t>enfants</a:t>
            </a:r>
            <a:r>
              <a:rPr lang="fr-FR" dirty="0" smtClean="0">
                <a:solidFill>
                  <a:schemeClr val="accent2"/>
                </a:solidFill>
              </a:rPr>
              <a:t>, les </a:t>
            </a:r>
            <a:r>
              <a:rPr lang="fr-FR" b="1" dirty="0" smtClean="0">
                <a:solidFill>
                  <a:schemeClr val="accent2"/>
                </a:solidFill>
              </a:rPr>
              <a:t>femmes enceintes et allaitantes</a:t>
            </a:r>
            <a:endParaRPr lang="fr-FR" b="1" dirty="0">
              <a:solidFill>
                <a:schemeClr val="accent2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867" y="1371600"/>
            <a:ext cx="3934065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20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2</a:t>
            </a:r>
            <a:r>
              <a:rPr lang="fr-FR" b="1" dirty="0" smtClean="0"/>
              <a:t>) Alimentation </a:t>
            </a:r>
            <a:r>
              <a:rPr lang="fr-FR" b="1" dirty="0" err="1" smtClean="0"/>
              <a:t>lacto</a:t>
            </a:r>
            <a:r>
              <a:rPr lang="fr-FR" b="1" dirty="0" smtClean="0"/>
              <a:t>-végétalienne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1752" y="1526578"/>
            <a:ext cx="4038600" cy="4725455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Cette forme alimentaire permet les </a:t>
            </a:r>
            <a:r>
              <a:rPr lang="fr-FR" b="1" dirty="0" smtClean="0">
                <a:solidFill>
                  <a:schemeClr val="accent2"/>
                </a:solidFill>
              </a:rPr>
              <a:t>produits végétaux </a:t>
            </a:r>
            <a:r>
              <a:rPr lang="fr-FR" dirty="0" smtClean="0">
                <a:solidFill>
                  <a:schemeClr val="accent2"/>
                </a:solidFill>
              </a:rPr>
              <a:t>comme la </a:t>
            </a:r>
            <a:r>
              <a:rPr lang="fr-FR" b="1" dirty="0" smtClean="0">
                <a:solidFill>
                  <a:schemeClr val="accent2"/>
                </a:solidFill>
              </a:rPr>
              <a:t>végétalienne</a:t>
            </a:r>
            <a:r>
              <a:rPr lang="fr-FR" dirty="0" smtClean="0">
                <a:solidFill>
                  <a:schemeClr val="accent2"/>
                </a:solidFill>
              </a:rPr>
              <a:t>, avec un plus 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b="1" i="1" dirty="0" smtClean="0">
                <a:solidFill>
                  <a:schemeClr val="accent1"/>
                </a:solidFill>
              </a:rPr>
              <a:t>le lait / les produits laitiers / le miel</a:t>
            </a:r>
          </a:p>
          <a:p>
            <a:r>
              <a:rPr lang="fr-FR" dirty="0" smtClean="0">
                <a:solidFill>
                  <a:schemeClr val="accent2"/>
                </a:solidFill>
              </a:rPr>
              <a:t>Ils </a:t>
            </a:r>
            <a:r>
              <a:rPr lang="fr-FR" b="1" dirty="0" smtClean="0">
                <a:solidFill>
                  <a:schemeClr val="accent2"/>
                </a:solidFill>
              </a:rPr>
              <a:t>ne consomment pas </a:t>
            </a:r>
            <a:r>
              <a:rPr lang="fr-FR" dirty="0" smtClean="0">
                <a:solidFill>
                  <a:schemeClr val="accent2"/>
                </a:solidFill>
              </a:rPr>
              <a:t>de </a:t>
            </a:r>
            <a:r>
              <a:rPr lang="fr-FR" b="1" dirty="0" smtClean="0">
                <a:solidFill>
                  <a:schemeClr val="accent2"/>
                </a:solidFill>
              </a:rPr>
              <a:t>viande</a:t>
            </a:r>
            <a:r>
              <a:rPr lang="fr-FR" dirty="0" smtClean="0">
                <a:solidFill>
                  <a:schemeClr val="accent2"/>
                </a:solidFill>
              </a:rPr>
              <a:t> de boucherie, pas de </a:t>
            </a:r>
            <a:r>
              <a:rPr lang="fr-FR" b="1" dirty="0" smtClean="0">
                <a:solidFill>
                  <a:schemeClr val="accent2"/>
                </a:solidFill>
              </a:rPr>
              <a:t>poissons</a:t>
            </a:r>
            <a:r>
              <a:rPr lang="fr-FR" dirty="0" smtClean="0">
                <a:solidFill>
                  <a:schemeClr val="accent2"/>
                </a:solidFill>
              </a:rPr>
              <a:t> ni de </a:t>
            </a:r>
            <a:r>
              <a:rPr lang="fr-FR" b="1" dirty="0" smtClean="0">
                <a:solidFill>
                  <a:schemeClr val="accent2"/>
                </a:solidFill>
              </a:rPr>
              <a:t>crustacés</a:t>
            </a:r>
            <a:r>
              <a:rPr lang="fr-FR" dirty="0" smtClean="0">
                <a:solidFill>
                  <a:schemeClr val="accent2"/>
                </a:solidFill>
              </a:rPr>
              <a:t>, pas de </a:t>
            </a:r>
            <a:r>
              <a:rPr lang="fr-FR" b="1" dirty="0" smtClean="0">
                <a:solidFill>
                  <a:schemeClr val="accent2"/>
                </a:solidFill>
              </a:rPr>
              <a:t>gibier</a:t>
            </a:r>
            <a:r>
              <a:rPr lang="fr-FR" dirty="0" smtClean="0">
                <a:solidFill>
                  <a:schemeClr val="accent2"/>
                </a:solidFill>
              </a:rPr>
              <a:t> ni de </a:t>
            </a:r>
            <a:r>
              <a:rPr lang="fr-FR" b="1" dirty="0" smtClean="0">
                <a:solidFill>
                  <a:schemeClr val="accent2"/>
                </a:solidFill>
              </a:rPr>
              <a:t>volaille</a:t>
            </a:r>
            <a:r>
              <a:rPr lang="fr-FR" dirty="0" smtClean="0">
                <a:solidFill>
                  <a:schemeClr val="accent2"/>
                </a:solidFill>
              </a:rPr>
              <a:t>, et pas non plus de </a:t>
            </a:r>
            <a:r>
              <a:rPr lang="fr-FR" b="1" dirty="0" smtClean="0">
                <a:solidFill>
                  <a:schemeClr val="accent2"/>
                </a:solidFill>
              </a:rPr>
              <a:t>produits carnés</a:t>
            </a:r>
          </a:p>
          <a:p>
            <a:r>
              <a:rPr lang="fr-FR" dirty="0" smtClean="0">
                <a:solidFill>
                  <a:schemeClr val="accent2"/>
                </a:solidFill>
              </a:rPr>
              <a:t>Ils renoncent également aux </a:t>
            </a:r>
            <a:r>
              <a:rPr lang="fr-FR" b="1" dirty="0" smtClean="0">
                <a:solidFill>
                  <a:schemeClr val="accent2"/>
                </a:solidFill>
              </a:rPr>
              <a:t>œufs</a:t>
            </a:r>
            <a:r>
              <a:rPr lang="fr-FR" dirty="0" smtClean="0">
                <a:solidFill>
                  <a:schemeClr val="accent2"/>
                </a:solidFill>
              </a:rPr>
              <a:t> et aux produits qui en sont tirés</a:t>
            </a:r>
          </a:p>
          <a:p>
            <a:r>
              <a:rPr lang="fr-FR" dirty="0" smtClean="0">
                <a:solidFill>
                  <a:schemeClr val="accent2"/>
                </a:solidFill>
              </a:rPr>
              <a:t>Ce mode d’alimentation a </a:t>
            </a:r>
            <a:r>
              <a:rPr lang="fr-FR" b="1" dirty="0" smtClean="0">
                <a:solidFill>
                  <a:schemeClr val="accent2"/>
                </a:solidFill>
              </a:rPr>
              <a:t>peu d’adeptes</a:t>
            </a:r>
            <a:endParaRPr lang="fr-FR" b="1" dirty="0">
              <a:solidFill>
                <a:schemeClr val="accent2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145" y="4416198"/>
            <a:ext cx="1955662" cy="174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http://static.commentcamarche.net/sante-medecine.commentcamarche.net/pictures/EaFb9tme-mie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068" y="4416199"/>
            <a:ext cx="1704429" cy="174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451" y="1612304"/>
            <a:ext cx="3865199" cy="256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376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3) Alimentation ovo-</a:t>
            </a:r>
            <a:r>
              <a:rPr lang="fr-FR" b="1" dirty="0" err="1" smtClean="0"/>
              <a:t>lacto</a:t>
            </a:r>
            <a:r>
              <a:rPr lang="fr-FR" b="1" dirty="0" smtClean="0"/>
              <a:t>-végétalienne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1752" y="1526578"/>
            <a:ext cx="4038600" cy="4725455"/>
          </a:xfrm>
        </p:spPr>
        <p:txBody>
          <a:bodyPr>
            <a:normAutofit fontScale="92500"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Ce mode d’alimentation </a:t>
            </a:r>
            <a:r>
              <a:rPr lang="fr-FR" b="1" dirty="0" smtClean="0">
                <a:solidFill>
                  <a:schemeClr val="accent2"/>
                </a:solidFill>
              </a:rPr>
              <a:t>complète</a:t>
            </a:r>
            <a:r>
              <a:rPr lang="fr-FR" dirty="0" smtClean="0">
                <a:solidFill>
                  <a:schemeClr val="accent2"/>
                </a:solidFill>
              </a:rPr>
              <a:t> la palette des aliments </a:t>
            </a:r>
            <a:r>
              <a:rPr lang="fr-FR" b="1" dirty="0" err="1" smtClean="0">
                <a:solidFill>
                  <a:schemeClr val="accent2"/>
                </a:solidFill>
              </a:rPr>
              <a:t>lacto</a:t>
            </a:r>
            <a:r>
              <a:rPr lang="fr-FR" b="1" dirty="0" smtClean="0">
                <a:solidFill>
                  <a:schemeClr val="accent2"/>
                </a:solidFill>
              </a:rPr>
              <a:t>-végétaliens</a:t>
            </a:r>
            <a:r>
              <a:rPr lang="fr-FR" dirty="0" smtClean="0">
                <a:solidFill>
                  <a:schemeClr val="accent2"/>
                </a:solidFill>
              </a:rPr>
              <a:t> avec en plus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b="1" i="1" dirty="0">
                <a:solidFill>
                  <a:schemeClr val="accent1"/>
                </a:solidFill>
              </a:rPr>
              <a:t>L</a:t>
            </a:r>
            <a:r>
              <a:rPr lang="fr-FR" b="1" i="1" dirty="0" smtClean="0">
                <a:solidFill>
                  <a:schemeClr val="accent1"/>
                </a:solidFill>
              </a:rPr>
              <a:t>es œufs</a:t>
            </a:r>
          </a:p>
          <a:p>
            <a:r>
              <a:rPr lang="fr-FR" dirty="0" smtClean="0">
                <a:solidFill>
                  <a:schemeClr val="accent2"/>
                </a:solidFill>
              </a:rPr>
              <a:t>Sont donc </a:t>
            </a:r>
            <a:r>
              <a:rPr lang="fr-FR" b="1" dirty="0" smtClean="0">
                <a:solidFill>
                  <a:schemeClr val="accent2"/>
                </a:solidFill>
              </a:rPr>
              <a:t>autorisés</a:t>
            </a:r>
            <a:r>
              <a:rPr lang="fr-FR" dirty="0" smtClean="0">
                <a:solidFill>
                  <a:schemeClr val="accent2"/>
                </a:solidFill>
              </a:rPr>
              <a:t> les </a:t>
            </a:r>
            <a:r>
              <a:rPr lang="fr-FR" b="1" dirty="0" smtClean="0">
                <a:solidFill>
                  <a:schemeClr val="accent2"/>
                </a:solidFill>
              </a:rPr>
              <a:t>aliments d’origines végétale</a:t>
            </a:r>
            <a:r>
              <a:rPr lang="fr-FR" dirty="0" smtClean="0">
                <a:solidFill>
                  <a:schemeClr val="accent2"/>
                </a:solidFill>
              </a:rPr>
              <a:t>, le </a:t>
            </a:r>
            <a:r>
              <a:rPr lang="fr-FR" b="1" dirty="0" smtClean="0">
                <a:solidFill>
                  <a:schemeClr val="accent2"/>
                </a:solidFill>
              </a:rPr>
              <a:t>lait</a:t>
            </a:r>
            <a:r>
              <a:rPr lang="fr-FR" dirty="0" smtClean="0">
                <a:solidFill>
                  <a:schemeClr val="accent2"/>
                </a:solidFill>
              </a:rPr>
              <a:t>, les </a:t>
            </a:r>
            <a:r>
              <a:rPr lang="fr-FR" b="1" dirty="0" smtClean="0">
                <a:solidFill>
                  <a:schemeClr val="accent2"/>
                </a:solidFill>
              </a:rPr>
              <a:t>produits laitiers</a:t>
            </a:r>
            <a:r>
              <a:rPr lang="fr-FR" dirty="0" smtClean="0">
                <a:solidFill>
                  <a:schemeClr val="accent2"/>
                </a:solidFill>
              </a:rPr>
              <a:t>, les </a:t>
            </a:r>
            <a:r>
              <a:rPr lang="fr-FR" b="1" dirty="0" smtClean="0">
                <a:solidFill>
                  <a:schemeClr val="accent2"/>
                </a:solidFill>
              </a:rPr>
              <a:t>œufs</a:t>
            </a:r>
            <a:r>
              <a:rPr lang="fr-FR" dirty="0" smtClean="0">
                <a:solidFill>
                  <a:schemeClr val="accent2"/>
                </a:solidFill>
              </a:rPr>
              <a:t> et le </a:t>
            </a:r>
            <a:r>
              <a:rPr lang="fr-FR" b="1" dirty="0" smtClean="0">
                <a:solidFill>
                  <a:schemeClr val="accent2"/>
                </a:solidFill>
              </a:rPr>
              <a:t>miel</a:t>
            </a:r>
          </a:p>
          <a:p>
            <a:r>
              <a:rPr lang="fr-FR" dirty="0" smtClean="0">
                <a:solidFill>
                  <a:schemeClr val="accent2"/>
                </a:solidFill>
              </a:rPr>
              <a:t>Ce mode d’alimentation est </a:t>
            </a:r>
            <a:r>
              <a:rPr lang="fr-FR" b="1" dirty="0" smtClean="0">
                <a:solidFill>
                  <a:schemeClr val="accent2"/>
                </a:solidFill>
              </a:rPr>
              <a:t>le plus répandu</a:t>
            </a:r>
            <a:endParaRPr lang="fr-FR" b="1" dirty="0">
              <a:solidFill>
                <a:schemeClr val="accent2"/>
              </a:solidFill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300" y="1624236"/>
            <a:ext cx="3865199" cy="256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145" y="4416198"/>
            <a:ext cx="1955662" cy="174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http://static.commentcamarche.net/sante-medecine.commentcamarche.net/pictures/EaFb9tme-miel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068" y="4416199"/>
            <a:ext cx="1704429" cy="174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98" y="3645379"/>
            <a:ext cx="1863617" cy="124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8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Conseils pratiques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1752" y="1526578"/>
            <a:ext cx="4038600" cy="4725455"/>
          </a:xfrm>
        </p:spPr>
        <p:txBody>
          <a:bodyPr>
            <a:normAutofit fontScale="47500" lnSpcReduction="20000"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Les formes alimentaires </a:t>
            </a:r>
            <a:r>
              <a:rPr lang="fr-FR" b="1" dirty="0" err="1" smtClean="0">
                <a:solidFill>
                  <a:schemeClr val="accent2"/>
                </a:solidFill>
              </a:rPr>
              <a:t>lacto</a:t>
            </a:r>
            <a:r>
              <a:rPr lang="fr-FR" b="1" dirty="0" smtClean="0">
                <a:solidFill>
                  <a:schemeClr val="accent2"/>
                </a:solidFill>
              </a:rPr>
              <a:t>-végétalienne</a:t>
            </a:r>
            <a:r>
              <a:rPr lang="fr-FR" dirty="0" smtClean="0">
                <a:solidFill>
                  <a:schemeClr val="accent2"/>
                </a:solidFill>
              </a:rPr>
              <a:t> et </a:t>
            </a:r>
            <a:r>
              <a:rPr lang="fr-FR" b="1" dirty="0" smtClean="0">
                <a:solidFill>
                  <a:schemeClr val="accent2"/>
                </a:solidFill>
              </a:rPr>
              <a:t>ovo-</a:t>
            </a:r>
            <a:r>
              <a:rPr lang="fr-FR" b="1" dirty="0" err="1" smtClean="0">
                <a:solidFill>
                  <a:schemeClr val="accent2"/>
                </a:solidFill>
              </a:rPr>
              <a:t>lacto</a:t>
            </a:r>
            <a:r>
              <a:rPr lang="fr-FR" b="1" dirty="0" smtClean="0">
                <a:solidFill>
                  <a:schemeClr val="accent2"/>
                </a:solidFill>
              </a:rPr>
              <a:t>-végétalienne</a:t>
            </a:r>
            <a:r>
              <a:rPr lang="fr-FR" dirty="0" smtClean="0">
                <a:solidFill>
                  <a:schemeClr val="accent2"/>
                </a:solidFill>
              </a:rPr>
              <a:t> fournissent suffisamment d’</a:t>
            </a:r>
            <a:r>
              <a:rPr lang="fr-FR" b="1" dirty="0" smtClean="0">
                <a:solidFill>
                  <a:schemeClr val="accent2"/>
                </a:solidFill>
              </a:rPr>
              <a:t>énergie</a:t>
            </a:r>
            <a:r>
              <a:rPr lang="fr-FR" dirty="0" smtClean="0">
                <a:solidFill>
                  <a:schemeClr val="accent2"/>
                </a:solidFill>
              </a:rPr>
              <a:t>, de </a:t>
            </a:r>
            <a:r>
              <a:rPr lang="fr-FR" b="1" dirty="0" smtClean="0">
                <a:solidFill>
                  <a:schemeClr val="accent2"/>
                </a:solidFill>
              </a:rPr>
              <a:t>protéines</a:t>
            </a:r>
            <a:r>
              <a:rPr lang="fr-FR" dirty="0" smtClean="0">
                <a:solidFill>
                  <a:schemeClr val="accent2"/>
                </a:solidFill>
              </a:rPr>
              <a:t>, d’</a:t>
            </a:r>
            <a:r>
              <a:rPr lang="fr-FR" b="1" dirty="0" smtClean="0">
                <a:solidFill>
                  <a:schemeClr val="accent2"/>
                </a:solidFill>
              </a:rPr>
              <a:t>hydrates de carbones</a:t>
            </a:r>
            <a:r>
              <a:rPr lang="fr-FR" dirty="0" smtClean="0">
                <a:solidFill>
                  <a:schemeClr val="accent2"/>
                </a:solidFill>
              </a:rPr>
              <a:t>, de </a:t>
            </a:r>
            <a:r>
              <a:rPr lang="fr-FR" b="1" dirty="0" smtClean="0">
                <a:solidFill>
                  <a:schemeClr val="accent2"/>
                </a:solidFill>
              </a:rPr>
              <a:t>fibres alimentaires</a:t>
            </a:r>
            <a:r>
              <a:rPr lang="fr-FR" dirty="0" smtClean="0">
                <a:solidFill>
                  <a:schemeClr val="accent2"/>
                </a:solidFill>
              </a:rPr>
              <a:t>, de </a:t>
            </a:r>
            <a:r>
              <a:rPr lang="fr-FR" b="1" dirty="0" smtClean="0">
                <a:solidFill>
                  <a:schemeClr val="accent2"/>
                </a:solidFill>
              </a:rPr>
              <a:t>vitamines</a:t>
            </a:r>
            <a:r>
              <a:rPr lang="fr-FR" dirty="0" smtClean="0">
                <a:solidFill>
                  <a:schemeClr val="accent2"/>
                </a:solidFill>
              </a:rPr>
              <a:t> et de </a:t>
            </a:r>
            <a:r>
              <a:rPr lang="fr-FR" b="1" dirty="0" smtClean="0">
                <a:solidFill>
                  <a:schemeClr val="accent2"/>
                </a:solidFill>
              </a:rPr>
              <a:t>substances minérales</a:t>
            </a:r>
          </a:p>
          <a:p>
            <a:r>
              <a:rPr lang="fr-FR" dirty="0" smtClean="0">
                <a:solidFill>
                  <a:schemeClr val="accent2"/>
                </a:solidFill>
              </a:rPr>
              <a:t>Cela signifie que tous les </a:t>
            </a:r>
            <a:r>
              <a:rPr lang="fr-FR" b="1" dirty="0" smtClean="0">
                <a:solidFill>
                  <a:schemeClr val="accent2"/>
                </a:solidFill>
              </a:rPr>
              <a:t>nutriments essentiels</a:t>
            </a:r>
            <a:r>
              <a:rPr lang="fr-FR" dirty="0" smtClean="0">
                <a:solidFill>
                  <a:schemeClr val="accent2"/>
                </a:solidFill>
              </a:rPr>
              <a:t> sont disponibles en quantités suffisantes</a:t>
            </a:r>
          </a:p>
          <a:p>
            <a:r>
              <a:rPr lang="fr-FR" dirty="0" smtClean="0">
                <a:solidFill>
                  <a:schemeClr val="accent2"/>
                </a:solidFill>
              </a:rPr>
              <a:t>Les végétariens sont souvent en </a:t>
            </a:r>
            <a:r>
              <a:rPr lang="fr-FR" b="1" dirty="0" smtClean="0">
                <a:solidFill>
                  <a:schemeClr val="accent2"/>
                </a:solidFill>
              </a:rPr>
              <a:t>meilleure santé </a:t>
            </a:r>
            <a:r>
              <a:rPr lang="fr-FR" dirty="0" smtClean="0">
                <a:solidFill>
                  <a:schemeClr val="accent2"/>
                </a:solidFill>
              </a:rPr>
              <a:t>que les non-végétariens. Ils ont souvent :</a:t>
            </a:r>
          </a:p>
          <a:p>
            <a:pPr marL="0" indent="0">
              <a:buNone/>
            </a:pPr>
            <a:endParaRPr lang="fr-FR" dirty="0" smtClean="0">
              <a:solidFill>
                <a:schemeClr val="accent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b="1" i="1" dirty="0" smtClean="0">
                <a:solidFill>
                  <a:schemeClr val="accent1"/>
                </a:solidFill>
              </a:rPr>
              <a:t>Un poids plus bas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b="1" i="1" dirty="0" smtClean="0">
                <a:solidFill>
                  <a:schemeClr val="accent1"/>
                </a:solidFill>
              </a:rPr>
              <a:t>Une pression sanguine plus basse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b="1" i="1" dirty="0" smtClean="0">
                <a:solidFill>
                  <a:schemeClr val="accent1"/>
                </a:solidFill>
              </a:rPr>
              <a:t>Un taux de lipides sériques (graisse dans le sang) inférieur</a:t>
            </a:r>
          </a:p>
          <a:p>
            <a:pPr marL="0" indent="0">
              <a:buNone/>
            </a:pPr>
            <a:endParaRPr lang="fr-FR" b="1" i="1" dirty="0" smtClean="0">
              <a:solidFill>
                <a:schemeClr val="accent1"/>
              </a:solidFill>
            </a:endParaRPr>
          </a:p>
          <a:p>
            <a:r>
              <a:rPr lang="fr-FR" dirty="0" smtClean="0">
                <a:solidFill>
                  <a:schemeClr val="accent2"/>
                </a:solidFill>
              </a:rPr>
              <a:t>Les </a:t>
            </a:r>
            <a:r>
              <a:rPr lang="fr-FR" b="1" dirty="0" smtClean="0">
                <a:solidFill>
                  <a:schemeClr val="accent2"/>
                </a:solidFill>
              </a:rPr>
              <a:t>maladies cardiovasculaires </a:t>
            </a:r>
            <a:r>
              <a:rPr lang="fr-FR" dirty="0" smtClean="0">
                <a:solidFill>
                  <a:schemeClr val="accent2"/>
                </a:solidFill>
              </a:rPr>
              <a:t>sont moins fréquentes chez ces personnes, en raison de leur alimentation et d’un mode de vie généralement </a:t>
            </a:r>
            <a:r>
              <a:rPr lang="fr-FR" b="1" dirty="0" smtClean="0">
                <a:solidFill>
                  <a:schemeClr val="accent2"/>
                </a:solidFill>
              </a:rPr>
              <a:t>plus sain</a:t>
            </a:r>
          </a:p>
          <a:p>
            <a:r>
              <a:rPr lang="fr-FR" dirty="0" smtClean="0">
                <a:solidFill>
                  <a:schemeClr val="accent2"/>
                </a:solidFill>
              </a:rPr>
              <a:t>Il faut prêter une </a:t>
            </a:r>
            <a:r>
              <a:rPr lang="fr-FR" b="1" dirty="0" smtClean="0">
                <a:solidFill>
                  <a:schemeClr val="accent2"/>
                </a:solidFill>
              </a:rPr>
              <a:t>attention particulière </a:t>
            </a:r>
            <a:r>
              <a:rPr lang="fr-FR" dirty="0" smtClean="0">
                <a:solidFill>
                  <a:schemeClr val="accent2"/>
                </a:solidFill>
              </a:rPr>
              <a:t>aux </a:t>
            </a:r>
            <a:r>
              <a:rPr lang="fr-FR" b="1" dirty="0" smtClean="0">
                <a:solidFill>
                  <a:schemeClr val="accent2"/>
                </a:solidFill>
              </a:rPr>
              <a:t>modes de préparation</a:t>
            </a:r>
            <a:r>
              <a:rPr lang="fr-FR" dirty="0" smtClean="0">
                <a:solidFill>
                  <a:schemeClr val="accent2"/>
                </a:solidFill>
              </a:rPr>
              <a:t> :</a:t>
            </a:r>
          </a:p>
          <a:p>
            <a:endParaRPr lang="fr-FR" dirty="0" smtClean="0">
              <a:solidFill>
                <a:schemeClr val="accent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b="1" i="1" dirty="0" smtClean="0">
                <a:solidFill>
                  <a:schemeClr val="accent1"/>
                </a:solidFill>
              </a:rPr>
              <a:t>Epicer avec des herbes fraîches, saler modérément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b="1" i="1" dirty="0" smtClean="0">
                <a:solidFill>
                  <a:schemeClr val="accent1"/>
                </a:solidFill>
              </a:rPr>
              <a:t>Utiliser le sucre avec modération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b="1" i="1" dirty="0" smtClean="0">
                <a:solidFill>
                  <a:schemeClr val="accent1"/>
                </a:solidFill>
              </a:rPr>
              <a:t>Varier les couleurs, les formes et les préparations est particulièrement important avec ces modes d’alimentation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22128"/>
            <a:ext cx="4038600" cy="278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66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Encrier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Civique.thmx</Template>
  <TotalTime>353</TotalTime>
  <Words>658</Words>
  <Application>Microsoft Office PowerPoint</Application>
  <PresentationFormat>Affichage à l'écran (4:3)</PresentationFormat>
  <Paragraphs>53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Civic</vt:lpstr>
      <vt:lpstr>Alimentation végétarienne</vt:lpstr>
      <vt:lpstr>Formes d’alimentations particulières</vt:lpstr>
      <vt:lpstr>Alimentation végétarienne</vt:lpstr>
      <vt:lpstr>Les formes de végétarisme</vt:lpstr>
      <vt:lpstr>1) Alimentation végétalienne</vt:lpstr>
      <vt:lpstr>Conseils pratiques</vt:lpstr>
      <vt:lpstr>2) Alimentation lacto-végétalienne</vt:lpstr>
      <vt:lpstr>3) Alimentation ovo-lacto-végétalienne</vt:lpstr>
      <vt:lpstr>Conseils pratiques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 en concept d’entreprise</dc:title>
  <dc:creator>Cardinaux Yan</dc:creator>
  <cp:lastModifiedBy>cardinaux</cp:lastModifiedBy>
  <cp:revision>115</cp:revision>
  <dcterms:created xsi:type="dcterms:W3CDTF">2014-09-29T16:43:49Z</dcterms:created>
  <dcterms:modified xsi:type="dcterms:W3CDTF">2015-02-06T10:56:49Z</dcterms:modified>
</cp:coreProperties>
</file>