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9" r:id="rId1"/>
  </p:sldMasterIdLst>
  <p:sldIdLst>
    <p:sldId id="256" r:id="rId2"/>
    <p:sldId id="257" r:id="rId3"/>
    <p:sldId id="269" r:id="rId4"/>
    <p:sldId id="270" r:id="rId5"/>
    <p:sldId id="261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104" y="-1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804594-E18C-1A4D-A5DE-62CDB0AAB90D}" type="datetimeFigureOut">
              <a:rPr lang="fr-FR" smtClean="0"/>
              <a:t>08.01.15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4594-E18C-1A4D-A5DE-62CDB0AAB90D}" type="datetimeFigureOut">
              <a:rPr lang="fr-FR" smtClean="0"/>
              <a:t>08.01.15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A23-7419-184D-82B5-14D556EEB652}" type="slidenum">
              <a:rPr lang="fr-FR" smtClean="0"/>
              <a:t>‹#›</a:t>
            </a:fld>
            <a:endParaRPr lang="fr-F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4594-E18C-1A4D-A5DE-62CDB0AAB90D}" type="datetimeFigureOut">
              <a:rPr lang="fr-FR" smtClean="0"/>
              <a:t>08.01.15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A23-7419-184D-82B5-14D556EEB652}" type="slidenum">
              <a:rPr lang="fr-FR" smtClean="0"/>
              <a:t>‹#›</a:t>
            </a:fld>
            <a:endParaRPr lang="fr-F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4594-E18C-1A4D-A5DE-62CDB0AAB90D}" type="datetimeFigureOut">
              <a:rPr lang="fr-FR" smtClean="0"/>
              <a:t>08.01.15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A23-7419-184D-82B5-14D556EEB652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4594-E18C-1A4D-A5DE-62CDB0AAB90D}" type="datetimeFigureOut">
              <a:rPr lang="fr-FR" smtClean="0"/>
              <a:t>08.01.15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A23-7419-184D-82B5-14D556EEB652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4594-E18C-1A4D-A5DE-62CDB0AAB90D}" type="datetimeFigureOut">
              <a:rPr lang="fr-FR" smtClean="0"/>
              <a:t>08.01.15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A23-7419-184D-82B5-14D556EEB652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4594-E18C-1A4D-A5DE-62CDB0AAB90D}" type="datetimeFigureOut">
              <a:rPr lang="fr-FR" smtClean="0"/>
              <a:t>08.01.15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A23-7419-184D-82B5-14D556EEB652}" type="slidenum">
              <a:rPr lang="fr-FR" smtClean="0"/>
              <a:t>‹#›</a:t>
            </a:fld>
            <a:endParaRPr lang="fr-F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4594-E18C-1A4D-A5DE-62CDB0AAB90D}" type="datetimeFigureOut">
              <a:rPr lang="fr-FR" smtClean="0"/>
              <a:t>08.01.15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A23-7419-184D-82B5-14D556EEB652}" type="slidenum">
              <a:rPr lang="fr-FR" smtClean="0"/>
              <a:t>‹#›</a:t>
            </a:fld>
            <a:endParaRPr lang="fr-F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4594-E18C-1A4D-A5DE-62CDB0AAB90D}" type="datetimeFigureOut">
              <a:rPr lang="fr-FR" smtClean="0"/>
              <a:t>08.01.15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A23-7419-184D-82B5-14D556EEB65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4594-E18C-1A4D-A5DE-62CDB0AAB90D}" type="datetimeFigureOut">
              <a:rPr lang="fr-FR" smtClean="0"/>
              <a:t>08.01.15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A23-7419-184D-82B5-14D556EEB65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4594-E18C-1A4D-A5DE-62CDB0AAB90D}" type="datetimeFigureOut">
              <a:rPr lang="fr-FR" smtClean="0"/>
              <a:t>08.01.15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A23-7419-184D-82B5-14D556EEB65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E804594-E18C-1A4D-A5DE-62CDB0AAB90D}" type="datetimeFigureOut">
              <a:rPr lang="fr-FR" smtClean="0"/>
              <a:t>08.01.15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C623A23-7419-184D-82B5-14D556EEB652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Relationship Id="rId3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Hormones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765051"/>
            <a:ext cx="6400800" cy="519658"/>
          </a:xfrm>
        </p:spPr>
        <p:txBody>
          <a:bodyPr/>
          <a:lstStyle/>
          <a:p>
            <a:r>
              <a:rPr lang="fr-FR" dirty="0" smtClean="0">
                <a:solidFill>
                  <a:srgbClr val="ECE9C6"/>
                </a:solidFill>
              </a:rPr>
              <a:t>Cardinaux Yan</a:t>
            </a:r>
            <a:endParaRPr lang="fr-FR" dirty="0">
              <a:solidFill>
                <a:srgbClr val="ECE9C6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3" y="5387771"/>
            <a:ext cx="51593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997" y="5846956"/>
            <a:ext cx="6937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ormon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480" y="3814179"/>
            <a:ext cx="2550160" cy="195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2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Généralités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</a:t>
            </a:r>
            <a:r>
              <a:rPr lang="fr-FR" b="1" dirty="0" smtClean="0"/>
              <a:t>appellation</a:t>
            </a:r>
            <a:r>
              <a:rPr lang="fr-FR" dirty="0" smtClean="0"/>
              <a:t> </a:t>
            </a:r>
            <a:r>
              <a:rPr lang="fr-FR" dirty="0"/>
              <a:t>hormone est dérivée du verbe grec (</a:t>
            </a:r>
            <a:r>
              <a:rPr lang="fr-FR" dirty="0" err="1"/>
              <a:t>horman</a:t>
            </a:r>
            <a:r>
              <a:rPr lang="fr-FR" dirty="0"/>
              <a:t>) ce qui signifie </a:t>
            </a:r>
            <a:r>
              <a:rPr lang="fr-FR" b="1" dirty="0" smtClean="0"/>
              <a:t>STIMULER</a:t>
            </a:r>
            <a:endParaRPr lang="fr-FR" b="1" dirty="0" smtClean="0"/>
          </a:p>
          <a:p>
            <a:r>
              <a:rPr lang="fr-FR" dirty="0" smtClean="0"/>
              <a:t>Ce </a:t>
            </a:r>
            <a:r>
              <a:rPr lang="fr-FR" dirty="0" smtClean="0"/>
              <a:t>sont des </a:t>
            </a:r>
            <a:r>
              <a:rPr lang="fr-FR" b="1" dirty="0" smtClean="0"/>
              <a:t>substances de </a:t>
            </a:r>
            <a:r>
              <a:rPr lang="fr-FR" b="1" dirty="0" smtClean="0"/>
              <a:t>régulation </a:t>
            </a:r>
            <a:r>
              <a:rPr lang="fr-FR" dirty="0" smtClean="0"/>
              <a:t>de compositions chimiques très différentes</a:t>
            </a:r>
            <a:endParaRPr lang="fr-FR" dirty="0" smtClean="0"/>
          </a:p>
        </p:txBody>
      </p:sp>
      <p:pic>
        <p:nvPicPr>
          <p:cNvPr id="6" name="Espace réservé du contenu 5" descr="hormones-2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433" b="-314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776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Généralités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2575560"/>
            <a:ext cx="3803904" cy="3276600"/>
          </a:xfrm>
        </p:spPr>
        <p:txBody>
          <a:bodyPr>
            <a:normAutofit/>
          </a:bodyPr>
          <a:lstStyle/>
          <a:p>
            <a:r>
              <a:rPr lang="fr-FR" dirty="0" smtClean="0"/>
              <a:t>Elles </a:t>
            </a:r>
            <a:r>
              <a:rPr lang="fr-FR" b="1" dirty="0" smtClean="0"/>
              <a:t>règlent</a:t>
            </a:r>
            <a:r>
              <a:rPr lang="fr-FR" dirty="0" smtClean="0"/>
              <a:t> et </a:t>
            </a:r>
            <a:r>
              <a:rPr lang="fr-FR" b="1" dirty="0" smtClean="0"/>
              <a:t>dirigent</a:t>
            </a:r>
            <a:r>
              <a:rPr lang="fr-FR" dirty="0" smtClean="0"/>
              <a:t> la </a:t>
            </a:r>
            <a:r>
              <a:rPr lang="fr-FR" b="1" dirty="0" smtClean="0"/>
              <a:t>croissance</a:t>
            </a:r>
            <a:r>
              <a:rPr lang="fr-FR" dirty="0" smtClean="0"/>
              <a:t>, le </a:t>
            </a:r>
            <a:r>
              <a:rPr lang="fr-FR" b="1" dirty="0" smtClean="0"/>
              <a:t>métabolisme</a:t>
            </a:r>
            <a:r>
              <a:rPr lang="fr-FR" dirty="0" smtClean="0"/>
              <a:t> et la </a:t>
            </a:r>
            <a:r>
              <a:rPr lang="fr-FR" b="1" dirty="0" smtClean="0"/>
              <a:t>reproduction</a:t>
            </a:r>
          </a:p>
          <a:p>
            <a:r>
              <a:rPr lang="fr-FR" dirty="0" smtClean="0"/>
              <a:t>Elles sont </a:t>
            </a:r>
            <a:r>
              <a:rPr lang="fr-FR" b="1" dirty="0" smtClean="0"/>
              <a:t>formées</a:t>
            </a:r>
            <a:r>
              <a:rPr lang="fr-FR" dirty="0" smtClean="0"/>
              <a:t> par </a:t>
            </a:r>
            <a:r>
              <a:rPr lang="fr-FR" b="1" dirty="0" smtClean="0"/>
              <a:t>diverses glandes </a:t>
            </a:r>
            <a:r>
              <a:rPr lang="fr-FR" dirty="0" smtClean="0"/>
              <a:t>et réparties dans tout le corps par le </a:t>
            </a:r>
            <a:r>
              <a:rPr lang="fr-FR" b="1" dirty="0" smtClean="0"/>
              <a:t>sang</a:t>
            </a:r>
            <a:endParaRPr lang="fr-FR" b="1" dirty="0" smtClean="0"/>
          </a:p>
        </p:txBody>
      </p:sp>
      <p:pic>
        <p:nvPicPr>
          <p:cNvPr id="5" name="Espace réservé du contenu 4" descr="hormones-3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430" b="-194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447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Généralités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2443480"/>
            <a:ext cx="3803904" cy="3550920"/>
          </a:xfrm>
        </p:spPr>
        <p:txBody>
          <a:bodyPr>
            <a:normAutofit/>
          </a:bodyPr>
          <a:lstStyle/>
          <a:p>
            <a:r>
              <a:rPr lang="fr-FR" dirty="0" smtClean="0"/>
              <a:t>La </a:t>
            </a:r>
            <a:r>
              <a:rPr lang="fr-FR" b="1" dirty="0" smtClean="0"/>
              <a:t>véritable centrale </a:t>
            </a:r>
            <a:r>
              <a:rPr lang="fr-FR" dirty="0" smtClean="0"/>
              <a:t>de système hormonal est l'</a:t>
            </a:r>
            <a:r>
              <a:rPr lang="fr-FR" b="1" dirty="0" smtClean="0"/>
              <a:t>hypophyse</a:t>
            </a:r>
          </a:p>
          <a:p>
            <a:r>
              <a:rPr lang="fr-FR" dirty="0" smtClean="0"/>
              <a:t>Elle influence la </a:t>
            </a:r>
            <a:r>
              <a:rPr lang="fr-FR" b="1" dirty="0" smtClean="0"/>
              <a:t>formation </a:t>
            </a:r>
            <a:r>
              <a:rPr lang="fr-FR" dirty="0" smtClean="0"/>
              <a:t>d'hormones, par exemple dans le </a:t>
            </a:r>
            <a:r>
              <a:rPr lang="fr-FR" b="1" dirty="0" smtClean="0"/>
              <a:t>pancréas</a:t>
            </a:r>
            <a:r>
              <a:rPr lang="fr-FR" dirty="0" smtClean="0"/>
              <a:t>, la </a:t>
            </a:r>
            <a:r>
              <a:rPr lang="fr-FR" b="1" dirty="0" smtClean="0"/>
              <a:t>thyro</a:t>
            </a:r>
            <a:r>
              <a:rPr lang="fr-FR" b="1" dirty="0" smtClean="0"/>
              <a:t>ïde</a:t>
            </a:r>
            <a:r>
              <a:rPr lang="fr-FR" dirty="0" smtClean="0"/>
              <a:t> et la </a:t>
            </a:r>
            <a:r>
              <a:rPr lang="fr-FR" b="1" dirty="0" smtClean="0"/>
              <a:t>capsule surrénale </a:t>
            </a:r>
            <a:r>
              <a:rPr lang="fr-FR" dirty="0" smtClean="0"/>
              <a:t>(cortex)</a:t>
            </a:r>
            <a:endParaRPr lang="fr-FR" dirty="0" smtClean="0"/>
          </a:p>
        </p:txBody>
      </p:sp>
      <p:pic>
        <p:nvPicPr>
          <p:cNvPr id="5" name="Espace réservé du contenu 4" descr="image_4160_m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2" b="-9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988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/>
              <a:t>Diverses hormones et leur fonctionnement</a:t>
            </a:r>
            <a:endParaRPr lang="fr-FR" sz="4000" b="1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98248065"/>
              </p:ext>
            </p:extLst>
          </p:nvPr>
        </p:nvGraphicFramePr>
        <p:xfrm>
          <a:off x="685800" y="2859723"/>
          <a:ext cx="3803651" cy="2651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040"/>
                <a:gridCol w="24676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Hormones</a:t>
                      </a:r>
                      <a:endParaRPr lang="fr-FR" dirty="0"/>
                    </a:p>
                    <a:p>
                      <a:pPr algn="ctr"/>
                      <a:r>
                        <a:rPr lang="fr-FR" dirty="0" smtClean="0"/>
                        <a:t>Provenance</a:t>
                      </a:r>
                      <a:endParaRPr lang="fr-FR" dirty="0"/>
                    </a:p>
                  </a:txBody>
                  <a:tcPr marL="44896" marR="448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Fonctionnement</a:t>
                      </a:r>
                      <a:endParaRPr lang="fr-FR" dirty="0"/>
                    </a:p>
                  </a:txBody>
                  <a:tcPr marL="44896" marR="448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Insuline</a:t>
                      </a:r>
                    </a:p>
                    <a:p>
                      <a:endParaRPr lang="fr-FR" b="1" i="1" dirty="0"/>
                    </a:p>
                    <a:p>
                      <a:r>
                        <a:rPr lang="fr-FR" b="1" dirty="0" smtClean="0">
                          <a:solidFill>
                            <a:srgbClr val="800000"/>
                          </a:solidFill>
                        </a:rPr>
                        <a:t>Pancréas</a:t>
                      </a:r>
                      <a:endParaRPr lang="fr-FR" b="1" dirty="0">
                        <a:solidFill>
                          <a:srgbClr val="800000"/>
                        </a:solidFill>
                      </a:endParaRPr>
                    </a:p>
                  </a:txBody>
                  <a:tcPr marL="44896" marR="44896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dirty="0" smtClean="0"/>
                        <a:t>Favorise</a:t>
                      </a:r>
                      <a:r>
                        <a:rPr lang="fr-FR" baseline="0" dirty="0" smtClean="0"/>
                        <a:t> le développement du glycogène dans le foie et la musculature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baseline="0" dirty="0" smtClean="0"/>
                        <a:t>Abaisse le taux de glycémie</a:t>
                      </a:r>
                    </a:p>
                  </a:txBody>
                  <a:tcPr marL="44896" marR="44896"/>
                </a:tc>
              </a:tr>
            </a:tbl>
          </a:graphicData>
        </a:graphic>
      </p:graphicFrame>
      <p:pic>
        <p:nvPicPr>
          <p:cNvPr id="4" name="Espace réservé du contenu 3" descr="insuline2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34" b="-9334"/>
          <a:stretch>
            <a:fillRect/>
          </a:stretch>
        </p:blipFill>
        <p:spPr/>
      </p:pic>
      <p:pic>
        <p:nvPicPr>
          <p:cNvPr id="5" name="Image 4" descr="pancreas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9" y="4490720"/>
            <a:ext cx="1190325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08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/>
              <a:t>Diverses hormones et leur fonctionnement</a:t>
            </a:r>
            <a:endParaRPr lang="fr-FR" sz="4000" b="1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73936354"/>
              </p:ext>
            </p:extLst>
          </p:nvPr>
        </p:nvGraphicFramePr>
        <p:xfrm>
          <a:off x="685800" y="2239963"/>
          <a:ext cx="3803651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040"/>
                <a:gridCol w="24676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Hormones</a:t>
                      </a:r>
                      <a:endParaRPr lang="fr-FR" dirty="0"/>
                    </a:p>
                    <a:p>
                      <a:pPr algn="ctr"/>
                      <a:r>
                        <a:rPr lang="fr-FR" dirty="0" smtClean="0"/>
                        <a:t>Provenance</a:t>
                      </a:r>
                      <a:endParaRPr lang="fr-FR" dirty="0"/>
                    </a:p>
                  </a:txBody>
                  <a:tcPr marL="44896" marR="448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Fonctionnement</a:t>
                      </a:r>
                      <a:endParaRPr lang="fr-FR" dirty="0"/>
                    </a:p>
                  </a:txBody>
                  <a:tcPr marL="44896" marR="448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Glucagon</a:t>
                      </a:r>
                    </a:p>
                    <a:p>
                      <a:endParaRPr lang="fr-FR" b="1" i="1" dirty="0"/>
                    </a:p>
                    <a:p>
                      <a:r>
                        <a:rPr lang="fr-FR" b="1" dirty="0" smtClean="0">
                          <a:solidFill>
                            <a:srgbClr val="800000"/>
                          </a:solidFill>
                        </a:rPr>
                        <a:t>Pancréas</a:t>
                      </a:r>
                      <a:endParaRPr lang="fr-FR" b="1" dirty="0">
                        <a:solidFill>
                          <a:srgbClr val="800000"/>
                        </a:solidFill>
                      </a:endParaRPr>
                    </a:p>
                  </a:txBody>
                  <a:tcPr marL="44896" marR="44896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dirty="0" smtClean="0"/>
                        <a:t>Réalise</a:t>
                      </a:r>
                      <a:r>
                        <a:rPr lang="fr-FR" baseline="0" dirty="0" smtClean="0"/>
                        <a:t> la décomposition du glycogène du foie en glucose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baseline="0" dirty="0" smtClean="0"/>
                        <a:t>Augmente le taux de glycémie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baseline="0" dirty="0" smtClean="0"/>
                        <a:t>Favorise la formation du sucre de raisin à partir d'acides aminés et de glycogène</a:t>
                      </a:r>
                    </a:p>
                  </a:txBody>
                  <a:tcPr marL="44896" marR="44896"/>
                </a:tc>
              </a:tr>
            </a:tbl>
          </a:graphicData>
        </a:graphic>
      </p:graphicFrame>
      <p:pic>
        <p:nvPicPr>
          <p:cNvPr id="5" name="Espace réservé du contenu 4" descr="GLU lg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94" r="-19094"/>
          <a:stretch>
            <a:fillRect/>
          </a:stretch>
        </p:blipFill>
        <p:spPr/>
      </p:pic>
      <p:pic>
        <p:nvPicPr>
          <p:cNvPr id="7" name="Image 6" descr="pancreas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9" y="4399280"/>
            <a:ext cx="1190325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2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/>
              <a:t>Diverses hormones et leur fonctionnement</a:t>
            </a:r>
            <a:endParaRPr lang="fr-FR" sz="4000" b="1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1657011"/>
              </p:ext>
            </p:extLst>
          </p:nvPr>
        </p:nvGraphicFramePr>
        <p:xfrm>
          <a:off x="685800" y="2239963"/>
          <a:ext cx="3803651" cy="3703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040"/>
                <a:gridCol w="2467611"/>
              </a:tblGrid>
              <a:tr h="81017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Hormones</a:t>
                      </a:r>
                      <a:endParaRPr lang="fr-FR" dirty="0"/>
                    </a:p>
                    <a:p>
                      <a:pPr algn="ctr"/>
                      <a:r>
                        <a:rPr lang="fr-FR" dirty="0" smtClean="0"/>
                        <a:t>Provenance</a:t>
                      </a:r>
                      <a:endParaRPr lang="fr-FR" dirty="0"/>
                    </a:p>
                  </a:txBody>
                  <a:tcPr marL="44896" marR="448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Fonctionnement</a:t>
                      </a:r>
                      <a:endParaRPr lang="fr-FR" dirty="0"/>
                    </a:p>
                  </a:txBody>
                  <a:tcPr marL="44896" marR="44896"/>
                </a:tc>
              </a:tr>
              <a:tr h="2893467"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Cortisone</a:t>
                      </a:r>
                    </a:p>
                    <a:p>
                      <a:endParaRPr lang="fr-FR" b="1" i="1" dirty="0"/>
                    </a:p>
                    <a:p>
                      <a:r>
                        <a:rPr lang="fr-FR" b="1" dirty="0" smtClean="0">
                          <a:solidFill>
                            <a:srgbClr val="800000"/>
                          </a:solidFill>
                        </a:rPr>
                        <a:t>Capsule surrénale (cortex)</a:t>
                      </a:r>
                      <a:endParaRPr lang="fr-FR" b="1" dirty="0">
                        <a:solidFill>
                          <a:srgbClr val="800000"/>
                        </a:solidFill>
                      </a:endParaRPr>
                    </a:p>
                  </a:txBody>
                  <a:tcPr marL="44896" marR="44896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dirty="0" smtClean="0"/>
                        <a:t>Favorise</a:t>
                      </a:r>
                      <a:r>
                        <a:rPr lang="fr-FR" baseline="0" dirty="0" smtClean="0"/>
                        <a:t> la formation de sucre de raisin à partir d'acides aminés et de glycogène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baseline="0" dirty="0" smtClean="0"/>
                        <a:t>Augmente la décomposition des acides gras</a:t>
                      </a:r>
                    </a:p>
                  </a:txBody>
                  <a:tcPr marL="44896" marR="44896"/>
                </a:tc>
              </a:tr>
            </a:tbl>
          </a:graphicData>
        </a:graphic>
      </p:graphicFrame>
      <p:pic>
        <p:nvPicPr>
          <p:cNvPr id="8" name="Espace réservé du contenu 7" descr="Cortisol_for_injection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66" r="-18566"/>
          <a:stretch>
            <a:fillRect/>
          </a:stretch>
        </p:blipFill>
        <p:spPr/>
      </p:pic>
      <p:pic>
        <p:nvPicPr>
          <p:cNvPr id="9" name="Espace réservé du contenu 3" descr="art_6bb5e58b5542bef779136f20a640615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" b="234"/>
          <a:stretch>
            <a:fillRect/>
          </a:stretch>
        </p:blipFill>
        <p:spPr>
          <a:xfrm>
            <a:off x="759610" y="4552064"/>
            <a:ext cx="1175883" cy="119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90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/>
              <a:t>Diverses hormones et leur fonctionnement</a:t>
            </a:r>
            <a:endParaRPr lang="fr-FR" sz="4000" b="1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34102803"/>
              </p:ext>
            </p:extLst>
          </p:nvPr>
        </p:nvGraphicFramePr>
        <p:xfrm>
          <a:off x="685800" y="2239963"/>
          <a:ext cx="3803651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040"/>
                <a:gridCol w="24676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Hormones</a:t>
                      </a:r>
                      <a:endParaRPr lang="fr-FR" dirty="0"/>
                    </a:p>
                    <a:p>
                      <a:pPr algn="ctr"/>
                      <a:r>
                        <a:rPr lang="fr-FR" dirty="0" smtClean="0"/>
                        <a:t>Provenance</a:t>
                      </a:r>
                      <a:endParaRPr lang="fr-FR" dirty="0"/>
                    </a:p>
                  </a:txBody>
                  <a:tcPr marL="44896" marR="448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Fonctionnement</a:t>
                      </a:r>
                      <a:endParaRPr lang="fr-FR" dirty="0"/>
                    </a:p>
                  </a:txBody>
                  <a:tcPr marL="44896" marR="448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Adrénaline</a:t>
                      </a:r>
                    </a:p>
                    <a:p>
                      <a:endParaRPr lang="fr-FR" b="1" i="1" dirty="0"/>
                    </a:p>
                    <a:p>
                      <a:r>
                        <a:rPr lang="fr-FR" b="1" dirty="0" err="1" smtClean="0">
                          <a:solidFill>
                            <a:srgbClr val="800000"/>
                          </a:solidFill>
                        </a:rPr>
                        <a:t>Médullo</a:t>
                      </a:r>
                      <a:endParaRPr lang="fr-FR" b="1" dirty="0" smtClean="0">
                        <a:solidFill>
                          <a:srgbClr val="800000"/>
                        </a:solidFill>
                      </a:endParaRPr>
                    </a:p>
                    <a:p>
                      <a:r>
                        <a:rPr lang="fr-FR" b="1" dirty="0" smtClean="0">
                          <a:solidFill>
                            <a:srgbClr val="800000"/>
                          </a:solidFill>
                        </a:rPr>
                        <a:t>surrénale</a:t>
                      </a:r>
                      <a:endParaRPr lang="fr-FR" b="1" dirty="0">
                        <a:solidFill>
                          <a:srgbClr val="800000"/>
                        </a:solidFill>
                      </a:endParaRPr>
                    </a:p>
                  </a:txBody>
                  <a:tcPr marL="44896" marR="44896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dirty="0" smtClean="0"/>
                        <a:t>Augmente</a:t>
                      </a:r>
                      <a:r>
                        <a:rPr lang="fr-FR" baseline="0" dirty="0" smtClean="0"/>
                        <a:t> la pression sanguine et l'activité cardiaque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baseline="0" dirty="0" smtClean="0"/>
                        <a:t>Réalise la décomposition du glycogène des muscles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baseline="0" dirty="0" smtClean="0"/>
                        <a:t>Favorise un rendement accru avec une hausse du taux de glycémie</a:t>
                      </a:r>
                    </a:p>
                  </a:txBody>
                  <a:tcPr marL="44896" marR="44896"/>
                </a:tc>
              </a:tr>
            </a:tbl>
          </a:graphicData>
        </a:graphic>
      </p:graphicFrame>
      <p:pic>
        <p:nvPicPr>
          <p:cNvPr id="4" name="Espace réservé du contenu 3" descr="skydiving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173" b="-12173"/>
          <a:stretch>
            <a:fillRect/>
          </a:stretch>
        </p:blipFill>
        <p:spPr/>
      </p:pic>
      <p:pic>
        <p:nvPicPr>
          <p:cNvPr id="7" name="Espace réservé du contenu 3" descr="art_6bb5e58b5542bef779136f20a640615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" b="234"/>
          <a:stretch>
            <a:fillRect/>
          </a:stretch>
        </p:blipFill>
        <p:spPr>
          <a:xfrm>
            <a:off x="759610" y="4399664"/>
            <a:ext cx="1175883" cy="119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1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Livre relié">
  <a:themeElements>
    <a:clrScheme name="Livre reli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Livre reli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vre reli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Livre relié.thmx</Template>
  <TotalTime>124</TotalTime>
  <Words>221</Words>
  <Application>Microsoft Macintosh PowerPoint</Application>
  <PresentationFormat>Présentation à l'écran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Livre relié</vt:lpstr>
      <vt:lpstr>Hormones</vt:lpstr>
      <vt:lpstr>Généralités</vt:lpstr>
      <vt:lpstr>Généralités</vt:lpstr>
      <vt:lpstr>Généralités</vt:lpstr>
      <vt:lpstr>Diverses hormones et leur fonctionnement</vt:lpstr>
      <vt:lpstr>Diverses hormones et leur fonctionnement</vt:lpstr>
      <vt:lpstr>Diverses hormones et leur fonctionnement</vt:lpstr>
      <vt:lpstr>Diverses hormones et leur fonctionnement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 / Ferments</dc:title>
  <dc:creator>Cardinaux Yan</dc:creator>
  <cp:lastModifiedBy>Cardinaux Yan</cp:lastModifiedBy>
  <cp:revision>42</cp:revision>
  <dcterms:created xsi:type="dcterms:W3CDTF">2014-12-09T16:06:44Z</dcterms:created>
  <dcterms:modified xsi:type="dcterms:W3CDTF">2015-01-08T17:36:27Z</dcterms:modified>
</cp:coreProperties>
</file>