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04" y="-1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72EC4-689D-41A5-BB07-43BDC22B7787}" type="datetimeFigureOut">
              <a:rPr lang="fr-CH" smtClean="0"/>
              <a:t>03.01.15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B464-B3DE-4679-B75A-985ABB733C0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27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069C06D-4ED8-42C6-905D-CA84CA1B6CBF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samedi, 3 janvier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samedi, 3 janvier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B385921-A91A-409C-921C-0E0EC1E750EC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B385921-A91A-409C-921C-0E0EC1E750EC}" type="datetime2">
              <a:rPr lang="en-US" smtClean="0"/>
              <a:t>samedi, 3 janvier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6.jpg"/><Relationship Id="rId5" Type="http://schemas.openxmlformats.org/officeDocument/2006/relationships/image" Target="../media/image8.jpg"/><Relationship Id="rId6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Les </a:t>
            </a:r>
            <a:r>
              <a:rPr lang="fr-FR" b="1" dirty="0" smtClean="0"/>
              <a:t>glaces légères non turbinées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5599591"/>
            <a:ext cx="7342188" cy="508783"/>
          </a:xfrm>
        </p:spPr>
        <p:txBody>
          <a:bodyPr>
            <a:normAutofit/>
          </a:bodyPr>
          <a:lstStyle/>
          <a:p>
            <a:r>
              <a:rPr lang="fr-FR" sz="1600" dirty="0" smtClean="0"/>
              <a:t>Cardinaux Yan</a:t>
            </a:r>
            <a:endParaRPr lang="fr-FR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" y="5129212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69" y="5667049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 descr="60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10" y="3232149"/>
            <a:ext cx="2289970" cy="228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70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Informations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005648"/>
            <a:ext cx="3566160" cy="4126131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r-FR" sz="1600" b="1" i="1" dirty="0" smtClean="0">
                <a:solidFill>
                  <a:srgbClr val="FF0000"/>
                </a:solidFill>
              </a:rPr>
              <a:t>Conseils</a:t>
            </a:r>
            <a:endParaRPr lang="fr-FR" sz="1600" b="1" i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fr-FR" sz="1600" dirty="0" smtClean="0"/>
              <a:t>Ne pas </a:t>
            </a:r>
            <a:r>
              <a:rPr lang="fr-FR" sz="1600" b="1" dirty="0" smtClean="0"/>
              <a:t>fouetter</a:t>
            </a:r>
            <a:r>
              <a:rPr lang="fr-FR" sz="1600" dirty="0" smtClean="0"/>
              <a:t> la crème trop ferme (90 %)</a:t>
            </a:r>
          </a:p>
          <a:p>
            <a:pPr>
              <a:spcBef>
                <a:spcPts val="600"/>
              </a:spcBef>
            </a:pPr>
            <a:r>
              <a:rPr lang="fr-FR" sz="1600" b="1" dirty="0" smtClean="0"/>
              <a:t>Recouvrir </a:t>
            </a:r>
            <a:r>
              <a:rPr lang="fr-FR" sz="1600" dirty="0" smtClean="0"/>
              <a:t>les moules avec un </a:t>
            </a:r>
            <a:r>
              <a:rPr lang="fr-FR" sz="1600" b="1" dirty="0" smtClean="0"/>
              <a:t>plastique épais </a:t>
            </a:r>
            <a:r>
              <a:rPr lang="fr-FR" sz="1600" dirty="0" smtClean="0"/>
              <a:t>(ne pas utiliser de film transparent), il n’est alors pas nécessaire de tremper le moule dans l’eau chaude</a:t>
            </a:r>
            <a:endParaRPr lang="fr-FR" sz="16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fr-FR" sz="1600" b="1" i="1" dirty="0" smtClean="0">
                <a:solidFill>
                  <a:srgbClr val="FF0000"/>
                </a:solidFill>
              </a:rPr>
              <a:t>Remarques</a:t>
            </a:r>
            <a:endParaRPr lang="fr-FR" sz="1600" b="1" i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fr-FR" sz="1600" dirty="0" smtClean="0"/>
              <a:t>Si l’appareil </a:t>
            </a:r>
            <a:r>
              <a:rPr lang="fr-FR" sz="1600" b="1" dirty="0" smtClean="0"/>
              <a:t>n’est pas assez battu</a:t>
            </a:r>
            <a:r>
              <a:rPr lang="fr-FR" sz="1600" dirty="0" smtClean="0"/>
              <a:t>, le mélange œuf/sucre se dépose au fond du moule</a:t>
            </a:r>
          </a:p>
          <a:p>
            <a:pPr>
              <a:spcBef>
                <a:spcPts val="600"/>
              </a:spcBef>
            </a:pPr>
            <a:r>
              <a:rPr lang="fr-FR" sz="1600" dirty="0" smtClean="0"/>
              <a:t>Le </a:t>
            </a:r>
            <a:r>
              <a:rPr lang="fr-FR" sz="1600" b="1" dirty="0" smtClean="0"/>
              <a:t>mélange aux œufs </a:t>
            </a:r>
            <a:r>
              <a:rPr lang="fr-FR" sz="1600" dirty="0" smtClean="0"/>
              <a:t>ne doit pas </a:t>
            </a:r>
            <a:r>
              <a:rPr lang="fr-FR" sz="1600" dirty="0" smtClean="0"/>
              <a:t>être « trop battu » dans l’appareil, sinon il retombe</a:t>
            </a:r>
          </a:p>
          <a:p>
            <a:pPr>
              <a:spcBef>
                <a:spcPts val="600"/>
              </a:spcBef>
            </a:pPr>
            <a:r>
              <a:rPr lang="fr-FR" sz="1600" dirty="0" smtClean="0"/>
              <a:t>Pour </a:t>
            </a:r>
            <a:r>
              <a:rPr lang="fr-FR" sz="1600" b="1" dirty="0" smtClean="0"/>
              <a:t>aromatiser</a:t>
            </a:r>
            <a:r>
              <a:rPr lang="fr-FR" sz="1600" dirty="0" smtClean="0"/>
              <a:t>, on peut prendre les m</a:t>
            </a:r>
            <a:r>
              <a:rPr lang="fr-FR" sz="1600" dirty="0" smtClean="0"/>
              <a:t>êmes arômes que pour les glaces à la crème, p.ex. couverture, café instantané, diverses liqueurs, etc.</a:t>
            </a:r>
          </a:p>
          <a:p>
            <a:pPr>
              <a:spcBef>
                <a:spcPts val="600"/>
              </a:spcBef>
            </a:pPr>
            <a:r>
              <a:rPr lang="fr-FR" sz="1600" b="1" dirty="0" smtClean="0"/>
              <a:t>Trop d’alcool </a:t>
            </a:r>
            <a:r>
              <a:rPr lang="fr-FR" sz="1600" dirty="0" smtClean="0"/>
              <a:t>freine le processus de congélation</a:t>
            </a:r>
            <a:endParaRPr lang="fr-FR" sz="1600" dirty="0" smtClean="0"/>
          </a:p>
          <a:p>
            <a:pPr>
              <a:spcBef>
                <a:spcPts val="800"/>
              </a:spcBef>
            </a:pPr>
            <a:endParaRPr lang="fr-FR" sz="1600" dirty="0"/>
          </a:p>
        </p:txBody>
      </p:sp>
      <p:pic>
        <p:nvPicPr>
          <p:cNvPr id="8" name="Espace réservé du contenu 7" descr="11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6" r="159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68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Classification (4)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764277"/>
              </p:ext>
            </p:extLst>
          </p:nvPr>
        </p:nvGraphicFramePr>
        <p:xfrm>
          <a:off x="511678" y="1749952"/>
          <a:ext cx="8124322" cy="45457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0642"/>
                <a:gridCol w="4043680"/>
              </a:tblGrid>
              <a:tr h="336981"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Entremets glacés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89717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Glaces simples (turbinées)</a:t>
                      </a:r>
                      <a:endParaRPr lang="fr-FR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i="1" dirty="0" smtClean="0"/>
                        <a:t>Spécialités glacées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225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Glace à la crème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Bombes glacées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Glace aux fruits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Cassatas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Sorbets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 smtClean="0"/>
                        <a:t>Tourtes glacées</a:t>
                      </a:r>
                      <a:endParaRPr lang="fr-FR" sz="1600" b="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Granités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Biscuits glacés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Glaces diverses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Vacherins glacés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717">
                <a:tc>
                  <a:txBody>
                    <a:bodyPr/>
                    <a:lstStyle/>
                    <a:p>
                      <a:r>
                        <a:rPr lang="fr-FR" b="1" i="1" dirty="0" smtClean="0"/>
                        <a:t>Glaces légères (non</a:t>
                      </a:r>
                      <a:r>
                        <a:rPr lang="fr-FR" b="1" i="1" baseline="0" dirty="0" smtClean="0"/>
                        <a:t> turbinées)</a:t>
                      </a:r>
                      <a:endParaRPr lang="fr-FR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Omelettes</a:t>
                      </a:r>
                      <a:r>
                        <a:rPr lang="fr-FR" sz="1600" baseline="0" dirty="0" smtClean="0"/>
                        <a:t> surprises (glacées)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98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Parfaits</a:t>
                      </a:r>
                      <a:r>
                        <a:rPr lang="fr-FR" sz="1600" baseline="0" dirty="0" smtClean="0"/>
                        <a:t> glacés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Coupes glacées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8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Mousses glacées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Frappés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1" dirty="0" smtClean="0"/>
                        <a:t>Glaces préparées au </a:t>
                      </a:r>
                      <a:r>
                        <a:rPr lang="fr-FR" b="1" i="1" dirty="0" err="1" smtClean="0"/>
                        <a:t>Pacojet</a:t>
                      </a:r>
                      <a:endParaRPr lang="fr-FR" b="1" i="1" dirty="0" smtClean="0"/>
                    </a:p>
                    <a:p>
                      <a:pPr algn="l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Image 2" descr="granite-a-la-pasteq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040" y="2145743"/>
            <a:ext cx="1036320" cy="538218"/>
          </a:xfrm>
          <a:prstGeom prst="rect">
            <a:avLst/>
          </a:prstGeom>
        </p:spPr>
      </p:pic>
      <p:pic>
        <p:nvPicPr>
          <p:cNvPr id="6" name="Image 5" descr="60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40" y="4404360"/>
            <a:ext cx="563880" cy="563880"/>
          </a:xfrm>
          <a:prstGeom prst="rect">
            <a:avLst/>
          </a:prstGeom>
        </p:spPr>
      </p:pic>
      <p:pic>
        <p:nvPicPr>
          <p:cNvPr id="11" name="Image 10" descr="Pacojet_PacotizingProcessWeb2-a732f7bdc333c2148f108cd2fa05e23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460" y="5688942"/>
            <a:ext cx="444500" cy="596645"/>
          </a:xfrm>
          <a:prstGeom prst="rect">
            <a:avLst/>
          </a:prstGeom>
        </p:spPr>
      </p:pic>
      <p:pic>
        <p:nvPicPr>
          <p:cNvPr id="12" name="Image 11" descr="mediabase_02275_media_src_39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920" y="2131201"/>
            <a:ext cx="843280" cy="55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Parfaits glacés et </a:t>
            </a:r>
            <a:br>
              <a:rPr lang="fr-FR" b="1" dirty="0" smtClean="0"/>
            </a:br>
            <a:r>
              <a:rPr lang="fr-FR" b="1" dirty="0" smtClean="0"/>
              <a:t>mousses glacées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3566160" cy="392747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On entend par là des </a:t>
            </a:r>
            <a:r>
              <a:rPr lang="fr-FR" b="1" dirty="0" smtClean="0"/>
              <a:t>appareils aérés </a:t>
            </a:r>
            <a:r>
              <a:rPr lang="fr-FR" dirty="0" smtClean="0"/>
              <a:t>qui sont allégés avec de la </a:t>
            </a:r>
            <a:r>
              <a:rPr lang="fr-FR" b="1" dirty="0" smtClean="0"/>
              <a:t>crème fouettée</a:t>
            </a:r>
            <a:r>
              <a:rPr lang="fr-FR" dirty="0" smtClean="0"/>
              <a:t> et versés directement dans les moules dans lesquels ils sont surgelés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Lors du </a:t>
            </a:r>
            <a:r>
              <a:rPr lang="fr-FR" b="1" dirty="0" smtClean="0"/>
              <a:t>mélange</a:t>
            </a:r>
            <a:r>
              <a:rPr lang="fr-FR" dirty="0" smtClean="0"/>
              <a:t>, il faut travailler le plus délicatement possible afin que l’appareil reste léger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Les 2 sortes doivent ensuite </a:t>
            </a:r>
            <a:r>
              <a:rPr lang="fr-FR" dirty="0" smtClean="0"/>
              <a:t>être </a:t>
            </a:r>
            <a:r>
              <a:rPr lang="fr-FR" b="1" dirty="0" smtClean="0"/>
              <a:t>surgelées</a:t>
            </a:r>
            <a:r>
              <a:rPr lang="fr-FR" dirty="0" smtClean="0"/>
              <a:t> pendant au moins 5 heures entre -20 et -25 °C</a:t>
            </a:r>
            <a:endParaRPr lang="fr-FR" dirty="0"/>
          </a:p>
        </p:txBody>
      </p:sp>
      <p:pic>
        <p:nvPicPr>
          <p:cNvPr id="6" name="Espace réservé du contenu 5" descr="Mousse-glacee-vanill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66" b="-50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921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Conseils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3566160" cy="3927474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Les </a:t>
            </a:r>
            <a:r>
              <a:rPr lang="fr-FR" b="1" dirty="0" smtClean="0"/>
              <a:t>glaces non turbinées </a:t>
            </a:r>
            <a:r>
              <a:rPr lang="fr-FR" dirty="0" smtClean="0"/>
              <a:t>ne devraient pas </a:t>
            </a:r>
            <a:r>
              <a:rPr lang="fr-FR" dirty="0" smtClean="0"/>
              <a:t>être trop sucrées et juste assez surgelées pour qu’elles restent souples et lisses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La </a:t>
            </a:r>
            <a:r>
              <a:rPr lang="fr-FR" b="1" dirty="0" smtClean="0"/>
              <a:t>gélatine</a:t>
            </a:r>
            <a:r>
              <a:rPr lang="fr-FR" dirty="0" smtClean="0"/>
              <a:t> qui est prévue dans certaines recettes maintient les compositions légères et crémeuses et empêche la formation prématurée de cristaux de glace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Les </a:t>
            </a:r>
            <a:r>
              <a:rPr lang="fr-FR" b="1" dirty="0" smtClean="0"/>
              <a:t>liqueurs</a:t>
            </a:r>
            <a:r>
              <a:rPr lang="fr-FR" dirty="0" smtClean="0"/>
              <a:t> et les </a:t>
            </a:r>
            <a:r>
              <a:rPr lang="fr-FR" b="1" dirty="0" smtClean="0"/>
              <a:t>spiritueux</a:t>
            </a:r>
            <a:r>
              <a:rPr lang="fr-FR" dirty="0" smtClean="0"/>
              <a:t>, surtout en grandes quantités, de même que beaucoup de </a:t>
            </a:r>
            <a:r>
              <a:rPr lang="fr-FR" b="1" dirty="0" smtClean="0"/>
              <a:t>sucre</a:t>
            </a:r>
            <a:r>
              <a:rPr lang="fr-FR" dirty="0" smtClean="0"/>
              <a:t> dans les parfaits et les mousses glacées, empêchent la surgélation</a:t>
            </a:r>
            <a:endParaRPr lang="fr-FR" dirty="0"/>
          </a:p>
        </p:txBody>
      </p:sp>
      <p:pic>
        <p:nvPicPr>
          <p:cNvPr id="3" name="Espace réservé du contenu 2" descr="recette-d24467-parfait-glace-au-grand-marnie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711" b="-327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32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Parfaits glacés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3566160" cy="392747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Il se </a:t>
            </a:r>
            <a:r>
              <a:rPr lang="fr-FR" b="1" dirty="0" smtClean="0"/>
              <a:t>distingue</a:t>
            </a:r>
            <a:r>
              <a:rPr lang="fr-FR" dirty="0" smtClean="0"/>
              <a:t> considérablement par sa constitution des glaces simples turbinées dans la sorbetière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On l’</a:t>
            </a:r>
            <a:r>
              <a:rPr lang="fr-FR" b="1" dirty="0" smtClean="0"/>
              <a:t>utilise</a:t>
            </a:r>
            <a:r>
              <a:rPr lang="fr-FR" dirty="0" smtClean="0"/>
              <a:t> pour remplir les bombes et les tourtes glacées, pour les biscuits et les soufflés glacés, qui font aussi partie de ce groupe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Dans ce cas, le </a:t>
            </a:r>
            <a:r>
              <a:rPr lang="fr-FR" b="1" dirty="0" smtClean="0"/>
              <a:t>bord du moule </a:t>
            </a:r>
            <a:r>
              <a:rPr lang="fr-FR" dirty="0" smtClean="0"/>
              <a:t>doit </a:t>
            </a:r>
            <a:r>
              <a:rPr lang="fr-FR" dirty="0" smtClean="0"/>
              <a:t>être relevé par une manchette en papier ou un anneau en acier chromé</a:t>
            </a:r>
            <a:r>
              <a:rPr lang="fr-FR" dirty="0" smtClean="0"/>
              <a:t>. Une fois surgelé, on retire la manchette et la glace donne l’impression d’être montée comme un soufflé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On </a:t>
            </a:r>
            <a:r>
              <a:rPr lang="fr-FR" b="1" dirty="0" smtClean="0"/>
              <a:t>n’ajoute jamais </a:t>
            </a:r>
            <a:r>
              <a:rPr lang="fr-FR" dirty="0" smtClean="0"/>
              <a:t>de pulpe de fruits et/ou de fruits frais à un parfait glacé</a:t>
            </a:r>
          </a:p>
        </p:txBody>
      </p:sp>
      <p:pic>
        <p:nvPicPr>
          <p:cNvPr id="3" name="Espace réservé du contenu 2" descr="HWL_CFuM2001_19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r="141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1958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Mousses glacées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3566160" cy="392747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En principe, elle est </a:t>
            </a:r>
            <a:r>
              <a:rPr lang="fr-FR" b="1" dirty="0" smtClean="0"/>
              <a:t>composée</a:t>
            </a:r>
            <a:r>
              <a:rPr lang="fr-FR" dirty="0" smtClean="0"/>
              <a:t> de </a:t>
            </a:r>
            <a:r>
              <a:rPr lang="fr-FR" dirty="0" err="1" smtClean="0"/>
              <a:t>meringage</a:t>
            </a:r>
            <a:r>
              <a:rPr lang="fr-FR" dirty="0" smtClean="0"/>
              <a:t> à chaud, de pulpe de fruits et de crème fouettée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On peut aussi </a:t>
            </a:r>
            <a:r>
              <a:rPr lang="fr-FR" b="1" dirty="0" smtClean="0"/>
              <a:t>ajouter</a:t>
            </a:r>
            <a:r>
              <a:rPr lang="fr-FR" dirty="0" smtClean="0"/>
              <a:t> d’autres arômes à cet appareil très léger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Dans ce cas, on </a:t>
            </a:r>
            <a:r>
              <a:rPr lang="fr-FR" b="1" dirty="0" smtClean="0"/>
              <a:t>supprime</a:t>
            </a:r>
            <a:r>
              <a:rPr lang="fr-FR" dirty="0" smtClean="0"/>
              <a:t> la pulpe de fruits</a:t>
            </a:r>
          </a:p>
        </p:txBody>
      </p:sp>
      <p:pic>
        <p:nvPicPr>
          <p:cNvPr id="3" name="Espace réservé du contenu 2" descr="1082232-focu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21" b="-234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1098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Préparation des glaces </a:t>
            </a:r>
            <a:br>
              <a:rPr lang="fr-FR" b="1" dirty="0" smtClean="0"/>
            </a:br>
            <a:r>
              <a:rPr lang="fr-FR" b="1" dirty="0" smtClean="0"/>
              <a:t>non turbinées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013901"/>
              </p:ext>
            </p:extLst>
          </p:nvPr>
        </p:nvGraphicFramePr>
        <p:xfrm>
          <a:off x="511678" y="2138082"/>
          <a:ext cx="8176315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0802"/>
                <a:gridCol w="264160"/>
                <a:gridCol w="1148080"/>
                <a:gridCol w="274320"/>
                <a:gridCol w="3027680"/>
                <a:gridCol w="223520"/>
                <a:gridCol w="1687753"/>
              </a:tblGrid>
              <a:tr h="35875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Mélange œufs / sucre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Crème</a:t>
                      </a:r>
                      <a:r>
                        <a:rPr lang="fr-FR" b="1" baseline="0" dirty="0" smtClean="0"/>
                        <a:t> entière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Ar</a:t>
                      </a:r>
                      <a:r>
                        <a:rPr lang="fr-FR" b="1" dirty="0" smtClean="0"/>
                        <a:t>ômes / Garnitures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=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Sorte</a:t>
                      </a:r>
                      <a:r>
                        <a:rPr lang="fr-FR" b="1" baseline="0" dirty="0" smtClean="0"/>
                        <a:t> de glace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14718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Jaune d’œuf</a:t>
                      </a:r>
                      <a:r>
                        <a:rPr lang="fr-FR" sz="1800" b="1" baseline="0" dirty="0" smtClean="0">
                          <a:solidFill>
                            <a:srgbClr val="FF0000"/>
                          </a:solidFill>
                        </a:rPr>
                        <a:t>/ </a:t>
                      </a:r>
                      <a:r>
                        <a:rPr lang="fr-FR" sz="1800" b="1" baseline="0" dirty="0" err="1" smtClean="0">
                          <a:solidFill>
                            <a:srgbClr val="FF0000"/>
                          </a:solidFill>
                        </a:rPr>
                        <a:t>Oeufs</a:t>
                      </a:r>
                      <a:endParaRPr lang="fr-FR" sz="18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fr-FR" sz="1800" b="1" baseline="0" dirty="0" smtClean="0">
                          <a:solidFill>
                            <a:srgbClr val="FF0000"/>
                          </a:solidFill>
                        </a:rPr>
                        <a:t>Sucre/Sirop</a:t>
                      </a:r>
                      <a:endParaRPr lang="fr-F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+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Crème entière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+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Fruits confits / Noix torréfiées</a:t>
                      </a:r>
                      <a:r>
                        <a:rPr lang="fr-FR" sz="1400" baseline="0" dirty="0" smtClean="0"/>
                        <a:t> / P</a:t>
                      </a:r>
                      <a:r>
                        <a:rPr lang="fr-FR" sz="1400" baseline="0" dirty="0" smtClean="0"/>
                        <a:t>âte de noisettes / Couverture fondue / Petits dés de couverture / Petits dés de biscuit / </a:t>
                      </a:r>
                      <a:r>
                        <a:rPr lang="fr-FR" sz="1400" baseline="0" dirty="0" err="1" smtClean="0"/>
                        <a:t>Amaretti</a:t>
                      </a:r>
                      <a:r>
                        <a:rPr lang="fr-FR" sz="1400" baseline="0" dirty="0" smtClean="0"/>
                        <a:t> / Arômes / Zestes de citron ou d’orange râpés / Liqueurs / Spiritueux / Huile </a:t>
                      </a:r>
                      <a:r>
                        <a:rPr lang="fr-FR" sz="1400" baseline="0" dirty="0" err="1" smtClean="0"/>
                        <a:t>aomatisée</a:t>
                      </a:r>
                      <a:r>
                        <a:rPr lang="fr-FR" sz="1400" baseline="0" dirty="0" smtClean="0"/>
                        <a:t> / </a:t>
                      </a:r>
                      <a:r>
                        <a:rPr lang="fr-FR" sz="1400" baseline="0" dirty="0" err="1" smtClean="0"/>
                        <a:t>Ev</a:t>
                      </a:r>
                      <a:r>
                        <a:rPr lang="fr-FR" sz="1400" baseline="0" dirty="0" smtClean="0"/>
                        <a:t>. gélatine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 smtClean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Parfait glacé</a:t>
                      </a:r>
                      <a:endParaRPr lang="fr-FR" sz="1800" b="1" i="1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  <a:tr h="1120738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Blanc d’œuf</a:t>
                      </a:r>
                    </a:p>
                    <a:p>
                      <a:pPr algn="l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Sucre glace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Crème entière</a:t>
                      </a:r>
                    </a:p>
                    <a:p>
                      <a:pPr algn="l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Pulpe de fruits / Fruits confits / Fruits marinés / Noix torréfiées / Couverture fondue / Petits dés de couverture / Petits dés de biscuit / Ar</a:t>
                      </a:r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ômes / Herbes aromatiques / Zestes de citron ou d’orange râpés / Liqueurs / Spiritueux / Yogourt / Séré / </a:t>
                      </a:r>
                      <a:r>
                        <a:rPr lang="fr-FR" sz="1400" b="0" i="0" baseline="0" dirty="0" err="1" smtClean="0">
                          <a:solidFill>
                            <a:schemeClr val="tx1"/>
                          </a:solidFill>
                        </a:rPr>
                        <a:t>Ev</a:t>
                      </a:r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. gélatine</a:t>
                      </a:r>
                      <a:endParaRPr lang="fr-FR" sz="1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=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dirty="0" smtClean="0">
                          <a:solidFill>
                            <a:srgbClr val="0000FF"/>
                          </a:solidFill>
                        </a:rPr>
                        <a:t>Mousse glacée</a:t>
                      </a:r>
                      <a:endParaRPr lang="fr-FR" sz="1800" b="1" i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45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Elaboration </a:t>
            </a:r>
            <a:r>
              <a:rPr lang="fr-FR" b="1" dirty="0" smtClean="0"/>
              <a:t>d’un </a:t>
            </a:r>
            <a:br>
              <a:rPr lang="fr-FR" b="1" dirty="0" smtClean="0"/>
            </a:br>
            <a:r>
              <a:rPr lang="fr-FR" b="1" dirty="0" smtClean="0"/>
              <a:t>parfait glacé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017003"/>
              </p:ext>
            </p:extLst>
          </p:nvPr>
        </p:nvGraphicFramePr>
        <p:xfrm>
          <a:off x="511678" y="2383768"/>
          <a:ext cx="8126295" cy="2512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858"/>
                <a:gridCol w="6314437"/>
              </a:tblGrid>
              <a:tr h="50079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Sorte de glace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Activités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88001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Parfait glacé</a:t>
                      </a:r>
                      <a:endParaRPr lang="fr-FR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Battre le sucre et le jaune d’œuf/œuf entier au bain-marie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ou battre le jaune d’œuf/œuf entier et mélanger avec le sirop au bain-marie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Egoutter la gélatine, la fondre au bain-marie et l’ajouter au mélange des œufs chauds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Refroidir l’appareil aux œufs dans le batteur-mélangeur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Ajouter les ar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ômes ou la pulpe de fruits et mélanger délicatement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Incorporer délicatement la crème fouettée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Incorporer délicatement les </a:t>
                      </a:r>
                      <a:r>
                        <a:rPr lang="fr-FR" sz="1400" b="0" baseline="0" dirty="0" err="1" smtClean="0">
                          <a:solidFill>
                            <a:schemeClr val="tx1"/>
                          </a:solidFill>
                        </a:rPr>
                        <a:t>év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 ingrédients restants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Remplir les moules correspondants, conserver au congélateur par -18°C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Image 2" descr="parfaitk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98" y="3545840"/>
            <a:ext cx="1588629" cy="106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4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Elaboration </a:t>
            </a:r>
            <a:r>
              <a:rPr lang="fr-FR" b="1" dirty="0" smtClean="0"/>
              <a:t>d’une </a:t>
            </a:r>
            <a:br>
              <a:rPr lang="fr-FR" b="1" dirty="0" smtClean="0"/>
            </a:br>
            <a:r>
              <a:rPr lang="fr-FR" b="1" dirty="0" smtClean="0"/>
              <a:t>mousse glacée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181086"/>
              </p:ext>
            </p:extLst>
          </p:nvPr>
        </p:nvGraphicFramePr>
        <p:xfrm>
          <a:off x="511678" y="2383768"/>
          <a:ext cx="8126295" cy="22991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858"/>
                <a:gridCol w="6314437"/>
              </a:tblGrid>
              <a:tr h="50079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Sorte de glace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Activités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88001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Mousse glacée</a:t>
                      </a:r>
                      <a:endParaRPr lang="fr-FR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Battre le sucre glace et le blanc d’œuf au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bain-marie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Egoutter la gélatine, la fondre au bain-marie et l’ajouter au mélange des œufs chauds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Refroidir l’appareil aux œufs dans le batteur-mélangeur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Ajouter les ar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ômes ou la pulpe de fruits et mélanger délicatement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Incorporer délicatement la crème fouettée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Incorporer délicatement les </a:t>
                      </a:r>
                      <a:r>
                        <a:rPr lang="fr-FR" sz="1400" b="0" baseline="0" dirty="0" err="1" smtClean="0">
                          <a:solidFill>
                            <a:schemeClr val="tx1"/>
                          </a:solidFill>
                        </a:rPr>
                        <a:t>év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 ingrédients restants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Remplir les moules correspondants, conserver au congélateur par -18°C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" name="Image 1" descr="Mousse-glacee-au-citron-facile_visuel_recet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19" y="3354492"/>
            <a:ext cx="1599211" cy="114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077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602</TotalTime>
  <Words>737</Words>
  <Application>Microsoft Macintosh PowerPoint</Application>
  <PresentationFormat>Présentation à l'écran (4:3)</PresentationFormat>
  <Paragraphs>99</Paragraphs>
  <Slides>10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Capital</vt:lpstr>
      <vt:lpstr>Les glaces légères non turbinées</vt:lpstr>
      <vt:lpstr>Classification (4)</vt:lpstr>
      <vt:lpstr>Parfaits glacés et  mousses glacées</vt:lpstr>
      <vt:lpstr>Conseils</vt:lpstr>
      <vt:lpstr>Parfaits glacés</vt:lpstr>
      <vt:lpstr>Mousses glacées</vt:lpstr>
      <vt:lpstr>Préparation des glaces  non turbinées</vt:lpstr>
      <vt:lpstr>Elaboration d’un  parfait glacé</vt:lpstr>
      <vt:lpstr>Elaboration d’une  mousse glacée</vt:lpstr>
      <vt:lpstr>Informations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entremets</dc:title>
  <dc:creator>Cardinaux Yan</dc:creator>
  <cp:lastModifiedBy>Cardinaux Yan</cp:lastModifiedBy>
  <cp:revision>65</cp:revision>
  <dcterms:created xsi:type="dcterms:W3CDTF">2014-08-25T11:46:16Z</dcterms:created>
  <dcterms:modified xsi:type="dcterms:W3CDTF">2015-01-03T22:41:59Z</dcterms:modified>
</cp:coreProperties>
</file>