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9"/>
  </p:notesMasterIdLst>
  <p:sldIdLst>
    <p:sldId id="256" r:id="rId2"/>
    <p:sldId id="263" r:id="rId3"/>
    <p:sldId id="278" r:id="rId4"/>
    <p:sldId id="267" r:id="rId5"/>
    <p:sldId id="280" r:id="rId6"/>
    <p:sldId id="281" r:id="rId7"/>
    <p:sldId id="28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FA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80" d="100"/>
          <a:sy n="180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72EC4-689D-41A5-BB07-43BDC22B7787}" type="datetimeFigureOut">
              <a:rPr lang="fr-CH" smtClean="0"/>
              <a:t>26.11.15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FB464-B3DE-4679-B75A-985ABB733C0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51275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FB464-B3DE-4679-B75A-985ABB733C02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22084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FB464-B3DE-4679-B75A-985ABB733C02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22084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FB464-B3DE-4679-B75A-985ABB733C02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22084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FB464-B3DE-4679-B75A-985ABB733C02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22084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2069C06D-4ED8-42C6-905D-CA84CA1B6CBF}" type="datetime2">
              <a:rPr lang="en-US" smtClean="0"/>
              <a:t>jeudi, 26 novembre 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, imag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jeudi, 26 novembre 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jeudi, 26 novembre 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jeudi, 26 novembre 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jeudi, 26 novembre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jeudi, 26 novembre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jeudi, 26 novembre 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0B385921-A91A-409C-921C-0E0EC1E750EC}" type="datetime2">
              <a:rPr lang="en-US" smtClean="0"/>
              <a:t>jeudi, 26 novembre 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jeudi, 26 novembre 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jeudi, 26 novembre 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jeudi, 26 novembre 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jeudi, 26 novembre 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jeudi, 26 novembre 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jeudi, 26 novembre 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0B385921-A91A-409C-921C-0E0EC1E750EC}" type="datetime2">
              <a:rPr lang="en-US" smtClean="0"/>
              <a:t>jeudi, 26 novembre 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Les sauces </a:t>
            </a:r>
            <a:r>
              <a:rPr lang="fr-FR" b="1" dirty="0" smtClean="0"/>
              <a:t>à salade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14400" y="5599591"/>
            <a:ext cx="7342188" cy="508783"/>
          </a:xfrm>
        </p:spPr>
        <p:txBody>
          <a:bodyPr>
            <a:normAutofit/>
          </a:bodyPr>
          <a:lstStyle/>
          <a:p>
            <a:r>
              <a:rPr lang="fr-FR" sz="1600" dirty="0" smtClean="0"/>
              <a:t>Cardinaux Yan</a:t>
            </a:r>
            <a:endParaRPr lang="fr-FR" sz="16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1" y="5129212"/>
            <a:ext cx="515938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69" y="5667049"/>
            <a:ext cx="69373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431" y="538177"/>
            <a:ext cx="1508705" cy="100699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6778" y="538177"/>
            <a:ext cx="1488722" cy="99148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5553" y="3299751"/>
            <a:ext cx="3564466" cy="218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70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Classification (8)</a:t>
            </a:r>
            <a:endParaRPr lang="fr-FR" b="1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3516495"/>
              </p:ext>
            </p:extLst>
          </p:nvPr>
        </p:nvGraphicFramePr>
        <p:xfrm>
          <a:off x="511678" y="1838557"/>
          <a:ext cx="8176316" cy="43610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4079"/>
                <a:gridCol w="2044079"/>
                <a:gridCol w="2044079"/>
                <a:gridCol w="2044079"/>
              </a:tblGrid>
              <a:tr h="358753">
                <a:tc gridSpan="4"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Sauces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58753">
                <a:tc>
                  <a:txBody>
                    <a:bodyPr/>
                    <a:lstStyle/>
                    <a:p>
                      <a:pPr algn="l"/>
                      <a:r>
                        <a:rPr lang="fr-FR" b="1" dirty="0" smtClean="0"/>
                        <a:t>Sauces brunes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b="1" dirty="0" smtClean="0"/>
                        <a:t>Sauces blanches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b="1" dirty="0" smtClean="0"/>
                        <a:t>Sauces à l’huile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b="1" dirty="0" smtClean="0"/>
                        <a:t>Sauces</a:t>
                      </a:r>
                      <a:r>
                        <a:rPr lang="fr-FR" b="1" baseline="0" dirty="0" smtClean="0"/>
                        <a:t> spéciales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58753">
                <a:tc>
                  <a:txBody>
                    <a:bodyPr/>
                    <a:lstStyle/>
                    <a:p>
                      <a:pPr algn="l"/>
                      <a:r>
                        <a:rPr lang="fr-FR" sz="1600" b="1" i="1" dirty="0" smtClean="0"/>
                        <a:t>Sauces de base</a:t>
                      </a:r>
                      <a:endParaRPr lang="fr-FR" sz="1600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i="1" dirty="0" smtClean="0"/>
                        <a:t>Sauces de base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i="1" dirty="0" smtClean="0"/>
                        <a:t>Sauces de base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300" b="0" dirty="0" smtClean="0"/>
                        <a:t>Sauces</a:t>
                      </a:r>
                      <a:r>
                        <a:rPr lang="fr-FR" sz="1300" b="0" baseline="0" dirty="0" smtClean="0"/>
                        <a:t> spéciales chaudes</a:t>
                      </a:r>
                      <a:endParaRPr lang="fr-FR" sz="13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8753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err="1" smtClean="0"/>
                        <a:t>Demi-glace</a:t>
                      </a:r>
                      <a:endParaRPr lang="fr-FR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smtClean="0"/>
                        <a:t>Sauce allemande</a:t>
                      </a:r>
                      <a:endParaRPr lang="fr-FR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smtClean="0"/>
                        <a:t>Vinaigrette</a:t>
                      </a:r>
                      <a:endParaRPr lang="fr-FR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smtClean="0"/>
                        <a:t>Sauces spéciales</a:t>
                      </a:r>
                      <a:r>
                        <a:rPr lang="fr-FR" sz="1400" b="0" baseline="0" dirty="0" smtClean="0"/>
                        <a:t> froides</a:t>
                      </a:r>
                      <a:endParaRPr lang="fr-FR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8753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smtClean="0"/>
                        <a:t>Jus</a:t>
                      </a:r>
                      <a:r>
                        <a:rPr lang="fr-FR" sz="1400" b="0" baseline="0" dirty="0" smtClean="0"/>
                        <a:t> lié</a:t>
                      </a:r>
                      <a:endParaRPr lang="fr-FR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smtClean="0"/>
                        <a:t>Sauce suprême</a:t>
                      </a:r>
                      <a:endParaRPr lang="fr-FR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smtClean="0"/>
                        <a:t>Mayonnaise</a:t>
                      </a:r>
                      <a:endParaRPr lang="fr-FR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smtClean="0"/>
                        <a:t>Chutneys</a:t>
                      </a:r>
                      <a:endParaRPr lang="fr-FR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8753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smtClean="0"/>
                        <a:t>Jus de rôti</a:t>
                      </a:r>
                      <a:endParaRPr lang="fr-FR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smtClean="0"/>
                        <a:t>Sauce au vin blanc</a:t>
                      </a:r>
                      <a:endParaRPr lang="fr-FR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8753">
                <a:tc>
                  <a:txBody>
                    <a:bodyPr/>
                    <a:lstStyle/>
                    <a:p>
                      <a:pPr algn="l"/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smtClean="0"/>
                        <a:t>Sauce crème de légumes</a:t>
                      </a:r>
                      <a:endParaRPr lang="fr-FR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b="1" dirty="0" smtClean="0"/>
                        <a:t>Sauces à salade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b="1" dirty="0" smtClean="0"/>
                        <a:t>Coulis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58753">
                <a:tc>
                  <a:txBody>
                    <a:bodyPr/>
                    <a:lstStyle/>
                    <a:p>
                      <a:pPr algn="l"/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smtClean="0"/>
                        <a:t>Sauce crème</a:t>
                      </a:r>
                      <a:endParaRPr lang="fr-FR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smtClean="0"/>
                        <a:t>Sauces</a:t>
                      </a:r>
                      <a:r>
                        <a:rPr lang="fr-FR" sz="1400" b="0" baseline="0" dirty="0" smtClean="0"/>
                        <a:t> à salade simples</a:t>
                      </a:r>
                      <a:endParaRPr lang="fr-FR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8753">
                <a:tc>
                  <a:txBody>
                    <a:bodyPr/>
                    <a:lstStyle/>
                    <a:p>
                      <a:pPr algn="l"/>
                      <a:r>
                        <a:rPr lang="fr-FR" b="1" dirty="0" smtClean="0"/>
                        <a:t>Sauces au beurre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b="1" dirty="0" smtClean="0"/>
                        <a:t>Sauces tomates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smtClean="0"/>
                        <a:t>Sauces à</a:t>
                      </a:r>
                      <a:r>
                        <a:rPr lang="fr-FR" sz="1400" b="0" baseline="0" dirty="0" smtClean="0"/>
                        <a:t> salade mixées</a:t>
                      </a:r>
                      <a:endParaRPr lang="fr-FR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87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i="1" dirty="0" smtClean="0"/>
                        <a:t>Sauces de base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i="1" dirty="0" smtClean="0"/>
                        <a:t>Sauces de base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smtClean="0"/>
                        <a:t>Sauces à salade liées</a:t>
                      </a:r>
                      <a:endParaRPr lang="fr-FR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8753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smtClean="0"/>
                        <a:t>Sauce hollandaise</a:t>
                      </a:r>
                      <a:endParaRPr lang="fr-FR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smtClean="0"/>
                        <a:t>Sauce tomate</a:t>
                      </a:r>
                      <a:endParaRPr lang="fr-FR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8753">
                <a:tc>
                  <a:txBody>
                    <a:bodyPr/>
                    <a:lstStyle/>
                    <a:p>
                      <a:pPr algn="l"/>
                      <a:endParaRPr lang="fr-FR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smtClean="0"/>
                        <a:t>Tomates concassées</a:t>
                      </a:r>
                      <a:endParaRPr lang="fr-FR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831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Généralités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fr-FR" sz="1600" dirty="0" smtClean="0"/>
              <a:t>Elles ont pour </a:t>
            </a:r>
            <a:r>
              <a:rPr lang="fr-FR" sz="1600" b="1" dirty="0" smtClean="0"/>
              <a:t>but</a:t>
            </a:r>
            <a:r>
              <a:rPr lang="fr-FR" sz="1600" dirty="0" smtClean="0"/>
              <a:t> de </a:t>
            </a:r>
            <a:r>
              <a:rPr lang="fr-FR" sz="1600" b="1" dirty="0" smtClean="0"/>
              <a:t>compléter</a:t>
            </a:r>
            <a:r>
              <a:rPr lang="fr-FR" sz="1600" dirty="0" smtClean="0"/>
              <a:t> harmonieusement les </a:t>
            </a:r>
            <a:r>
              <a:rPr lang="fr-FR" sz="1600" b="1" dirty="0" smtClean="0"/>
              <a:t>ingrédients</a:t>
            </a:r>
            <a:r>
              <a:rPr lang="fr-FR" sz="1600" dirty="0" smtClean="0"/>
              <a:t> d’une salade avec un mélange équilibré d’acidité rafra</a:t>
            </a:r>
            <a:r>
              <a:rPr lang="fr-FR" sz="1600" dirty="0" smtClean="0"/>
              <a:t>îchissante, d’herbes aromatiques, d’épices et d’aromates, ainsi que d’huiles aromatiques ou autre mélange gras</a:t>
            </a:r>
          </a:p>
          <a:p>
            <a:pPr>
              <a:spcBef>
                <a:spcPts val="600"/>
              </a:spcBef>
            </a:pPr>
            <a:r>
              <a:rPr lang="fr-FR" sz="1600" dirty="0" smtClean="0"/>
              <a:t>Elle n’est donc jamais un but en soi, mais doit toujours s’</a:t>
            </a:r>
            <a:r>
              <a:rPr lang="fr-FR" sz="1600" b="1" dirty="0" smtClean="0"/>
              <a:t>adapter</a:t>
            </a:r>
            <a:r>
              <a:rPr lang="fr-FR" sz="1600" dirty="0" smtClean="0"/>
              <a:t> dans sa composition et son orientation gustative au caractère de la salade correspondante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9703" r="1970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112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Principaux éléments des sauces à salade</a:t>
            </a:r>
            <a:endParaRPr lang="fr-FR" b="1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7296108"/>
              </p:ext>
            </p:extLst>
          </p:nvPr>
        </p:nvGraphicFramePr>
        <p:xfrm>
          <a:off x="511678" y="1993583"/>
          <a:ext cx="8126295" cy="37647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7266"/>
                <a:gridCol w="1636889"/>
                <a:gridCol w="4722140"/>
              </a:tblGrid>
              <a:tr h="500791"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Eléments</a:t>
                      </a:r>
                      <a:endParaRPr lang="fr-FR" sz="1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Contenu</a:t>
                      </a:r>
                      <a:r>
                        <a:rPr lang="fr-FR" sz="1600" b="1" baseline="0" dirty="0" smtClean="0"/>
                        <a:t> dans</a:t>
                      </a:r>
                      <a:endParaRPr lang="fr-FR" sz="1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88001">
                <a:tc>
                  <a:txBody>
                    <a:bodyPr/>
                    <a:lstStyle/>
                    <a:p>
                      <a:pPr algn="l"/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Acidité</a:t>
                      </a:r>
                    </a:p>
                    <a:p>
                      <a:pPr algn="l"/>
                      <a:r>
                        <a:rPr lang="fr-FR" sz="1200" b="1" i="1" dirty="0" smtClean="0">
                          <a:solidFill>
                            <a:schemeClr val="tx1"/>
                          </a:solidFill>
                        </a:rPr>
                        <a:t>Elle</a:t>
                      </a:r>
                      <a:r>
                        <a:rPr lang="fr-FR" sz="1200" b="1" i="1" baseline="0" dirty="0" smtClean="0">
                          <a:solidFill>
                            <a:schemeClr val="tx1"/>
                          </a:solidFill>
                        </a:rPr>
                        <a:t> donne aux salades une note rafra</a:t>
                      </a:r>
                      <a:r>
                        <a:rPr lang="fr-FR" sz="1200" b="1" i="1" baseline="0" dirty="0" smtClean="0">
                          <a:solidFill>
                            <a:schemeClr val="tx1"/>
                          </a:solidFill>
                        </a:rPr>
                        <a:t>îchissante et relevée</a:t>
                      </a:r>
                      <a:endParaRPr lang="fr-FR" sz="12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Les différentes</a:t>
                      </a: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 sortes de vinaigres comme le vinaigre de vin rouge, de vin blanc, balsamique, de xérès, de framboise, de pomme, de citron, aux herbes, etc.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Jus de citron ou d’orange, yogourt, lait acidulé, fromage blanc maigre, </a:t>
                      </a:r>
                      <a:r>
                        <a:rPr lang="fr-FR" sz="1200" b="0" baseline="0" dirty="0" err="1" smtClean="0">
                          <a:solidFill>
                            <a:schemeClr val="tx1"/>
                          </a:solidFill>
                        </a:rPr>
                        <a:t>demi-crème</a:t>
                      </a: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 aigre</a:t>
                      </a:r>
                      <a:endParaRPr lang="fr-F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8001">
                <a:tc>
                  <a:txBody>
                    <a:bodyPr/>
                    <a:lstStyle/>
                    <a:p>
                      <a:pPr algn="l"/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Huiles</a:t>
                      </a:r>
                      <a:r>
                        <a:rPr lang="fr-FR" sz="1200" b="1" baseline="0" dirty="0" smtClean="0">
                          <a:solidFill>
                            <a:srgbClr val="FF0000"/>
                          </a:solidFill>
                        </a:rPr>
                        <a:t> et mélanges gras</a:t>
                      </a:r>
                      <a:endParaRPr lang="fr-FR" sz="12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l"/>
                      <a:r>
                        <a:rPr lang="fr-FR" sz="1200" b="1" i="1" dirty="0" smtClean="0">
                          <a:solidFill>
                            <a:schemeClr val="tx1"/>
                          </a:solidFill>
                        </a:rPr>
                        <a:t>Ils favorisent le développement des saveurs et l’utilisation des vitamines liposolubles</a:t>
                      </a:r>
                      <a:endParaRPr lang="fr-FR" sz="12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Huile de tournesol,</a:t>
                      </a: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 de germe de ma</a:t>
                      </a: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ïs, d’arachide, d’olive, de carthame, de colza, de soja, de noisette, de noix, de pépins de raisins, etc.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Crème à sauce, fromage blanc maigre, crème à café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Jaune d’œuf, mayonnaise</a:t>
                      </a:r>
                      <a:endParaRPr lang="fr-F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8001">
                <a:tc>
                  <a:txBody>
                    <a:bodyPr/>
                    <a:lstStyle/>
                    <a:p>
                      <a:pPr algn="l"/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Compléments</a:t>
                      </a:r>
                      <a:r>
                        <a:rPr lang="fr-FR" sz="1200" b="1" baseline="0" dirty="0" smtClean="0">
                          <a:solidFill>
                            <a:srgbClr val="FF0000"/>
                          </a:solidFill>
                        </a:rPr>
                        <a:t> aromatiques</a:t>
                      </a:r>
                      <a:endParaRPr lang="fr-FR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Ingrédients</a:t>
                      </a: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 finement hachés comme échalotes, oignons, ail, raifort, c</a:t>
                      </a: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âpres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Herbes aromatiques fraîches comme persil, ciboulette, cerfeuil, estragon, aneth, basilic, menthe poivrée, ail d’ours, etc.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Moutarde, sauce soja, sauce Worcestershire, ketchup, miel</a:t>
                      </a:r>
                      <a:endParaRPr lang="fr-F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886" y="2690706"/>
            <a:ext cx="1389944" cy="72277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0881" y="3663788"/>
            <a:ext cx="1381859" cy="92232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5826" y="4706057"/>
            <a:ext cx="1020342" cy="99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421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Répartition par type de sauce</a:t>
            </a:r>
            <a:endParaRPr lang="fr-FR" b="1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4039006"/>
              </p:ext>
            </p:extLst>
          </p:nvPr>
        </p:nvGraphicFramePr>
        <p:xfrm>
          <a:off x="511678" y="1789225"/>
          <a:ext cx="8126295" cy="32439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2266"/>
                <a:gridCol w="2455334"/>
                <a:gridCol w="2137833"/>
                <a:gridCol w="2400862"/>
              </a:tblGrid>
              <a:tr h="500791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Sauces</a:t>
                      </a:r>
                      <a:endParaRPr lang="fr-FR" sz="1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Définition</a:t>
                      </a:r>
                      <a:endParaRPr lang="fr-FR" sz="1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Caractéristiques</a:t>
                      </a:r>
                      <a:endParaRPr lang="fr-FR" sz="1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Exemples</a:t>
                      </a:r>
                      <a:endParaRPr lang="fr-FR" sz="1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88001">
                <a:tc>
                  <a:txBody>
                    <a:bodyPr/>
                    <a:lstStyle/>
                    <a:p>
                      <a:pPr algn="l"/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Sauces</a:t>
                      </a:r>
                      <a:r>
                        <a:rPr lang="fr-FR" sz="1200" b="1" baseline="0" dirty="0" smtClean="0">
                          <a:solidFill>
                            <a:srgbClr val="FF0000"/>
                          </a:solidFill>
                        </a:rPr>
                        <a:t> à salade simples</a:t>
                      </a:r>
                      <a:endParaRPr lang="fr-FR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Le vinaigre,</a:t>
                      </a: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 l’huile et les compléments aromatiques sont bien mélangés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Préparer uniquement pour les besoins du service</a:t>
                      </a:r>
                      <a:endParaRPr lang="fr-F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Convient particulièrement</a:t>
                      </a: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 bien aux compositions de salades colorées et créatives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Les huiles spéciales et les garnitures ressortent ici particulièrement bien</a:t>
                      </a:r>
                      <a:endParaRPr lang="fr-F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Toutes</a:t>
                      </a: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 les sauces à salade composées comme une vinaigrette</a:t>
                      </a:r>
                      <a:endParaRPr lang="fr-F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8001">
                <a:tc>
                  <a:txBody>
                    <a:bodyPr/>
                    <a:lstStyle/>
                    <a:p>
                      <a:pPr algn="l"/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Sauces</a:t>
                      </a:r>
                      <a:r>
                        <a:rPr lang="fr-FR" sz="1200" b="1" baseline="0" dirty="0" smtClean="0">
                          <a:solidFill>
                            <a:srgbClr val="FF0000"/>
                          </a:solidFill>
                        </a:rPr>
                        <a:t> à salade </a:t>
                      </a:r>
                      <a:r>
                        <a:rPr lang="fr-FR" sz="1200" b="1" baseline="0" dirty="0" smtClean="0">
                          <a:solidFill>
                            <a:srgbClr val="FF0000"/>
                          </a:solidFill>
                        </a:rPr>
                        <a:t>mixées</a:t>
                      </a:r>
                      <a:endParaRPr lang="fr-FR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Les oignons,</a:t>
                      </a: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 la moutarde et </a:t>
                      </a:r>
                      <a:r>
                        <a:rPr lang="fr-FR" sz="1200" b="0" baseline="0" dirty="0" err="1" smtClean="0">
                          <a:solidFill>
                            <a:schemeClr val="tx1"/>
                          </a:solidFill>
                        </a:rPr>
                        <a:t>év</a:t>
                      </a: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. l’ail sont mixés tout d’abord avec le vinaigre, puis avec l’huile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Préparer uniquement pour les besoins du service</a:t>
                      </a:r>
                      <a:endParaRPr lang="fr-F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Très</a:t>
                      </a: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 appréciées, qui restent bien sur les feuilles de salade et ne laissent pas une impression de lourdeur en raison de l’absence de liaison</a:t>
                      </a:r>
                      <a:endParaRPr lang="fr-F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Conviennent spécialement</a:t>
                      </a: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 pour les banquets parce qu’elles sont acceptées sans problème par les h</a:t>
                      </a: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ôtes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Pour les salades à feuilles et la plupart des salades de légumes crus et cuits</a:t>
                      </a:r>
                      <a:endParaRPr lang="fr-F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6148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Répartition par type de sauce</a:t>
            </a:r>
            <a:endParaRPr lang="fr-FR" b="1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6212312"/>
              </p:ext>
            </p:extLst>
          </p:nvPr>
        </p:nvGraphicFramePr>
        <p:xfrm>
          <a:off x="511678" y="1739833"/>
          <a:ext cx="8126295" cy="47984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2266"/>
                <a:gridCol w="3379612"/>
                <a:gridCol w="1827388"/>
                <a:gridCol w="1787029"/>
              </a:tblGrid>
              <a:tr h="500791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Sauces</a:t>
                      </a:r>
                      <a:endParaRPr lang="fr-FR" sz="1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Définition</a:t>
                      </a:r>
                      <a:endParaRPr lang="fr-FR" sz="1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Caractéristiques</a:t>
                      </a:r>
                      <a:endParaRPr lang="fr-FR" sz="1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Exemples</a:t>
                      </a:r>
                      <a:endParaRPr lang="fr-FR" sz="1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88001">
                <a:tc rowSpan="3">
                  <a:txBody>
                    <a:bodyPr/>
                    <a:lstStyle/>
                    <a:p>
                      <a:pPr algn="l"/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Sauces</a:t>
                      </a:r>
                      <a:r>
                        <a:rPr lang="fr-FR" sz="1200" b="1" baseline="0" dirty="0" smtClean="0">
                          <a:solidFill>
                            <a:srgbClr val="FF0000"/>
                          </a:solidFill>
                        </a:rPr>
                        <a:t> à salade liées </a:t>
                      </a:r>
                      <a:r>
                        <a:rPr lang="fr-FR" sz="1200" b="1" i="1" baseline="0" dirty="0" smtClean="0">
                          <a:solidFill>
                            <a:srgbClr val="000000"/>
                          </a:solidFill>
                        </a:rPr>
                        <a:t>Vu que ces sauces recouvrent les composants de la salade, on les appelle aussi des dressings</a:t>
                      </a:r>
                      <a:endParaRPr lang="fr-FR" sz="1200" b="1" i="1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fr-FR" sz="1200" b="1" dirty="0" smtClean="0">
                          <a:solidFill>
                            <a:srgbClr val="0000FF"/>
                          </a:solidFill>
                        </a:rPr>
                        <a:t>Variante 1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Une émulsion</a:t>
                      </a: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 déjà prête (fromage blanc, yogourt, crème acidulée, lait caillé) est assaisonné de vinaigre et </a:t>
                      </a:r>
                      <a:r>
                        <a:rPr lang="fr-FR" sz="1200" b="0" baseline="0" dirty="0" err="1" smtClean="0">
                          <a:solidFill>
                            <a:schemeClr val="tx1"/>
                          </a:solidFill>
                        </a:rPr>
                        <a:t>év</a:t>
                      </a: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. diluée avec un peu d’eau. On ajoute alors les compléments aromatiques </a:t>
                      </a: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souhaités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Ne préparer que la quantité nécessaire pour le service</a:t>
                      </a:r>
                      <a:endParaRPr lang="fr-F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Sauces à salade alternatives pauvres en calories,</a:t>
                      </a: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 dans la tendance de l’alimentation moderne</a:t>
                      </a:r>
                      <a:endParaRPr lang="fr-F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Pour les salades à feuilles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Pour les salades</a:t>
                      </a: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 de légumes finement coupés </a:t>
                      </a: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comme des concombres ou des carottes</a:t>
                      </a:r>
                      <a:endParaRPr lang="fr-F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8001">
                <a:tc vMerge="1">
                  <a:txBody>
                    <a:bodyPr/>
                    <a:lstStyle/>
                    <a:p>
                      <a:pPr algn="l"/>
                      <a:endParaRPr lang="fr-FR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fr-FR" sz="1200" b="1" dirty="0" smtClean="0">
                          <a:solidFill>
                            <a:srgbClr val="0000FF"/>
                          </a:solidFill>
                        </a:rPr>
                        <a:t>Variante </a:t>
                      </a:r>
                      <a:r>
                        <a:rPr lang="fr-FR" sz="1200" b="1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endParaRPr lang="fr-FR" sz="1200" b="1" dirty="0" smtClean="0">
                        <a:solidFill>
                          <a:srgbClr val="0000FF"/>
                        </a:solidFill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Diluer une mayonnaise pr</a:t>
                      </a:r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ête avec du vinaigre et de l’eau.</a:t>
                      </a: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 On ajoute ensuite les compléments aromatiques souhaités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Se conserve quelques jours au frais</a:t>
                      </a:r>
                      <a:endParaRPr lang="fr-F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Forte teneur énergétique</a:t>
                      </a: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 et en cholestérol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Très appréciées en raison de la fine liaison de leur saveur spécifique</a:t>
                      </a:r>
                      <a:endParaRPr lang="fr-F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Avant tout pour</a:t>
                      </a: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 les salades à feuilles plus stables comme les iceberg, endives, frisées, etc.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Pour la salade de céleri</a:t>
                      </a:r>
                      <a:endParaRPr lang="fr-F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8001">
                <a:tc vMerge="1">
                  <a:txBody>
                    <a:bodyPr/>
                    <a:lstStyle/>
                    <a:p>
                      <a:pPr algn="l"/>
                      <a:endParaRPr lang="fr-FR" sz="1200" b="1" i="1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fr-FR" sz="1200" b="1" dirty="0" smtClean="0">
                          <a:solidFill>
                            <a:srgbClr val="0000FF"/>
                          </a:solidFill>
                        </a:rPr>
                        <a:t>Variante </a:t>
                      </a:r>
                      <a:r>
                        <a:rPr lang="fr-FR" sz="1200" b="1" dirty="0" smtClean="0">
                          <a:solidFill>
                            <a:srgbClr val="0000FF"/>
                          </a:solidFill>
                        </a:rPr>
                        <a:t>3</a:t>
                      </a:r>
                      <a:endParaRPr lang="fr-FR" sz="1200" b="1" dirty="0" smtClean="0">
                        <a:solidFill>
                          <a:srgbClr val="0000FF"/>
                        </a:solidFill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On utilise un produit « </a:t>
                      </a:r>
                      <a:r>
                        <a:rPr lang="fr-FR" sz="1200" b="0" dirty="0" err="1" smtClean="0">
                          <a:solidFill>
                            <a:schemeClr val="tx1"/>
                          </a:solidFill>
                        </a:rPr>
                        <a:t>convenience</a:t>
                      </a:r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 » (liant</a:t>
                      </a: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 et épaississant mélangé avec de l’eau) que l’on mélange avec de l’huile et du vinaigre en une sauce à salade crémeuse à laquelle on ajoute les compléments aromatiques souhaités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Se conserve quelques jours au frais</a:t>
                      </a:r>
                      <a:endParaRPr lang="fr-FR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Plus pauvre en cholestérol</a:t>
                      </a: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 et en calories, et aussi plus avantageuse que la variante 2, mais aussi moins fine et savoureuse</a:t>
                      </a:r>
                      <a:endParaRPr lang="fr-F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Pour les salades à </a:t>
                      </a:r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feuilles</a:t>
                      </a:r>
                      <a:endParaRPr lang="fr-FR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2596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475128"/>
              </p:ext>
            </p:extLst>
          </p:nvPr>
        </p:nvGraphicFramePr>
        <p:xfrm>
          <a:off x="322884" y="1738920"/>
          <a:ext cx="8495538" cy="482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660"/>
                <a:gridCol w="333880"/>
                <a:gridCol w="333880"/>
                <a:gridCol w="333880"/>
                <a:gridCol w="333880"/>
                <a:gridCol w="333880"/>
                <a:gridCol w="333880"/>
                <a:gridCol w="333880"/>
                <a:gridCol w="333880"/>
                <a:gridCol w="333880"/>
                <a:gridCol w="333880"/>
                <a:gridCol w="333880"/>
                <a:gridCol w="333880"/>
                <a:gridCol w="333880"/>
                <a:gridCol w="333880"/>
                <a:gridCol w="333880"/>
                <a:gridCol w="333880"/>
                <a:gridCol w="333880"/>
                <a:gridCol w="333880"/>
                <a:gridCol w="598749"/>
                <a:gridCol w="602721"/>
                <a:gridCol w="4735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Sauce à salade</a:t>
                      </a:r>
                      <a:endParaRPr lang="fr-FR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Huiles</a:t>
                      </a:r>
                      <a:endParaRPr lang="fr-F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Liants</a:t>
                      </a:r>
                      <a:endParaRPr lang="fr-F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Acidifiants</a:t>
                      </a:r>
                      <a:endParaRPr lang="fr-F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Epices et condiments</a:t>
                      </a:r>
                      <a:endParaRPr lang="fr-F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Type</a:t>
                      </a:r>
                      <a:endParaRPr lang="fr-F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</a:tr>
              <a:tr h="9647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b="1" dirty="0" smtClean="0"/>
                        <a:t>Huile de tournesol,</a:t>
                      </a:r>
                      <a:r>
                        <a:rPr lang="fr-FR" sz="800" b="1" baseline="0" dirty="0" smtClean="0"/>
                        <a:t> de colza</a:t>
                      </a:r>
                      <a:endParaRPr lang="fr-FR" sz="800" b="1" dirty="0"/>
                    </a:p>
                  </a:txBody>
                  <a:tcPr marL="0" marR="0" marT="0" marB="46800" vert="vert270"/>
                </a:tc>
                <a:tc>
                  <a:txBody>
                    <a:bodyPr/>
                    <a:lstStyle/>
                    <a:p>
                      <a:r>
                        <a:rPr lang="fr-FR" sz="800" b="1" dirty="0" smtClean="0"/>
                        <a:t>Huile d’olive</a:t>
                      </a:r>
                      <a:endParaRPr lang="fr-FR" sz="800" b="1" dirty="0"/>
                    </a:p>
                  </a:txBody>
                  <a:tcPr marL="0" marR="0" marT="0" marB="46800" vert="vert270"/>
                </a:tc>
                <a:tc>
                  <a:txBody>
                    <a:bodyPr/>
                    <a:lstStyle/>
                    <a:p>
                      <a:r>
                        <a:rPr lang="fr-FR" sz="800" b="1" dirty="0" smtClean="0"/>
                        <a:t>Huiles spéciales</a:t>
                      </a:r>
                      <a:endParaRPr lang="fr-FR" sz="800" b="1" dirty="0"/>
                    </a:p>
                  </a:txBody>
                  <a:tcPr marL="0" marR="0" marT="0" marB="46800" vert="vert270"/>
                </a:tc>
                <a:tc>
                  <a:txBody>
                    <a:bodyPr/>
                    <a:lstStyle/>
                    <a:p>
                      <a:r>
                        <a:rPr lang="fr-FR" sz="800" b="1" dirty="0" smtClean="0"/>
                        <a:t>Mayonnaise</a:t>
                      </a:r>
                      <a:endParaRPr lang="fr-FR" sz="800" b="1" dirty="0"/>
                    </a:p>
                  </a:txBody>
                  <a:tcPr marL="0" marR="0" marT="0" marB="46800" vert="vert270"/>
                </a:tc>
                <a:tc>
                  <a:txBody>
                    <a:bodyPr/>
                    <a:lstStyle/>
                    <a:p>
                      <a:r>
                        <a:rPr lang="fr-FR" sz="800" b="1" dirty="0" smtClean="0"/>
                        <a:t>Yogourt</a:t>
                      </a:r>
                      <a:endParaRPr lang="fr-FR" sz="800" b="1" dirty="0"/>
                    </a:p>
                  </a:txBody>
                  <a:tcPr marL="0" marR="0" marT="0" marB="46800" vert="vert270"/>
                </a:tc>
                <a:tc>
                  <a:txBody>
                    <a:bodyPr/>
                    <a:lstStyle/>
                    <a:p>
                      <a:r>
                        <a:rPr lang="fr-FR" sz="800" b="1" dirty="0" smtClean="0"/>
                        <a:t>Séré</a:t>
                      </a:r>
                      <a:r>
                        <a:rPr lang="fr-FR" sz="800" b="1" baseline="0" dirty="0" smtClean="0"/>
                        <a:t> maigre, à la crème</a:t>
                      </a:r>
                      <a:endParaRPr lang="fr-FR" sz="800" b="1" dirty="0"/>
                    </a:p>
                  </a:txBody>
                  <a:tcPr marL="0" marR="0" marT="0" marB="46800" vert="vert270"/>
                </a:tc>
                <a:tc>
                  <a:txBody>
                    <a:bodyPr/>
                    <a:lstStyle/>
                    <a:p>
                      <a:r>
                        <a:rPr lang="fr-FR" sz="800" b="1" dirty="0" smtClean="0"/>
                        <a:t>Vinaigre de vin blanc</a:t>
                      </a:r>
                      <a:endParaRPr lang="fr-FR" sz="800" b="1" dirty="0"/>
                    </a:p>
                  </a:txBody>
                  <a:tcPr marL="0" marR="0" marT="0" marB="46800" vert="vert270"/>
                </a:tc>
                <a:tc>
                  <a:txBody>
                    <a:bodyPr/>
                    <a:lstStyle/>
                    <a:p>
                      <a:r>
                        <a:rPr lang="fr-FR" sz="800" b="1" dirty="0" smtClean="0"/>
                        <a:t>Vinaigre de vin rouge</a:t>
                      </a:r>
                      <a:endParaRPr lang="fr-FR" sz="800" b="1" dirty="0"/>
                    </a:p>
                  </a:txBody>
                  <a:tcPr marL="0" marR="0" marT="0" marB="46800" vert="vert270"/>
                </a:tc>
                <a:tc>
                  <a:txBody>
                    <a:bodyPr/>
                    <a:lstStyle/>
                    <a:p>
                      <a:r>
                        <a:rPr lang="fr-FR" sz="800" b="1" dirty="0" smtClean="0"/>
                        <a:t>Vinaigres spéciaux</a:t>
                      </a:r>
                      <a:endParaRPr lang="fr-FR" sz="800" b="1" dirty="0"/>
                    </a:p>
                  </a:txBody>
                  <a:tcPr marL="0" marR="0" marT="0" marB="46800" vert="vert270"/>
                </a:tc>
                <a:tc>
                  <a:txBody>
                    <a:bodyPr/>
                    <a:lstStyle/>
                    <a:p>
                      <a:r>
                        <a:rPr lang="fr-FR" sz="800" b="1" dirty="0" smtClean="0"/>
                        <a:t>Jus de citron</a:t>
                      </a:r>
                      <a:endParaRPr lang="fr-FR" sz="800" b="1" dirty="0"/>
                    </a:p>
                  </a:txBody>
                  <a:tcPr marL="0" marR="0" marT="0" marB="46800" vert="vert270"/>
                </a:tc>
                <a:tc>
                  <a:txBody>
                    <a:bodyPr/>
                    <a:lstStyle/>
                    <a:p>
                      <a:r>
                        <a:rPr lang="fr-FR" sz="800" b="1" dirty="0" smtClean="0"/>
                        <a:t>Oignons, ail</a:t>
                      </a:r>
                      <a:endParaRPr lang="fr-FR" sz="800" b="1" dirty="0"/>
                    </a:p>
                  </a:txBody>
                  <a:tcPr marL="0" marR="0" marT="0" marB="46800" vert="vert270"/>
                </a:tc>
                <a:tc>
                  <a:txBody>
                    <a:bodyPr/>
                    <a:lstStyle/>
                    <a:p>
                      <a:r>
                        <a:rPr lang="fr-FR" sz="800" b="1" dirty="0" smtClean="0"/>
                        <a:t>Roquefort</a:t>
                      </a:r>
                      <a:endParaRPr lang="fr-FR" sz="800" b="1" dirty="0"/>
                    </a:p>
                  </a:txBody>
                  <a:tcPr marL="0" marR="0" marT="0" marB="46800" vert="vert270"/>
                </a:tc>
                <a:tc>
                  <a:txBody>
                    <a:bodyPr/>
                    <a:lstStyle/>
                    <a:p>
                      <a:r>
                        <a:rPr lang="fr-FR" sz="800" b="1" dirty="0" smtClean="0"/>
                        <a:t>Herbes fra</a:t>
                      </a:r>
                      <a:r>
                        <a:rPr lang="fr-FR" sz="800" b="1" dirty="0" smtClean="0"/>
                        <a:t>îches</a:t>
                      </a:r>
                      <a:endParaRPr lang="fr-FR" sz="800" b="1" dirty="0"/>
                    </a:p>
                  </a:txBody>
                  <a:tcPr marL="0" marR="0" marT="0" marB="46800" vert="vert270"/>
                </a:tc>
                <a:tc>
                  <a:txBody>
                    <a:bodyPr/>
                    <a:lstStyle/>
                    <a:p>
                      <a:r>
                        <a:rPr lang="fr-FR" sz="800" b="1" dirty="0" smtClean="0"/>
                        <a:t>Moutarde</a:t>
                      </a:r>
                      <a:endParaRPr lang="fr-FR" sz="800" b="1" dirty="0"/>
                    </a:p>
                  </a:txBody>
                  <a:tcPr marL="0" marR="0" marT="0" marB="46800" vert="vert270"/>
                </a:tc>
                <a:tc>
                  <a:txBody>
                    <a:bodyPr/>
                    <a:lstStyle/>
                    <a:p>
                      <a:r>
                        <a:rPr lang="fr-FR" sz="800" b="1" dirty="0" smtClean="0"/>
                        <a:t>Sauce soja</a:t>
                      </a:r>
                      <a:endParaRPr lang="fr-FR" sz="800" b="1" dirty="0"/>
                    </a:p>
                  </a:txBody>
                  <a:tcPr marL="0" marR="0" marT="0" marB="46800" vert="vert270"/>
                </a:tc>
                <a:tc>
                  <a:txBody>
                    <a:bodyPr/>
                    <a:lstStyle/>
                    <a:p>
                      <a:r>
                        <a:rPr lang="fr-FR" sz="800" b="1" dirty="0" smtClean="0"/>
                        <a:t>Ketchup</a:t>
                      </a:r>
                      <a:endParaRPr lang="fr-FR" sz="800" b="1" dirty="0"/>
                    </a:p>
                  </a:txBody>
                  <a:tcPr marL="0" marR="0" marT="0" marB="46800" vert="vert270"/>
                </a:tc>
                <a:tc>
                  <a:txBody>
                    <a:bodyPr/>
                    <a:lstStyle/>
                    <a:p>
                      <a:r>
                        <a:rPr lang="fr-FR" sz="800" b="1" dirty="0" smtClean="0"/>
                        <a:t>Eau</a:t>
                      </a:r>
                      <a:endParaRPr lang="fr-FR" sz="800" b="1" dirty="0"/>
                    </a:p>
                  </a:txBody>
                  <a:tcPr marL="0" marR="0" marT="0" marB="46800" vert="vert270"/>
                </a:tc>
                <a:tc>
                  <a:txBody>
                    <a:bodyPr/>
                    <a:lstStyle/>
                    <a:p>
                      <a:r>
                        <a:rPr lang="fr-FR" sz="800" b="1" dirty="0" smtClean="0"/>
                        <a:t>Sel, poivre</a:t>
                      </a:r>
                      <a:endParaRPr lang="fr-FR" sz="800" b="1" dirty="0"/>
                    </a:p>
                  </a:txBody>
                  <a:tcPr marL="0" marR="0" marT="0" marB="46800"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 smtClean="0">
                          <a:solidFill>
                            <a:srgbClr val="800000"/>
                          </a:solidFill>
                        </a:rPr>
                        <a:t>Sauce</a:t>
                      </a:r>
                      <a:r>
                        <a:rPr lang="fr-FR" sz="800" b="1" baseline="0" dirty="0" smtClean="0">
                          <a:solidFill>
                            <a:srgbClr val="800000"/>
                          </a:solidFill>
                        </a:rPr>
                        <a:t> à salade simple</a:t>
                      </a:r>
                      <a:endParaRPr lang="fr-FR" sz="800" b="1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solidFill>
                      <a:srgbClr val="FD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 smtClean="0">
                          <a:solidFill>
                            <a:srgbClr val="800000"/>
                          </a:solidFill>
                        </a:rPr>
                        <a:t>Sauce à salade mixée</a:t>
                      </a:r>
                      <a:endParaRPr lang="fr-FR" sz="800" b="1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solidFill>
                      <a:srgbClr val="FD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 smtClean="0">
                          <a:solidFill>
                            <a:srgbClr val="800000"/>
                          </a:solidFill>
                        </a:rPr>
                        <a:t>Sauce à salade liée</a:t>
                      </a:r>
                      <a:endParaRPr lang="fr-FR" sz="800" b="1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solidFill>
                      <a:srgbClr val="FDFFA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800" b="0" dirty="0" smtClean="0">
                          <a:solidFill>
                            <a:srgbClr val="0000FF"/>
                          </a:solidFill>
                        </a:rPr>
                        <a:t>Vinaigrette</a:t>
                      </a:r>
                      <a:endParaRPr lang="fr-FR" sz="800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>
                    <a:solidFill>
                      <a:srgbClr val="FD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rgbClr val="FD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rgbClr val="FDFFA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800" b="0" dirty="0" smtClean="0">
                          <a:solidFill>
                            <a:srgbClr val="0000FF"/>
                          </a:solidFill>
                        </a:rPr>
                        <a:t>Sauce à l’huile de noix</a:t>
                      </a:r>
                      <a:endParaRPr lang="fr-FR" sz="800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>
                    <a:solidFill>
                      <a:srgbClr val="FD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rgbClr val="FD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rgbClr val="FDFFA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800" b="0" dirty="0" smtClean="0">
                          <a:solidFill>
                            <a:srgbClr val="0000FF"/>
                          </a:solidFill>
                        </a:rPr>
                        <a:t>Sauce à salade française</a:t>
                      </a:r>
                      <a:endParaRPr lang="fr-FR" sz="800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>
                    <a:solidFill>
                      <a:srgbClr val="FD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>
                    <a:solidFill>
                      <a:srgbClr val="FD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rgbClr val="FDFFA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800" b="0" dirty="0" smtClean="0">
                          <a:solidFill>
                            <a:srgbClr val="0000FF"/>
                          </a:solidFill>
                        </a:rPr>
                        <a:t>Sauce à salade</a:t>
                      </a:r>
                      <a:r>
                        <a:rPr lang="fr-FR" sz="800" b="0" baseline="0" dirty="0" smtClean="0">
                          <a:solidFill>
                            <a:srgbClr val="0000FF"/>
                          </a:solidFill>
                        </a:rPr>
                        <a:t> italienne</a:t>
                      </a:r>
                      <a:endParaRPr lang="fr-FR" sz="800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>
                    <a:solidFill>
                      <a:srgbClr val="FD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>
                    <a:solidFill>
                      <a:srgbClr val="FD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rgbClr val="FDFFA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800" b="0" dirty="0" smtClean="0">
                          <a:solidFill>
                            <a:srgbClr val="0000FF"/>
                          </a:solidFill>
                        </a:rPr>
                        <a:t>Sauce au fromage blanc</a:t>
                      </a:r>
                      <a:endParaRPr lang="fr-FR" sz="800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>
                    <a:solidFill>
                      <a:srgbClr val="FD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>
                    <a:solidFill>
                      <a:srgbClr val="FD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V1</a:t>
                      </a:r>
                      <a:endParaRPr lang="fr-FR" dirty="0"/>
                    </a:p>
                  </a:txBody>
                  <a:tcPr>
                    <a:solidFill>
                      <a:srgbClr val="FDFFA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800" b="0" dirty="0" smtClean="0">
                          <a:solidFill>
                            <a:srgbClr val="0000FF"/>
                          </a:solidFill>
                        </a:rPr>
                        <a:t>Sauce à salade au yogourt</a:t>
                      </a:r>
                      <a:endParaRPr lang="fr-FR" sz="800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>
                    <a:solidFill>
                      <a:srgbClr val="FD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rgbClr val="FD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V1</a:t>
                      </a:r>
                      <a:endParaRPr lang="fr-FR" dirty="0"/>
                    </a:p>
                  </a:txBody>
                  <a:tcPr>
                    <a:solidFill>
                      <a:srgbClr val="FDFFA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800" b="0" dirty="0" smtClean="0">
                          <a:solidFill>
                            <a:srgbClr val="0000FF"/>
                          </a:solidFill>
                        </a:rPr>
                        <a:t>French</a:t>
                      </a:r>
                      <a:r>
                        <a:rPr lang="fr-FR" sz="800" b="0" baseline="0" dirty="0" smtClean="0">
                          <a:solidFill>
                            <a:srgbClr val="0000FF"/>
                          </a:solidFill>
                        </a:rPr>
                        <a:t> Dressing</a:t>
                      </a:r>
                      <a:endParaRPr lang="fr-FR" sz="800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>
                    <a:solidFill>
                      <a:srgbClr val="FD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>
                    <a:solidFill>
                      <a:srgbClr val="FD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V2</a:t>
                      </a:r>
                      <a:endParaRPr lang="fr-FR" dirty="0"/>
                    </a:p>
                  </a:txBody>
                  <a:tcPr>
                    <a:solidFill>
                      <a:srgbClr val="FDFFA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800" b="0" dirty="0" smtClean="0">
                          <a:solidFill>
                            <a:srgbClr val="0000FF"/>
                          </a:solidFill>
                        </a:rPr>
                        <a:t>American Dressing</a:t>
                      </a:r>
                      <a:endParaRPr lang="fr-FR" sz="800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>
                    <a:solidFill>
                      <a:srgbClr val="FD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>
                    <a:solidFill>
                      <a:srgbClr val="FD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V2</a:t>
                      </a:r>
                      <a:endParaRPr lang="fr-FR" dirty="0"/>
                    </a:p>
                  </a:txBody>
                  <a:tcPr>
                    <a:solidFill>
                      <a:srgbClr val="FDFFA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800" b="0" dirty="0" smtClean="0">
                          <a:solidFill>
                            <a:srgbClr val="0000FF"/>
                          </a:solidFill>
                        </a:rPr>
                        <a:t>Roquefort-Dressing</a:t>
                      </a:r>
                      <a:endParaRPr lang="fr-FR" sz="800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rgbClr val="FD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rgbClr val="FD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V2</a:t>
                      </a:r>
                      <a:endParaRPr lang="fr-FR" dirty="0"/>
                    </a:p>
                  </a:txBody>
                  <a:tcPr>
                    <a:solidFill>
                      <a:srgbClr val="FDFFA3"/>
                    </a:solidFill>
                  </a:tcPr>
                </a:tc>
              </a:tr>
            </a:tbl>
          </a:graphicData>
        </a:graphic>
      </p:graphicFrame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Sauces à salade connues et leurs principaux ingrédients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107715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1509</TotalTime>
  <Words>867</Words>
  <Application>Microsoft Macintosh PowerPoint</Application>
  <PresentationFormat>Présentation à l'écran (4:3)</PresentationFormat>
  <Paragraphs>197</Paragraphs>
  <Slides>7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Capital</vt:lpstr>
      <vt:lpstr>Les sauces à salade</vt:lpstr>
      <vt:lpstr>Classification (8)</vt:lpstr>
      <vt:lpstr>Généralités</vt:lpstr>
      <vt:lpstr>Principaux éléments des sauces à salade</vt:lpstr>
      <vt:lpstr>Répartition par type de sauce</vt:lpstr>
      <vt:lpstr>Répartition par type de sauce</vt:lpstr>
      <vt:lpstr>Sauces à salade connues et leurs principaux ingrédients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entremets</dc:title>
  <dc:creator>Cardinaux Yan</dc:creator>
  <cp:lastModifiedBy>Cardinaux Yan</cp:lastModifiedBy>
  <cp:revision>208</cp:revision>
  <dcterms:created xsi:type="dcterms:W3CDTF">2014-08-25T11:46:16Z</dcterms:created>
  <dcterms:modified xsi:type="dcterms:W3CDTF">2015-11-26T16:15:52Z</dcterms:modified>
</cp:coreProperties>
</file>