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sldIdLst>
    <p:sldId id="256" r:id="rId2"/>
    <p:sldId id="259" r:id="rId3"/>
    <p:sldId id="283" r:id="rId4"/>
    <p:sldId id="291" r:id="rId5"/>
    <p:sldId id="292" r:id="rId6"/>
    <p:sldId id="293" r:id="rId7"/>
    <p:sldId id="294" r:id="rId8"/>
    <p:sldId id="270" r:id="rId9"/>
    <p:sldId id="295" r:id="rId10"/>
    <p:sldId id="298" r:id="rId11"/>
    <p:sldId id="296" r:id="rId12"/>
    <p:sldId id="297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0" d="100"/>
          <a:sy n="180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A432C8-69A7-458B-9684-2BFA64B31948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EBDC1E59-17DD-41CE-97CA-624A472382D4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lundi, 23 novembre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lundi, 23 novembre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lundi, 23 novembre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33D019-A32C-4EAD-B8E6-DBDA699692FD}" type="datetime2">
              <a:rPr lang="en-US" smtClean="0"/>
              <a:t>lundi, 23 novembre 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3FE976D3-5B7F-4300-ABED-C91F1B2AE209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lundi, 23 novembre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Beurre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Cardinaux Yan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" y="4948284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8" y="5446386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169" y="3785901"/>
            <a:ext cx="2819447" cy="18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Beurre </a:t>
            </a:r>
            <a:r>
              <a:rPr lang="fr-FR" sz="3200" b="1" dirty="0" smtClean="0"/>
              <a:t>de choix / Beurre à la crème fra</a:t>
            </a:r>
            <a:r>
              <a:rPr lang="fr-FR" sz="3200" b="1" dirty="0" smtClean="0"/>
              <a:t>îche</a:t>
            </a:r>
            <a:r>
              <a:rPr lang="fr-FR" sz="3200" b="1" dirty="0" smtClean="0"/>
              <a:t> </a:t>
            </a:r>
            <a:r>
              <a:rPr lang="fr-FR" sz="3200" b="1" dirty="0" smtClean="0"/>
              <a:t>/ </a:t>
            </a:r>
            <a:r>
              <a:rPr lang="fr-FR" sz="3200" b="1" i="1" dirty="0" err="1" smtClean="0">
                <a:solidFill>
                  <a:srgbClr val="66CCFF"/>
                </a:solidFill>
              </a:rPr>
              <a:t>Milchrahmbutter</a:t>
            </a:r>
            <a:r>
              <a:rPr lang="fr-FR" sz="3200" b="1" i="1" dirty="0" smtClean="0">
                <a:solidFill>
                  <a:srgbClr val="66CCFF"/>
                </a:solidFill>
              </a:rPr>
              <a:t> </a:t>
            </a:r>
            <a:r>
              <a:rPr lang="fr-FR" sz="3200" b="1" i="1" dirty="0" err="1" smtClean="0">
                <a:solidFill>
                  <a:srgbClr val="66CCFF"/>
                </a:solidFill>
              </a:rPr>
              <a:t>S</a:t>
            </a:r>
            <a:r>
              <a:rPr lang="fr-FR" sz="3200" b="1" i="1" dirty="0" err="1" smtClean="0">
                <a:solidFill>
                  <a:srgbClr val="66CCFF"/>
                </a:solidFill>
              </a:rPr>
              <a:t>üssrahmbutter</a:t>
            </a:r>
            <a:endParaRPr lang="fr-FR" sz="3200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Graisse de lait en % du poids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82</a:t>
            </a:r>
            <a:r>
              <a:rPr lang="fr-FR" dirty="0" smtClean="0"/>
              <a:t> </a:t>
            </a:r>
            <a:r>
              <a:rPr lang="fr-FR" dirty="0" smtClean="0"/>
              <a:t>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Marques / </a:t>
            </a:r>
            <a:r>
              <a:rPr lang="fr-FR" b="1" i="1" dirty="0" err="1" smtClean="0">
                <a:solidFill>
                  <a:srgbClr val="C00000"/>
                </a:solidFill>
              </a:rPr>
              <a:t>Dénonmination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err="1" smtClean="0"/>
              <a:t>Rosalp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Production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Produit à base de crème pasteurisée mais pas acidulée, par centrifugation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Le beurre devrait </a:t>
            </a:r>
            <a:r>
              <a:rPr lang="fr-FR" dirty="0" smtClean="0"/>
              <a:t>être le moins possible exposé à la lumière, sans quoi il prend de la couleur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Peut être utilisé pour tartiner sur le pain, pour des crèmes au beurre, etc.</a:t>
            </a:r>
            <a:endParaRPr lang="fr-FR" dirty="0"/>
          </a:p>
        </p:txBody>
      </p:sp>
      <p:pic>
        <p:nvPicPr>
          <p:cNvPr id="5" name="Espace réservé du contenu 4" descr="Beurre de choix : Beurre à la crème fraîche 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205" b="-712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011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Beurre </a:t>
            </a:r>
            <a:r>
              <a:rPr lang="fr-FR" b="1" dirty="0" smtClean="0"/>
              <a:t>/ </a:t>
            </a:r>
            <a:r>
              <a:rPr lang="fr-FR" b="1" i="1" dirty="0" err="1" smtClean="0">
                <a:solidFill>
                  <a:srgbClr val="66CCFF"/>
                </a:solidFill>
              </a:rPr>
              <a:t>Kochbutter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Graisse de lait en % du poids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82 %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Marques / </a:t>
            </a:r>
            <a:r>
              <a:rPr lang="fr-FR" b="1" i="1" dirty="0" err="1" smtClean="0">
                <a:solidFill>
                  <a:srgbClr val="C00000"/>
                </a:solidFill>
              </a:rPr>
              <a:t>Dénonmination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Le beurre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Production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Produit à base d’un mélange de beurre de choix stocké, beurre de fromagerie et beurre importé dont les proportions changent constamment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Se conserve 1 mois au réfrigérateur par 6°C max.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Peut aussi </a:t>
            </a:r>
            <a:r>
              <a:rPr lang="fr-FR" dirty="0" smtClean="0"/>
              <a:t>être surgelé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Pour la cuisine chaude et froide ainsi que pour les desserts et la pâtisserie</a:t>
            </a:r>
            <a:endParaRPr lang="fr-FR" dirty="0"/>
          </a:p>
        </p:txBody>
      </p:sp>
      <p:pic>
        <p:nvPicPr>
          <p:cNvPr id="5" name="Espace réservé du contenu 4" descr="Beurre de cuisin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15" b="-30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706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Beurre </a:t>
            </a:r>
            <a:r>
              <a:rPr lang="fr-FR" b="1" dirty="0" smtClean="0"/>
              <a:t>de fromagerie </a:t>
            </a:r>
            <a:r>
              <a:rPr lang="fr-FR" b="1" dirty="0" smtClean="0"/>
              <a:t>/ </a:t>
            </a:r>
            <a:r>
              <a:rPr lang="fr-FR" b="1" i="1" dirty="0" err="1" smtClean="0">
                <a:solidFill>
                  <a:srgbClr val="66CCFF"/>
                </a:solidFill>
              </a:rPr>
              <a:t>K</a:t>
            </a:r>
            <a:r>
              <a:rPr lang="fr-FR" b="1" i="1" dirty="0" err="1" smtClean="0">
                <a:solidFill>
                  <a:srgbClr val="66CCFF"/>
                </a:solidFill>
              </a:rPr>
              <a:t>äsereibutter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Graisse de lait en % du poids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82 %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Marques / </a:t>
            </a:r>
            <a:r>
              <a:rPr lang="fr-FR" b="1" i="1" dirty="0" err="1" smtClean="0">
                <a:solidFill>
                  <a:srgbClr val="C00000"/>
                </a:solidFill>
              </a:rPr>
              <a:t>Dénonmination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Marques régionales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Le nom n’est autorisé que si le beurre a été produit dans la fromagerie qui lui donne son nom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Production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Il est produit avec du beurre de choix et du beurre de petit-lait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Celui-ci donne sa saveur typique et marquée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La crème de fromagerie provient du petit-lait issu de la fabrication de fromage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Convient avant tout pour les mets froids et relevés, en particulier les pâtes à tartiner, avec le fromage, la viande froide, pour des mélanges de beurre et avec des pommes de terre</a:t>
            </a:r>
            <a:endParaRPr lang="fr-FR" dirty="0"/>
          </a:p>
        </p:txBody>
      </p:sp>
      <p:pic>
        <p:nvPicPr>
          <p:cNvPr id="5" name="Espace réservé du contenu 4" descr="Beurre de fromagerie 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2" r="-3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457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Beurre </a:t>
            </a:r>
            <a:r>
              <a:rPr lang="fr-FR" b="1" dirty="0" smtClean="0"/>
              <a:t>salé </a:t>
            </a:r>
            <a:r>
              <a:rPr lang="fr-FR" b="1" dirty="0" smtClean="0"/>
              <a:t>/ </a:t>
            </a:r>
            <a:r>
              <a:rPr lang="fr-FR" b="1" i="1" dirty="0" err="1" smtClean="0">
                <a:solidFill>
                  <a:srgbClr val="66CCFF"/>
                </a:solidFill>
              </a:rPr>
              <a:t>Gesalzene</a:t>
            </a:r>
            <a:r>
              <a:rPr lang="fr-FR" b="1" i="1" dirty="0" smtClean="0">
                <a:solidFill>
                  <a:srgbClr val="66CCFF"/>
                </a:solidFill>
              </a:rPr>
              <a:t> Butter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Graisse de lait en % du poids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80 %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Marques / </a:t>
            </a:r>
            <a:r>
              <a:rPr lang="fr-FR" b="1" i="1" dirty="0" err="1" smtClean="0">
                <a:solidFill>
                  <a:srgbClr val="C00000"/>
                </a:solidFill>
              </a:rPr>
              <a:t>Dénonmination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err="1" smtClean="0"/>
              <a:t>Rosalp</a:t>
            </a:r>
            <a:r>
              <a:rPr lang="fr-FR" dirty="0" smtClean="0"/>
              <a:t> / Le Gruyère / Le Fleuron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Production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Produit avec de la crème centri</a:t>
            </a:r>
            <a:r>
              <a:rPr lang="fr-FR" dirty="0" smtClean="0"/>
              <a:t>fugée légèrement salée (0,7 à 2 % de sel comestible)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Convient particulièrement bien aux pommes de terre en robe, sur des toasts et pour rectifier l’assaisonnement des mets</a:t>
            </a:r>
            <a:endParaRPr lang="fr-FR" dirty="0"/>
          </a:p>
        </p:txBody>
      </p:sp>
      <p:pic>
        <p:nvPicPr>
          <p:cNvPr id="5" name="Espace réservé du contenu 4" descr="Beurre salé 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97" b="-22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99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Préparations à base de beurre</a:t>
            </a:r>
            <a:r>
              <a:rPr lang="fr-FR" b="1" dirty="0" smtClean="0"/>
              <a:t> </a:t>
            </a:r>
            <a:r>
              <a:rPr lang="fr-FR" b="1" dirty="0" smtClean="0"/>
              <a:t>/ </a:t>
            </a:r>
            <a:r>
              <a:rPr lang="fr-FR" b="1" i="1" dirty="0" err="1" smtClean="0">
                <a:solidFill>
                  <a:srgbClr val="66CCFF"/>
                </a:solidFill>
              </a:rPr>
              <a:t>Butterzubereitungen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Graisse de lait en % du poids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62 %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Marques / </a:t>
            </a:r>
            <a:r>
              <a:rPr lang="fr-FR" b="1" i="1" dirty="0" err="1" smtClean="0">
                <a:solidFill>
                  <a:srgbClr val="C00000"/>
                </a:solidFill>
              </a:rPr>
              <a:t>Dénonmination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Beurre aux herbes / Beurre à l’ail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</a:t>
            </a:r>
            <a:r>
              <a:rPr lang="fr-FR" b="1" i="1" dirty="0" smtClean="0">
                <a:solidFill>
                  <a:srgbClr val="C00000"/>
                </a:solidFill>
              </a:rPr>
              <a:t>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Pour les grillades, pour tartiner, etc.</a:t>
            </a:r>
            <a:endParaRPr lang="fr-FR" dirty="0"/>
          </a:p>
        </p:txBody>
      </p:sp>
      <p:pic>
        <p:nvPicPr>
          <p:cNvPr id="7" name="Espace réservé du contenu 6" descr="Préparations à base de beurre 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0" b="-4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16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Beurre allégé </a:t>
            </a:r>
            <a:r>
              <a:rPr lang="fr-FR" b="1" dirty="0" smtClean="0"/>
              <a:t>/ </a:t>
            </a:r>
            <a:r>
              <a:rPr lang="fr-FR" b="1" i="1" dirty="0" err="1" smtClean="0">
                <a:solidFill>
                  <a:srgbClr val="66CCFF"/>
                </a:solidFill>
              </a:rPr>
              <a:t>Dreiviertelfettbutter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Graisse de lait en % du poids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60 % au plus 62 %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Marques / </a:t>
            </a:r>
            <a:r>
              <a:rPr lang="fr-FR" b="1" i="1" dirty="0" err="1" smtClean="0">
                <a:solidFill>
                  <a:srgbClr val="C00000"/>
                </a:solidFill>
              </a:rPr>
              <a:t>Dénonmination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Beurre avec une teneur en graisse réduite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</a:t>
            </a:r>
            <a:r>
              <a:rPr lang="fr-FR" b="1" i="1" dirty="0" smtClean="0">
                <a:solidFill>
                  <a:srgbClr val="C00000"/>
                </a:solidFill>
              </a:rPr>
              <a:t>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Pour tartiner</a:t>
            </a:r>
            <a:endParaRPr lang="fr-FR" dirty="0"/>
          </a:p>
        </p:txBody>
      </p:sp>
      <p:pic>
        <p:nvPicPr>
          <p:cNvPr id="5" name="Espace réservé du contenu 4" descr="Beurre allégé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751" b="-42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823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Beurre </a:t>
            </a:r>
            <a:r>
              <a:rPr lang="fr-FR" b="1" dirty="0" smtClean="0"/>
              <a:t>léger / Beurre light </a:t>
            </a:r>
            <a:r>
              <a:rPr lang="fr-FR" b="1" dirty="0" smtClean="0"/>
              <a:t>/ </a:t>
            </a:r>
            <a:r>
              <a:rPr lang="fr-FR" b="1" i="1" dirty="0" err="1" smtClean="0">
                <a:solidFill>
                  <a:srgbClr val="66CCFF"/>
                </a:solidFill>
              </a:rPr>
              <a:t>Halbfettbutter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Graisse de lait en % du poids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39 % au plus 41 %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Marques / </a:t>
            </a:r>
            <a:r>
              <a:rPr lang="fr-FR" b="1" i="1" dirty="0" err="1" smtClean="0">
                <a:solidFill>
                  <a:srgbClr val="C00000"/>
                </a:solidFill>
              </a:rPr>
              <a:t>Dénonmination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err="1" smtClean="0"/>
              <a:t>Rosalp</a:t>
            </a:r>
            <a:r>
              <a:rPr lang="fr-FR" dirty="0" smtClean="0"/>
              <a:t> light, Fitness light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Production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Il contient au moins 40 % de graisse de lait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 tartiner, pour les personnes qui font attention à leur ligne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Ne convient par pour la cuisine chaude</a:t>
            </a:r>
            <a:endParaRPr lang="fr-FR" dirty="0"/>
          </a:p>
        </p:txBody>
      </p:sp>
      <p:pic>
        <p:nvPicPr>
          <p:cNvPr id="5" name="Espace réservé du contenu 4" descr="Beurre léger : Beurre light 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55" b="-4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962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Principaux groupes de produits</a:t>
            </a:r>
            <a:r>
              <a:rPr lang="fr-FR" dirty="0" smtClean="0"/>
              <a:t>	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88045"/>
              </p:ext>
            </p:extLst>
          </p:nvPr>
        </p:nvGraphicFramePr>
        <p:xfrm>
          <a:off x="498192" y="1904999"/>
          <a:ext cx="8175545" cy="457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2"/>
                <a:gridCol w="2351315"/>
                <a:gridCol w="836022"/>
                <a:gridCol w="404948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Produits</a:t>
                      </a:r>
                      <a:r>
                        <a:rPr lang="fr-FR" baseline="0" dirty="0" smtClean="0"/>
                        <a:t> laitiers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i="1" baseline="0" dirty="0" smtClean="0"/>
                        <a:t>Produits à base de lait acidulé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Lait acidulé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Yogourt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Bifidus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Blanc</a:t>
                      </a:r>
                      <a:r>
                        <a:rPr lang="fr-FR" sz="1200" baseline="0" dirty="0" smtClean="0"/>
                        <a:t> battu (caillé de fromage frais)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Kéfir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1" baseline="0" dirty="0" smtClean="0"/>
                        <a:t>Beurre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Beurre de crème acidulée / </a:t>
                      </a:r>
                      <a:r>
                        <a:rPr lang="fr-FR" sz="1200" dirty="0" err="1" smtClean="0"/>
                        <a:t>Floralp</a:t>
                      </a:r>
                      <a:endParaRPr lang="fr-FR" sz="12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Beurre de crème douce / </a:t>
                      </a:r>
                      <a:r>
                        <a:rPr lang="fr-FR" sz="1200" dirty="0" err="1" smtClean="0"/>
                        <a:t>Rosalp</a:t>
                      </a:r>
                      <a:endParaRPr lang="fr-FR" sz="12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Beurre</a:t>
                      </a:r>
                      <a:r>
                        <a:rPr lang="fr-FR" sz="1200" baseline="0" dirty="0" smtClean="0"/>
                        <a:t> salé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Beurre fondu / Beurre à rôtir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Préparations de beurre (light, aux herbes)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i="1" baseline="0" dirty="0" smtClean="0"/>
                        <a:t>Crème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Double</a:t>
                      </a:r>
                      <a:r>
                        <a:rPr lang="fr-FR" sz="1200" baseline="0" dirty="0" smtClean="0"/>
                        <a:t> crème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Crème entière / Crème à fouetter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Crème aigre ou acidulée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Crème épaissie pour sauces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err="1" smtClean="0"/>
                        <a:t>Demi-crème</a:t>
                      </a:r>
                      <a:r>
                        <a:rPr lang="fr-FR" sz="1200" baseline="0" dirty="0" smtClean="0"/>
                        <a:t> épaissie pour sauces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err="1" smtClean="0"/>
                        <a:t>Demi-crème</a:t>
                      </a:r>
                      <a:r>
                        <a:rPr lang="fr-FR" sz="1200" baseline="0" dirty="0" smtClean="0"/>
                        <a:t> avec épaississant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err="1" smtClean="0"/>
                        <a:t>Demi-crème</a:t>
                      </a:r>
                      <a:r>
                        <a:rPr lang="fr-FR" sz="1200" baseline="0" dirty="0" smtClean="0"/>
                        <a:t> acidulée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Crème à café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1" baseline="0" dirty="0" smtClean="0"/>
                        <a:t>Fromage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1" u="sng" dirty="0" smtClean="0"/>
                        <a:t>Fromage </a:t>
                      </a:r>
                      <a:r>
                        <a:rPr lang="fr-FR" sz="1200" b="1" u="sng" dirty="0" err="1" smtClean="0"/>
                        <a:t>extra-dur</a:t>
                      </a:r>
                      <a:r>
                        <a:rPr lang="fr-FR" sz="1200" b="1" u="sng" dirty="0" smtClean="0"/>
                        <a:t> :</a:t>
                      </a:r>
                      <a:r>
                        <a:rPr lang="fr-FR" sz="1200" dirty="0" smtClean="0"/>
                        <a:t> fromages à </a:t>
                      </a:r>
                      <a:r>
                        <a:rPr lang="fr-FR" sz="1200" dirty="0" err="1" smtClean="0"/>
                        <a:t>rebibes</a:t>
                      </a:r>
                      <a:r>
                        <a:rPr lang="fr-FR" sz="1200" dirty="0" smtClean="0"/>
                        <a:t>,</a:t>
                      </a:r>
                      <a:r>
                        <a:rPr lang="fr-FR" sz="1200" baseline="0" dirty="0" smtClean="0"/>
                        <a:t> Sbrinz, Parmesan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1" u="sng" baseline="0" dirty="0" smtClean="0"/>
                        <a:t>Fromage à pâte dure :</a:t>
                      </a:r>
                      <a:r>
                        <a:rPr lang="fr-FR" sz="1200" baseline="0" dirty="0" smtClean="0"/>
                        <a:t> Emmental, Gruyère, fromage d’alpage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1" u="sng" baseline="0" dirty="0" smtClean="0"/>
                        <a:t>Fromage à pâte mi-dure :</a:t>
                      </a:r>
                      <a:r>
                        <a:rPr lang="fr-FR" sz="1200" baseline="0" dirty="0" smtClean="0"/>
                        <a:t> Appenzell, Tilsit, Tête de Moine, Edam, Fontine, </a:t>
                      </a:r>
                      <a:r>
                        <a:rPr lang="fr-FR" sz="1200" baseline="0" dirty="0" err="1" smtClean="0"/>
                        <a:t>Ziger</a:t>
                      </a:r>
                      <a:r>
                        <a:rPr lang="fr-FR" sz="1200" baseline="0" dirty="0" smtClean="0"/>
                        <a:t>, fromage à raclette, Cheddar, Vacherin fribourgeois, St-Paulin, Bel </a:t>
                      </a:r>
                      <a:r>
                        <a:rPr lang="fr-FR" sz="1200" baseline="0" dirty="0" err="1" smtClean="0"/>
                        <a:t>Paese</a:t>
                      </a:r>
                      <a:endParaRPr lang="fr-FR" sz="12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1" u="sng" baseline="0" dirty="0" smtClean="0"/>
                        <a:t>Fromage à pâte molle :</a:t>
                      </a:r>
                      <a:r>
                        <a:rPr lang="fr-FR" sz="1200" b="1" u="none" baseline="0" dirty="0" smtClean="0"/>
                        <a:t> </a:t>
                      </a:r>
                      <a:r>
                        <a:rPr lang="fr-FR" sz="1200" baseline="0" dirty="0" smtClean="0"/>
                        <a:t>Tomme, Camembert, Brie, Gorgonzola, Roquefort, Vacherin </a:t>
                      </a:r>
                      <a:r>
                        <a:rPr lang="fr-FR" sz="1200" baseline="0" dirty="0" err="1" smtClean="0"/>
                        <a:t>Mont-d’Or</a:t>
                      </a:r>
                      <a:r>
                        <a:rPr lang="fr-FR" sz="1200" baseline="0" dirty="0" smtClean="0"/>
                        <a:t>, Reblochon, Munster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1" u="sng" baseline="0" dirty="0" smtClean="0"/>
                        <a:t>Fromages frais :</a:t>
                      </a:r>
                      <a:r>
                        <a:rPr lang="fr-FR" sz="1200" baseline="0" dirty="0" smtClean="0"/>
                        <a:t> mozzarella, cottage, séré, mascarpone, ricotta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Fromage à tartiner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Fromage fondu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Fromage au lait de brebis, de chèvre ou de bufflonne, feta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8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fr-FR" dirty="0" smtClean="0"/>
              <a:t>De tout temps, le beurre a joué un </a:t>
            </a:r>
            <a:r>
              <a:rPr lang="fr-FR" b="1" dirty="0" smtClean="0"/>
              <a:t>r</a:t>
            </a:r>
            <a:r>
              <a:rPr lang="fr-FR" b="1" dirty="0" smtClean="0"/>
              <a:t>ôle</a:t>
            </a:r>
            <a:r>
              <a:rPr lang="fr-FR" dirty="0" smtClean="0"/>
              <a:t> important en cuisine et on trouve dans la plupart des recettes classiques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Les cuisiniers et les gourmets ne peuvent pas imaginer une </a:t>
            </a:r>
            <a:r>
              <a:rPr lang="fr-FR" b="1" dirty="0" smtClean="0"/>
              <a:t>bonne cuisine </a:t>
            </a:r>
            <a:r>
              <a:rPr lang="fr-FR" dirty="0" smtClean="0"/>
              <a:t>sans beurre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La </a:t>
            </a:r>
            <a:r>
              <a:rPr lang="fr-FR" b="1" dirty="0" smtClean="0"/>
              <a:t>saveur</a:t>
            </a:r>
            <a:r>
              <a:rPr lang="fr-FR" dirty="0" smtClean="0"/>
              <a:t> typiquement aromatique du beurre équilibre de nombreux mets, sans s’imposer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329" r="19329"/>
          <a:stretch>
            <a:fillRect/>
          </a:stretch>
        </p:blipFill>
        <p:spPr>
          <a:xfrm>
            <a:off x="4705350" y="1981200"/>
            <a:ext cx="3657600" cy="3975100"/>
          </a:xfrm>
        </p:spPr>
      </p:pic>
    </p:spTree>
    <p:extLst>
      <p:ext uri="{BB962C8B-B14F-4D97-AF65-F5344CB8AC3E}">
        <p14:creationId xmlns:p14="http://schemas.microsoft.com/office/powerpoint/2010/main" val="422278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Composition</a:t>
            </a:r>
            <a:r>
              <a:rPr lang="fr-FR" dirty="0" smtClean="0"/>
              <a:t>	</a:t>
            </a:r>
            <a:endParaRPr lang="fr-FR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9516365"/>
              </p:ext>
            </p:extLst>
          </p:nvPr>
        </p:nvGraphicFramePr>
        <p:xfrm>
          <a:off x="779463" y="1942011"/>
          <a:ext cx="3657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660"/>
                <a:gridCol w="136494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i="1" dirty="0" smtClean="0"/>
                        <a:t>Composition</a:t>
                      </a:r>
                      <a:r>
                        <a:rPr lang="fr-FR" i="1" baseline="0" dirty="0" smtClean="0"/>
                        <a:t> de 100 g de beurre</a:t>
                      </a:r>
                      <a:endParaRPr lang="fr-FR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Teneur</a:t>
                      </a:r>
                      <a:r>
                        <a:rPr lang="fr-FR" b="1" i="1" baseline="0" dirty="0" smtClean="0"/>
                        <a:t> en matière grasse min.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82 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Protéines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 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Lactose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0,5 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Eau et substances minérales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 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Energie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3050</a:t>
                      </a:r>
                      <a:r>
                        <a:rPr lang="fr-FR" baseline="0" dirty="0" smtClean="0"/>
                        <a:t> kJ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9245" b="9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667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Production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fr-FR" dirty="0" smtClean="0"/>
              <a:t>Le beurre est produit à partir de </a:t>
            </a:r>
            <a:r>
              <a:rPr lang="fr-FR" b="1" dirty="0" smtClean="0"/>
              <a:t>crè</a:t>
            </a:r>
            <a:r>
              <a:rPr lang="fr-FR" b="1" dirty="0" smtClean="0"/>
              <a:t>me</a:t>
            </a:r>
            <a:r>
              <a:rPr lang="fr-FR" dirty="0" smtClean="0"/>
              <a:t>, sans aucun additif chimique, et contient ses éléments constitutifs les plus précieux dans leur forme naturelle originale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994" r="3994"/>
          <a:stretch>
            <a:fillRect/>
          </a:stretch>
        </p:blipFill>
        <p:spPr/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80" y="4560298"/>
            <a:ext cx="3309939" cy="17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0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Stockage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q"/>
            </a:pPr>
            <a:r>
              <a:rPr lang="fr-FR" dirty="0" smtClean="0"/>
              <a:t>Le beurre doit </a:t>
            </a:r>
            <a:r>
              <a:rPr lang="fr-FR" dirty="0" smtClean="0"/>
              <a:t>être conservé à l’abri de la lumi</a:t>
            </a:r>
            <a:r>
              <a:rPr lang="fr-FR" dirty="0" smtClean="0"/>
              <a:t>ère et de l’air, entre </a:t>
            </a:r>
            <a:r>
              <a:rPr lang="fr-FR" b="1" dirty="0" smtClean="0"/>
              <a:t>1 et 3°C</a:t>
            </a:r>
            <a:r>
              <a:rPr lang="fr-FR" dirty="0" smtClean="0"/>
              <a:t>, et par </a:t>
            </a:r>
            <a:r>
              <a:rPr lang="fr-FR" b="1" dirty="0" smtClean="0"/>
              <a:t>75 % </a:t>
            </a:r>
            <a:r>
              <a:rPr lang="fr-FR" dirty="0" smtClean="0"/>
              <a:t>d’humidité de l’air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Il peut être </a:t>
            </a:r>
            <a:r>
              <a:rPr lang="fr-FR" b="1" dirty="0" smtClean="0"/>
              <a:t>surgelé </a:t>
            </a:r>
            <a:r>
              <a:rPr lang="fr-FR" dirty="0" smtClean="0"/>
              <a:t>(conservation 5 mois au maximum)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Les </a:t>
            </a:r>
            <a:r>
              <a:rPr lang="fr-FR" b="1" dirty="0" smtClean="0"/>
              <a:t>prescriptions</a:t>
            </a:r>
            <a:r>
              <a:rPr lang="fr-FR" dirty="0" smtClean="0"/>
              <a:t> et </a:t>
            </a:r>
            <a:r>
              <a:rPr lang="fr-FR" b="1" dirty="0" smtClean="0"/>
              <a:t>dénominations</a:t>
            </a:r>
            <a:r>
              <a:rPr lang="fr-FR" dirty="0" smtClean="0"/>
              <a:t> correspondantes se trouvent dans l’ordonnance du DFI sur les denrées alimentaires d’origine animale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920" r="14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420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Dénominations spécifiques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q"/>
            </a:pPr>
            <a:r>
              <a:rPr lang="fr-FR" dirty="0" smtClean="0"/>
              <a:t>Le beurre peut aussi porter les </a:t>
            </a:r>
            <a:r>
              <a:rPr lang="fr-FR" b="1" dirty="0" smtClean="0"/>
              <a:t>noms</a:t>
            </a:r>
            <a:r>
              <a:rPr lang="fr-FR" dirty="0" smtClean="0"/>
              <a:t> de beurre de crème de lait, beurre de crème douce ou beurre de crème acidulée, lorsqu’il a été produit à partir des </a:t>
            </a:r>
            <a:r>
              <a:rPr lang="fr-FR" b="1" dirty="0" smtClean="0"/>
              <a:t>crèmes correspondantes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Si le mode de </a:t>
            </a:r>
            <a:r>
              <a:rPr lang="fr-FR" b="1" dirty="0" smtClean="0"/>
              <a:t>production</a:t>
            </a:r>
            <a:r>
              <a:rPr lang="fr-FR" dirty="0" smtClean="0"/>
              <a:t> correspond, il peut porter une indication de </a:t>
            </a:r>
            <a:r>
              <a:rPr lang="fr-FR" b="1" dirty="0" smtClean="0"/>
              <a:t>qualité</a:t>
            </a:r>
            <a:r>
              <a:rPr lang="fr-FR" dirty="0" smtClean="0"/>
              <a:t> comme beurre de choix ou beurre d’alpage non pasteurisé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Le beurre de </a:t>
            </a:r>
            <a:r>
              <a:rPr lang="fr-FR" b="1" dirty="0" smtClean="0"/>
              <a:t>fromagerie </a:t>
            </a:r>
            <a:r>
              <a:rPr lang="fr-FR" dirty="0" smtClean="0"/>
              <a:t>peut aussi porter le nom de beurre de </a:t>
            </a:r>
            <a:r>
              <a:rPr lang="fr-FR" b="1" dirty="0" smtClean="0"/>
              <a:t>petit-lait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8120" r="28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914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Beurre </a:t>
            </a:r>
            <a:r>
              <a:rPr lang="fr-FR" b="1" dirty="0" smtClean="0"/>
              <a:t>fondu / Beurre à r</a:t>
            </a:r>
            <a:r>
              <a:rPr lang="fr-FR" b="1" dirty="0" smtClean="0"/>
              <a:t>ôtir / </a:t>
            </a:r>
            <a:r>
              <a:rPr lang="fr-FR" b="1" i="1" dirty="0" err="1" smtClean="0">
                <a:solidFill>
                  <a:srgbClr val="66CCFF"/>
                </a:solidFill>
              </a:rPr>
              <a:t>Eingesottene</a:t>
            </a:r>
            <a:r>
              <a:rPr lang="fr-FR" b="1" i="1" dirty="0" smtClean="0">
                <a:solidFill>
                  <a:srgbClr val="66CCFF"/>
                </a:solidFill>
              </a:rPr>
              <a:t> Butter </a:t>
            </a:r>
            <a:r>
              <a:rPr lang="fr-FR" b="1" i="1" dirty="0" err="1" smtClean="0">
                <a:solidFill>
                  <a:srgbClr val="66CCFF"/>
                </a:solidFill>
              </a:rPr>
              <a:t>Bratbutter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Graisse de lait en % du poids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99,8 </a:t>
            </a:r>
            <a:r>
              <a:rPr lang="fr-FR" dirty="0" smtClean="0"/>
              <a:t>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Marques / </a:t>
            </a:r>
            <a:r>
              <a:rPr lang="fr-FR" b="1" i="1" dirty="0" err="1" smtClean="0">
                <a:solidFill>
                  <a:srgbClr val="C00000"/>
                </a:solidFill>
              </a:rPr>
              <a:t>Dénonmination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Beurre à r</a:t>
            </a:r>
            <a:r>
              <a:rPr lang="fr-FR" dirty="0" smtClean="0"/>
              <a:t>ôtir / Beurre à rôtir soft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Production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Produit par évaporation de l’eau / Bo</a:t>
            </a:r>
            <a:r>
              <a:rPr lang="fr-FR" dirty="0" smtClean="0"/>
              <a:t>îtes de 450 g, seaux de 1,8 et 5 kg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En bo</a:t>
            </a:r>
            <a:r>
              <a:rPr lang="fr-FR" dirty="0" smtClean="0"/>
              <a:t>îte ou seau fermé, protégé de la lumière, se conserve 6 mois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Convient pour les sauces au beurre, pour faire revenir et rôtir, la graisse du beurre pure pouvant être chauffée à des températures très élevées (jusqu’à 160°C)</a:t>
            </a:r>
            <a:endParaRPr lang="fr-FR" dirty="0"/>
          </a:p>
        </p:txBody>
      </p:sp>
      <p:pic>
        <p:nvPicPr>
          <p:cNvPr id="6" name="Espace réservé du contenu 5" descr="Beurre fondu : Beurre à rôti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2" r="-3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95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Beurre </a:t>
            </a:r>
            <a:r>
              <a:rPr lang="fr-FR" sz="3200" b="1" dirty="0" smtClean="0"/>
              <a:t>de choix / Beurre à la crème acidulée </a:t>
            </a:r>
            <a:r>
              <a:rPr lang="fr-FR" sz="3200" b="1" dirty="0" smtClean="0"/>
              <a:t>/ </a:t>
            </a:r>
            <a:r>
              <a:rPr lang="fr-FR" sz="3200" b="1" i="1" dirty="0" err="1" smtClean="0">
                <a:solidFill>
                  <a:srgbClr val="66CCFF"/>
                </a:solidFill>
              </a:rPr>
              <a:t>Vorzugsbutter</a:t>
            </a:r>
            <a:r>
              <a:rPr lang="fr-FR" sz="3200" b="1" i="1" dirty="0" smtClean="0">
                <a:solidFill>
                  <a:srgbClr val="66CCFF"/>
                </a:solidFill>
              </a:rPr>
              <a:t> </a:t>
            </a:r>
            <a:r>
              <a:rPr lang="fr-FR" sz="3200" b="1" i="1" dirty="0" err="1" smtClean="0">
                <a:solidFill>
                  <a:srgbClr val="66CCFF"/>
                </a:solidFill>
              </a:rPr>
              <a:t>Sauerrahmbutter</a:t>
            </a:r>
            <a:endParaRPr lang="fr-FR" sz="3200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Graisse de lait en % du poids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82</a:t>
            </a:r>
            <a:r>
              <a:rPr lang="fr-FR" dirty="0" smtClean="0"/>
              <a:t> </a:t>
            </a:r>
            <a:r>
              <a:rPr lang="fr-FR" dirty="0" smtClean="0"/>
              <a:t>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Marques / </a:t>
            </a:r>
            <a:r>
              <a:rPr lang="fr-FR" b="1" i="1" dirty="0" err="1" smtClean="0">
                <a:solidFill>
                  <a:srgbClr val="C00000"/>
                </a:solidFill>
              </a:rPr>
              <a:t>Dénonmination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err="1" smtClean="0"/>
              <a:t>Floralp</a:t>
            </a:r>
            <a:r>
              <a:rPr lang="fr-FR" dirty="0" smtClean="0"/>
              <a:t> / </a:t>
            </a:r>
            <a:r>
              <a:rPr lang="fr-FR" dirty="0" err="1" smtClean="0"/>
              <a:t>Valflora</a:t>
            </a:r>
            <a:r>
              <a:rPr lang="fr-FR" dirty="0" smtClean="0"/>
              <a:t> / Toni / </a:t>
            </a:r>
            <a:r>
              <a:rPr lang="fr-FR" dirty="0" err="1" smtClean="0"/>
              <a:t>Appenzeller</a:t>
            </a:r>
            <a:r>
              <a:rPr lang="fr-FR" dirty="0" smtClean="0"/>
              <a:t> / Le Gruyère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Production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Produit à base de crème pasteurisée acidulée, par centrifugation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réfrigérateur, se conserve env. 1 semaine au-delà de la date indiquée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Utiliser rapidement les emballages entamés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Peut </a:t>
            </a:r>
            <a:r>
              <a:rPr lang="fr-FR" dirty="0" smtClean="0"/>
              <a:t>être surgelé. </a:t>
            </a:r>
            <a:r>
              <a:rPr lang="fr-FR" dirty="0" smtClean="0"/>
              <a:t>Dans ce cas, il se conserve 2 – 5 mois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Convient pour tartiner sur le pain, pour les mélanges de beurre, pour affiner les mets</a:t>
            </a:r>
            <a:endParaRPr lang="fr-FR" dirty="0"/>
          </a:p>
        </p:txBody>
      </p:sp>
      <p:pic>
        <p:nvPicPr>
          <p:cNvPr id="5" name="Espace réservé du contenu 4" descr="Beurre de choix : Beurre à la crème acidulée 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49" b="-240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450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1121</TotalTime>
  <Words>1121</Words>
  <Application>Microsoft Macintosh PowerPoint</Application>
  <PresentationFormat>Présentation à l'écran (4:3)</PresentationFormat>
  <Paragraphs>148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Pixel</vt:lpstr>
      <vt:lpstr>Beurre</vt:lpstr>
      <vt:lpstr>Principaux groupes de produits </vt:lpstr>
      <vt:lpstr>Généralités </vt:lpstr>
      <vt:lpstr>Composition </vt:lpstr>
      <vt:lpstr>Production </vt:lpstr>
      <vt:lpstr>Stockage </vt:lpstr>
      <vt:lpstr>Dénominations spécifiques </vt:lpstr>
      <vt:lpstr>Beurre fondu / Beurre à rôtir / Eingesottene Butter Bratbutter</vt:lpstr>
      <vt:lpstr>Beurre de choix / Beurre à la crème acidulée / Vorzugsbutter Sauerrahmbutter</vt:lpstr>
      <vt:lpstr>Beurre de choix / Beurre à la crème fraîche / Milchrahmbutter Süssrahmbutter</vt:lpstr>
      <vt:lpstr>Beurre / Kochbutter</vt:lpstr>
      <vt:lpstr>Beurre de fromagerie / Käsereibutter</vt:lpstr>
      <vt:lpstr>Beurre salé / Gesalzene Butter</vt:lpstr>
      <vt:lpstr>Préparations à base de beurre / Butterzubereitungen</vt:lpstr>
      <vt:lpstr>Beurre allégé / Dreiviertelfettbutter</vt:lpstr>
      <vt:lpstr>Beurre léger / Beurre light / Halbfettbutter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Lait</dc:title>
  <dc:creator>Cardinaux Yan</dc:creator>
  <cp:lastModifiedBy>Cardinaux Yan</cp:lastModifiedBy>
  <cp:revision>124</cp:revision>
  <dcterms:created xsi:type="dcterms:W3CDTF">2015-10-20T07:57:55Z</dcterms:created>
  <dcterms:modified xsi:type="dcterms:W3CDTF">2015-11-24T08:01:23Z</dcterms:modified>
</cp:coreProperties>
</file>