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9" r:id="rId3"/>
    <p:sldId id="283" r:id="rId4"/>
    <p:sldId id="270" r:id="rId5"/>
    <p:sldId id="284" r:id="rId6"/>
    <p:sldId id="285" r:id="rId7"/>
    <p:sldId id="286" r:id="rId8"/>
    <p:sldId id="287" r:id="rId9"/>
    <p:sldId id="28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A432C8-69A7-458B-9684-2BFA64B3194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EBDC1E59-17DD-41CE-97CA-624A472382D4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33D019-A32C-4EAD-B8E6-DBDA699692FD}" type="datetime2">
              <a:rPr lang="en-US" smtClean="0"/>
              <a:t>lundi, 23 novembre 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3FE976D3-5B7F-4300-ABED-C91F1B2AE209}" type="datetime2">
              <a:rPr lang="en-US" smtClean="0"/>
              <a:t>lundi, 23 novembre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lundi, 23 novembre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Crème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Cardinaux Yan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" y="4948284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8" y="5446386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25" y="3647721"/>
            <a:ext cx="2100587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Crème à café / </a:t>
            </a:r>
            <a:r>
              <a:rPr lang="fr-FR" b="1" i="1" dirty="0" err="1" smtClean="0">
                <a:solidFill>
                  <a:srgbClr val="66CCFF"/>
                </a:solidFill>
              </a:rPr>
              <a:t>Halbrahm</a:t>
            </a:r>
            <a:r>
              <a:rPr lang="fr-FR" b="1" i="1" dirty="0" smtClean="0">
                <a:solidFill>
                  <a:srgbClr val="66CCFF"/>
                </a:solidFill>
              </a:rPr>
              <a:t> </a:t>
            </a:r>
            <a:r>
              <a:rPr lang="fr-FR" b="1" i="1" dirty="0" smtClean="0">
                <a:solidFill>
                  <a:srgbClr val="66CCFF"/>
                </a:solidFill>
              </a:rPr>
              <a:t>mit </a:t>
            </a:r>
            <a:r>
              <a:rPr lang="fr-FR" b="1" i="1" dirty="0" err="1" smtClean="0">
                <a:solidFill>
                  <a:srgbClr val="66CCFF"/>
                </a:solidFill>
              </a:rPr>
              <a:t>Verdickunsmittel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</a:t>
            </a:r>
            <a:r>
              <a:rPr lang="fr-FR" dirty="0" smtClean="0"/>
              <a:t>15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C’e</a:t>
            </a:r>
            <a:r>
              <a:rPr lang="fr-FR" dirty="0" smtClean="0"/>
              <a:t>st de la crème stérilisée ou upérisée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Elle contient également des stabilisateurs pour éviter qu’elle ne tourne (flocule) dans l’acidité (tanin) du café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</a:t>
            </a:r>
            <a:r>
              <a:rPr lang="fr-FR" dirty="0" smtClean="0"/>
              <a:t>moins </a:t>
            </a:r>
            <a:r>
              <a:rPr lang="fr-FR" dirty="0" smtClean="0"/>
              <a:t>150 </a:t>
            </a:r>
            <a:r>
              <a:rPr lang="fr-FR" dirty="0" smtClean="0"/>
              <a:t>g de graisse de lait par kg </a:t>
            </a:r>
            <a:r>
              <a:rPr lang="fr-FR" dirty="0" smtClean="0"/>
              <a:t>/ 1 dl = 670 kJ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Pour éclaircir le café et le thé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Non ouverte, ne nécessite pas de réfrigération</a:t>
            </a:r>
            <a:endParaRPr lang="fr-FR" dirty="0"/>
          </a:p>
        </p:txBody>
      </p:sp>
      <p:pic>
        <p:nvPicPr>
          <p:cNvPr id="5" name="Espace réservé du contenu 4" descr="Crème à cafe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728" r="-98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92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Principaux groupes de produits</a:t>
            </a:r>
            <a:r>
              <a:rPr lang="fr-FR" dirty="0" smtClean="0"/>
              <a:t>	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88045"/>
              </p:ext>
            </p:extLst>
          </p:nvPr>
        </p:nvGraphicFramePr>
        <p:xfrm>
          <a:off x="498192" y="1904999"/>
          <a:ext cx="8175545" cy="457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2"/>
                <a:gridCol w="2351315"/>
                <a:gridCol w="836022"/>
                <a:gridCol w="404948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Produits</a:t>
                      </a:r>
                      <a:r>
                        <a:rPr lang="fr-FR" baseline="0" dirty="0" smtClean="0"/>
                        <a:t> laitiers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Produits à base de lait acidulé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Lait acidulé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Yogourt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Bifidus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Blanc</a:t>
                      </a:r>
                      <a:r>
                        <a:rPr lang="fr-FR" sz="1200" baseline="0" dirty="0" smtClean="0"/>
                        <a:t> battu (caillé de fromage frais)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Kéfir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Beurre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 de crème acidulée / </a:t>
                      </a:r>
                      <a:r>
                        <a:rPr lang="fr-FR" sz="1200" dirty="0" err="1" smtClean="0"/>
                        <a:t>Floralp</a:t>
                      </a:r>
                      <a:endParaRPr lang="fr-FR" sz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 de crème douce / </a:t>
                      </a:r>
                      <a:r>
                        <a:rPr lang="fr-FR" sz="1200" dirty="0" err="1" smtClean="0"/>
                        <a:t>Rosalp</a:t>
                      </a:r>
                      <a:endParaRPr lang="fr-FR" sz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Beurre</a:t>
                      </a:r>
                      <a:r>
                        <a:rPr lang="fr-FR" sz="1200" baseline="0" dirty="0" smtClean="0"/>
                        <a:t> salé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Beurre fondu / Beurre à rôtir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Préparations de beurre (light, aux herbes)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Crème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dirty="0" smtClean="0"/>
                        <a:t>Double</a:t>
                      </a:r>
                      <a:r>
                        <a:rPr lang="fr-FR" sz="1200" baseline="0" dirty="0" smtClean="0"/>
                        <a:t> crème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entière / Crème à fouetter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aigre ou acidulée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épaissie pour sauces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épaissie pour sauces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avec épaississant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err="1" smtClean="0"/>
                        <a:t>Demi-crème</a:t>
                      </a:r>
                      <a:r>
                        <a:rPr lang="fr-FR" sz="1200" baseline="0" dirty="0" smtClean="0"/>
                        <a:t> acidulée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Crème à café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i="1" baseline="0" dirty="0" smtClean="0"/>
                        <a:t>Fromage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dirty="0" smtClean="0"/>
                        <a:t>Fromage </a:t>
                      </a:r>
                      <a:r>
                        <a:rPr lang="fr-FR" sz="1200" b="1" u="sng" dirty="0" err="1" smtClean="0"/>
                        <a:t>extra-dur</a:t>
                      </a:r>
                      <a:r>
                        <a:rPr lang="fr-FR" sz="1200" b="1" u="sng" dirty="0" smtClean="0"/>
                        <a:t> :</a:t>
                      </a:r>
                      <a:r>
                        <a:rPr lang="fr-FR" sz="1200" dirty="0" smtClean="0"/>
                        <a:t> fromages à </a:t>
                      </a:r>
                      <a:r>
                        <a:rPr lang="fr-FR" sz="1200" dirty="0" err="1" smtClean="0"/>
                        <a:t>rebibes</a:t>
                      </a:r>
                      <a:r>
                        <a:rPr lang="fr-FR" sz="1200" dirty="0" smtClean="0"/>
                        <a:t>,</a:t>
                      </a:r>
                      <a:r>
                        <a:rPr lang="fr-FR" sz="1200" baseline="0" dirty="0" smtClean="0"/>
                        <a:t> Sbrinz, Parmesan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dure :</a:t>
                      </a:r>
                      <a:r>
                        <a:rPr lang="fr-FR" sz="1200" baseline="0" dirty="0" smtClean="0"/>
                        <a:t> Emmental, Gruyère, fromage d’alpage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mi-dure :</a:t>
                      </a:r>
                      <a:r>
                        <a:rPr lang="fr-FR" sz="1200" baseline="0" dirty="0" smtClean="0"/>
                        <a:t> Appenzell, Tilsit, Tête de Moine, Edam, Fontine, </a:t>
                      </a:r>
                      <a:r>
                        <a:rPr lang="fr-FR" sz="1200" baseline="0" dirty="0" err="1" smtClean="0"/>
                        <a:t>Ziger</a:t>
                      </a:r>
                      <a:r>
                        <a:rPr lang="fr-FR" sz="1200" baseline="0" dirty="0" smtClean="0"/>
                        <a:t>, fromage à raclette, Cheddar, Vacherin fribourgeois, St-Paulin, Bel </a:t>
                      </a:r>
                      <a:r>
                        <a:rPr lang="fr-FR" sz="1200" baseline="0" dirty="0" err="1" smtClean="0"/>
                        <a:t>Paese</a:t>
                      </a:r>
                      <a:endParaRPr lang="fr-FR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 à pâte molle :</a:t>
                      </a:r>
                      <a:r>
                        <a:rPr lang="fr-FR" sz="1200" b="1" u="none" baseline="0" dirty="0" smtClean="0"/>
                        <a:t> </a:t>
                      </a:r>
                      <a:r>
                        <a:rPr lang="fr-FR" sz="1200" baseline="0" dirty="0" smtClean="0"/>
                        <a:t>Tomme, Camembert, Brie, Gorgonzola, Roquefort, Vacherin </a:t>
                      </a:r>
                      <a:r>
                        <a:rPr lang="fr-FR" sz="1200" baseline="0" dirty="0" err="1" smtClean="0"/>
                        <a:t>Mont-d’Or</a:t>
                      </a:r>
                      <a:r>
                        <a:rPr lang="fr-FR" sz="1200" baseline="0" dirty="0" smtClean="0"/>
                        <a:t>, Reblochon, Munster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="1" u="sng" baseline="0" dirty="0" smtClean="0"/>
                        <a:t>Fromages frais :</a:t>
                      </a:r>
                      <a:r>
                        <a:rPr lang="fr-FR" sz="1200" baseline="0" dirty="0" smtClean="0"/>
                        <a:t> mozzarella, cottage, séré, mascarpone, ricotta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à tartiner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fondu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200" baseline="0" dirty="0" smtClean="0"/>
                        <a:t>Fromage au lait de brebis, de chèvre ou de bufflonne, feta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La crème est la </a:t>
            </a:r>
            <a:r>
              <a:rPr lang="fr-FR" b="1" dirty="0" smtClean="0"/>
              <a:t>partie grasse du lait </a:t>
            </a:r>
            <a:r>
              <a:rPr lang="fr-FR" dirty="0" smtClean="0"/>
              <a:t>qui est obtenue par </a:t>
            </a:r>
            <a:r>
              <a:rPr lang="fr-FR" b="1" dirty="0" smtClean="0"/>
              <a:t>décantage</a:t>
            </a:r>
            <a:r>
              <a:rPr lang="fr-FR" dirty="0" smtClean="0"/>
              <a:t> ou par </a:t>
            </a:r>
            <a:r>
              <a:rPr lang="fr-FR" b="1" dirty="0" smtClean="0"/>
              <a:t>centrifugation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Selon les </a:t>
            </a:r>
            <a:r>
              <a:rPr lang="fr-FR" b="1" dirty="0" smtClean="0"/>
              <a:t>besoins</a:t>
            </a:r>
            <a:r>
              <a:rPr lang="fr-FR" dirty="0" smtClean="0"/>
              <a:t>, elle est ensuite acidifiée, homogénéisée, pasteurisée ou upérisée. Dans ce dernier cas, un liant végétal est ajouté afin d’assurer plus longtemps le maintien de l’homogénéisation de la graisse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Par </a:t>
            </a:r>
            <a:r>
              <a:rPr lang="fr-FR" b="1" dirty="0" smtClean="0"/>
              <a:t>crème fraîche </a:t>
            </a:r>
            <a:r>
              <a:rPr lang="fr-FR" dirty="0" smtClean="0"/>
              <a:t>on entend une crème acidifiée au moyen de micro-organismes appropriés et ayant subi un traitement thermique. Elle doit porter l’indication de la teneur en matière grasse correspondante</a:t>
            </a:r>
          </a:p>
          <a:p>
            <a:pPr>
              <a:buFont typeface="Wingdings" charset="2"/>
              <a:buChar char="q"/>
            </a:pPr>
            <a:r>
              <a:rPr lang="fr-FR" dirty="0" smtClean="0"/>
              <a:t>Bien </a:t>
            </a:r>
            <a:r>
              <a:rPr lang="fr-FR" b="1" dirty="0" smtClean="0"/>
              <a:t>secouer</a:t>
            </a:r>
            <a:r>
              <a:rPr lang="fr-FR" dirty="0" smtClean="0"/>
              <a:t> la crème entière pasteurisée avant l’usage pour que la graisse se répartisse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72" b="-4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278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Crème double / Crème de la Gruyère / </a:t>
            </a:r>
            <a:r>
              <a:rPr lang="fr-FR" b="1" i="1" dirty="0" err="1" smtClean="0">
                <a:solidFill>
                  <a:srgbClr val="66CCFF"/>
                </a:solidFill>
              </a:rPr>
              <a:t>Doppelrahm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45 %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Centrifugation / Pasteurisation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Crème spéciale épaisse / Pasteurisée ou upérisée / Avec au moins 450 g de graisse de lait par kg / 1 dl =1730 kJ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UHT se garde environ 2 mois sans perte qualitative / Une fois ouverte, elle doit être utilisée dans les 1 à 2 jours / Température idéale pour fouetter : 5°C / A partir de 8°C, on dépasse le seuil de formation de la mousse et on risque la formation </a:t>
            </a:r>
            <a:r>
              <a:rPr lang="fr-FR" smtClean="0"/>
              <a:t>de beurre</a:t>
            </a:r>
            <a:endParaRPr lang="fr-FR" dirty="0"/>
          </a:p>
        </p:txBody>
      </p:sp>
      <p:pic>
        <p:nvPicPr>
          <p:cNvPr id="5" name="Espace réservé du contenu 4" descr="Crème doub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" b="-2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95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Crème entière / Crème à fouetter / </a:t>
            </a:r>
            <a:r>
              <a:rPr lang="fr-FR" b="1" i="1" dirty="0" err="1" smtClean="0">
                <a:solidFill>
                  <a:srgbClr val="66CCFF"/>
                </a:solidFill>
              </a:rPr>
              <a:t>Vollrahm</a:t>
            </a:r>
            <a:r>
              <a:rPr lang="fr-FR" b="1" i="1" dirty="0" smtClean="0">
                <a:solidFill>
                  <a:srgbClr val="66CCFF"/>
                </a:solidFill>
              </a:rPr>
              <a:t> / </a:t>
            </a:r>
            <a:r>
              <a:rPr lang="fr-FR" b="1" i="1" dirty="0" err="1" smtClean="0">
                <a:solidFill>
                  <a:srgbClr val="66CCFF"/>
                </a:solidFill>
              </a:rPr>
              <a:t>Schlagrahm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35 %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Centrifugation / Pasteurisation / UHT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350 g de graisse de lait par kg / Peut être fouettée facilement / Résiste aux acides et à la cuisson / Augmentation de volume 80 – 100 % / 1 dl = 1390 kJ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Ne peut être fouettée / Convient pour les baies, salades de fruits, etc.</a:t>
            </a:r>
            <a:endParaRPr lang="fr-FR" dirty="0"/>
          </a:p>
        </p:txBody>
      </p:sp>
      <p:pic>
        <p:nvPicPr>
          <p:cNvPr id="5" name="Espace réservé du contenu 4" descr="Crème entiè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0" r="-26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7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Crème épaissie (pour sauces) / </a:t>
            </a:r>
            <a:r>
              <a:rPr lang="fr-FR" b="1" i="1" dirty="0" err="1" smtClean="0">
                <a:solidFill>
                  <a:srgbClr val="66CCFF"/>
                </a:solidFill>
              </a:rPr>
              <a:t>Saucenrahm</a:t>
            </a:r>
            <a:r>
              <a:rPr lang="fr-FR" b="1" i="1" dirty="0" smtClean="0">
                <a:solidFill>
                  <a:srgbClr val="66CCFF"/>
                </a:solidFill>
              </a:rPr>
              <a:t> mit </a:t>
            </a:r>
            <a:r>
              <a:rPr lang="fr-FR" b="1" i="1" dirty="0" err="1" smtClean="0">
                <a:solidFill>
                  <a:srgbClr val="66CCFF"/>
                </a:solidFill>
              </a:rPr>
              <a:t>Verdickunsmittel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35 %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Crème entière upérisée, avec adjonction d’un épaississant et d’un émulsifiant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Crème entière avec au moins 350 g de graisse de lait par kg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Grâce à l’épaississant, elle résiste aux acides et lie les sauces chaudes / Ne peut être fouettée</a:t>
            </a:r>
            <a:endParaRPr lang="fr-FR" dirty="0"/>
          </a:p>
        </p:txBody>
      </p:sp>
      <p:pic>
        <p:nvPicPr>
          <p:cNvPr id="5" name="Espace réservé du contenu 4" descr="Crème épaissie (pour sauces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0" b="-4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77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Demi-crème</a:t>
            </a:r>
            <a:r>
              <a:rPr lang="fr-FR" b="1" dirty="0" smtClean="0"/>
              <a:t> épaissie (pour sauces) / </a:t>
            </a:r>
            <a:r>
              <a:rPr lang="fr-FR" b="1" i="1" dirty="0" err="1" smtClean="0">
                <a:solidFill>
                  <a:srgbClr val="66CCFF"/>
                </a:solidFill>
              </a:rPr>
              <a:t>Saucenrahm</a:t>
            </a:r>
            <a:r>
              <a:rPr lang="fr-FR" b="1" i="1" dirty="0" smtClean="0">
                <a:solidFill>
                  <a:srgbClr val="66CCFF"/>
                </a:solidFill>
              </a:rPr>
              <a:t> mit </a:t>
            </a:r>
            <a:r>
              <a:rPr lang="fr-FR" b="1" i="1" dirty="0" err="1" smtClean="0">
                <a:solidFill>
                  <a:srgbClr val="66CCFF"/>
                </a:solidFill>
              </a:rPr>
              <a:t>Verdickunsmittel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25 %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Demi-crème</a:t>
            </a:r>
            <a:r>
              <a:rPr lang="fr-FR" dirty="0" smtClean="0"/>
              <a:t> upérisée, avec adjonction d’un épaississant et d’un émulsifiant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Demi-crème</a:t>
            </a:r>
            <a:r>
              <a:rPr lang="fr-FR" smtClean="0"/>
              <a:t> avec </a:t>
            </a:r>
            <a:r>
              <a:rPr lang="fr-FR" dirty="0" smtClean="0"/>
              <a:t>au </a:t>
            </a:r>
            <a:r>
              <a:rPr lang="fr-FR" smtClean="0"/>
              <a:t>moins 250 </a:t>
            </a:r>
            <a:r>
              <a:rPr lang="fr-FR" dirty="0" smtClean="0"/>
              <a:t>g de graisse de lait par kg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Grâce à l’épaississant, elle résiste aux acides et lie les sauces chaudes / Ne peut être fouettée</a:t>
            </a:r>
            <a:endParaRPr lang="fr-FR" dirty="0"/>
          </a:p>
        </p:txBody>
      </p:sp>
      <p:pic>
        <p:nvPicPr>
          <p:cNvPr id="7" name="Espace réservé du contenu 6" descr="Demi-crème épaissie (pour sauces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2" r="-3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65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Demi-crème</a:t>
            </a:r>
            <a:r>
              <a:rPr lang="fr-FR" b="1" dirty="0" smtClean="0"/>
              <a:t> </a:t>
            </a:r>
            <a:r>
              <a:rPr lang="fr-FR" b="1" dirty="0" smtClean="0"/>
              <a:t>avec épaississant / </a:t>
            </a:r>
            <a:r>
              <a:rPr lang="fr-FR" b="1" i="1" dirty="0" err="1" smtClean="0">
                <a:solidFill>
                  <a:srgbClr val="66CCFF"/>
                </a:solidFill>
              </a:rPr>
              <a:t>Halbrahm</a:t>
            </a:r>
            <a:r>
              <a:rPr lang="fr-FR" b="1" i="1" dirty="0" smtClean="0">
                <a:solidFill>
                  <a:srgbClr val="66CCFF"/>
                </a:solidFill>
              </a:rPr>
              <a:t> </a:t>
            </a:r>
            <a:r>
              <a:rPr lang="fr-FR" b="1" i="1" dirty="0" smtClean="0">
                <a:solidFill>
                  <a:srgbClr val="66CCFF"/>
                </a:solidFill>
              </a:rPr>
              <a:t>mit </a:t>
            </a:r>
            <a:r>
              <a:rPr lang="fr-FR" b="1" i="1" dirty="0" err="1" smtClean="0">
                <a:solidFill>
                  <a:srgbClr val="66CCFF"/>
                </a:solidFill>
              </a:rPr>
              <a:t>Verdickunsmittel</a:t>
            </a:r>
            <a:endParaRPr lang="fr-FR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</a:t>
            </a:r>
            <a:r>
              <a:rPr lang="fr-FR" dirty="0" smtClean="0"/>
              <a:t>15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Demi-crème</a:t>
            </a:r>
            <a:r>
              <a:rPr lang="fr-FR" dirty="0" smtClean="0"/>
              <a:t> </a:t>
            </a:r>
            <a:r>
              <a:rPr lang="fr-FR" dirty="0" smtClean="0"/>
              <a:t>pasteurisée ou upérisée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</a:t>
            </a:r>
            <a:r>
              <a:rPr lang="fr-FR" dirty="0" smtClean="0"/>
              <a:t>moins </a:t>
            </a:r>
            <a:r>
              <a:rPr lang="fr-FR" dirty="0" smtClean="0"/>
              <a:t>150 </a:t>
            </a:r>
            <a:r>
              <a:rPr lang="fr-FR" dirty="0" smtClean="0"/>
              <a:t>g de graisse de lait par kg </a:t>
            </a:r>
            <a:r>
              <a:rPr lang="fr-FR" dirty="0" smtClean="0"/>
              <a:t>/ 1 dl = 1030 kJ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La </a:t>
            </a:r>
            <a:r>
              <a:rPr lang="fr-FR" dirty="0" err="1" smtClean="0"/>
              <a:t>demi-crème</a:t>
            </a:r>
            <a:r>
              <a:rPr lang="fr-FR" dirty="0" smtClean="0"/>
              <a:t> peut </a:t>
            </a:r>
            <a:r>
              <a:rPr lang="fr-FR" dirty="0" smtClean="0"/>
              <a:t>être fouettée, mais pas aussi ferme que la crème à fouetter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Elle résiste à la cuisson, mais pas aux acides</a:t>
            </a:r>
            <a:endParaRPr lang="fr-FR" dirty="0"/>
          </a:p>
        </p:txBody>
      </p:sp>
      <p:pic>
        <p:nvPicPr>
          <p:cNvPr id="5" name="Espace réservé du contenu 4" descr="Demi-crème avec épaississant 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44" b="-20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0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/>
              <a:t>Demi-crème</a:t>
            </a:r>
            <a:r>
              <a:rPr lang="fr-FR" sz="3200" b="1" dirty="0" smtClean="0"/>
              <a:t> </a:t>
            </a:r>
            <a:r>
              <a:rPr lang="fr-FR" sz="3200" b="1" dirty="0" smtClean="0"/>
              <a:t>acidulée avec épaississant / </a:t>
            </a:r>
            <a:r>
              <a:rPr lang="fr-FR" sz="3200" b="1" i="1" dirty="0" smtClean="0">
                <a:solidFill>
                  <a:srgbClr val="66CCFF"/>
                </a:solidFill>
              </a:rPr>
              <a:t>saurer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Halbrahm</a:t>
            </a:r>
            <a:r>
              <a:rPr lang="fr-FR" sz="3200" b="1" i="1" dirty="0" smtClean="0">
                <a:solidFill>
                  <a:srgbClr val="66CCFF"/>
                </a:solidFill>
              </a:rPr>
              <a:t> </a:t>
            </a:r>
            <a:r>
              <a:rPr lang="fr-FR" sz="3200" b="1" i="1" dirty="0" smtClean="0">
                <a:solidFill>
                  <a:srgbClr val="66CCFF"/>
                </a:solidFill>
              </a:rPr>
              <a:t>mit </a:t>
            </a:r>
            <a:r>
              <a:rPr lang="fr-FR" sz="3200" b="1" i="1" dirty="0" err="1" smtClean="0">
                <a:solidFill>
                  <a:srgbClr val="66CCFF"/>
                </a:solidFill>
              </a:rPr>
              <a:t>Verdickunsmittel</a:t>
            </a:r>
            <a:endParaRPr lang="fr-FR" sz="3200" i="1" dirty="0">
              <a:solidFill>
                <a:srgbClr val="66CC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79463" y="1981201"/>
            <a:ext cx="3657600" cy="39751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Sorte / Teneur en graisse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moins </a:t>
            </a:r>
            <a:r>
              <a:rPr lang="fr-FR" dirty="0" smtClean="0"/>
              <a:t>15 </a:t>
            </a:r>
            <a:r>
              <a:rPr lang="fr-FR" dirty="0" smtClean="0"/>
              <a:t>%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Préparation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err="1" smtClean="0"/>
              <a:t>Demi-crème</a:t>
            </a:r>
            <a:r>
              <a:rPr lang="fr-FR" dirty="0" smtClean="0"/>
              <a:t> </a:t>
            </a:r>
            <a:r>
              <a:rPr lang="fr-FR" dirty="0" smtClean="0"/>
              <a:t>pasteurisée ensemencée de bactéries lactiques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Caractéristiques</a:t>
            </a:r>
            <a:endParaRPr lang="fr-FR" b="1" i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Consistance </a:t>
            </a:r>
            <a:r>
              <a:rPr lang="fr-FR" dirty="0" smtClean="0"/>
              <a:t>épaisse et ferme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Au </a:t>
            </a:r>
            <a:r>
              <a:rPr lang="fr-FR" dirty="0" smtClean="0"/>
              <a:t>moins </a:t>
            </a:r>
            <a:r>
              <a:rPr lang="fr-FR" dirty="0" smtClean="0"/>
              <a:t>150 </a:t>
            </a:r>
            <a:r>
              <a:rPr lang="fr-FR" dirty="0" smtClean="0"/>
              <a:t>g de graisse de lait par kg </a:t>
            </a:r>
            <a:r>
              <a:rPr lang="fr-FR" dirty="0" smtClean="0"/>
              <a:t>/ 1 dl = 670 kJ</a:t>
            </a:r>
            <a:endParaRPr lang="fr-FR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Stockage / Utilisation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Résiste à la cuisson, mais seulement partiellement aux acides</a:t>
            </a:r>
          </a:p>
          <a:p>
            <a:pPr>
              <a:spcBef>
                <a:spcPts val="1200"/>
              </a:spcBef>
              <a:buFont typeface="Wingdings" charset="2"/>
              <a:buChar char="q"/>
            </a:pPr>
            <a:r>
              <a:rPr lang="fr-FR" dirty="0" smtClean="0"/>
              <a:t>Pour affiner des sauces et des potages, des pommes de terre en robe, </a:t>
            </a:r>
            <a:r>
              <a:rPr lang="fr-FR" dirty="0" err="1" smtClean="0"/>
              <a:t>dips</a:t>
            </a:r>
            <a:r>
              <a:rPr lang="fr-FR" dirty="0" smtClean="0"/>
              <a:t>, etc.</a:t>
            </a:r>
            <a:endParaRPr lang="fr-FR" dirty="0"/>
          </a:p>
        </p:txBody>
      </p:sp>
      <p:pic>
        <p:nvPicPr>
          <p:cNvPr id="7" name="Espace réservé du contenu 6" descr="Demi-crème acidulée avec épaississan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2" r="-8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40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463</TotalTime>
  <Words>863</Words>
  <Application>Microsoft Macintosh PowerPoint</Application>
  <PresentationFormat>Présentation à l'écran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Pixel</vt:lpstr>
      <vt:lpstr>Crème</vt:lpstr>
      <vt:lpstr>Principaux groupes de produits </vt:lpstr>
      <vt:lpstr>Généralités </vt:lpstr>
      <vt:lpstr>Crème double / Crème de la Gruyère / Doppelrahm</vt:lpstr>
      <vt:lpstr>Crème entière / Crème à fouetter / Vollrahm / Schlagrahm</vt:lpstr>
      <vt:lpstr>Crème épaissie (pour sauces) / Saucenrahm mit Verdickunsmittel</vt:lpstr>
      <vt:lpstr>Demi-crème épaissie (pour sauces) / Saucenrahm mit Verdickunsmittel</vt:lpstr>
      <vt:lpstr>Demi-crème avec épaississant / Halbrahm mit Verdickunsmittel</vt:lpstr>
      <vt:lpstr>Demi-crème acidulée avec épaississant / saurer Halbrahm mit Verdickunsmittel</vt:lpstr>
      <vt:lpstr>Crème à café / Halbrahm mit Verdickunsmittel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Lait</dc:title>
  <dc:creator>Cardinaux Yan</dc:creator>
  <cp:lastModifiedBy>Cardinaux Yan</cp:lastModifiedBy>
  <cp:revision>108</cp:revision>
  <dcterms:created xsi:type="dcterms:W3CDTF">2015-10-20T07:57:55Z</dcterms:created>
  <dcterms:modified xsi:type="dcterms:W3CDTF">2015-11-23T14:15:11Z</dcterms:modified>
</cp:coreProperties>
</file>