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65" r:id="rId3"/>
    <p:sldId id="257" r:id="rId4"/>
    <p:sldId id="266" r:id="rId5"/>
    <p:sldId id="267" r:id="rId6"/>
    <p:sldId id="268" r:id="rId7"/>
    <p:sldId id="258" r:id="rId8"/>
    <p:sldId id="264" r:id="rId9"/>
    <p:sldId id="260" r:id="rId10"/>
    <p:sldId id="26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23.11.14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dimanche, 23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dimanche, 23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consommés et bouillons de viande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onsommé-double-com-pão-de-campagne-e-tutano-de-vitela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" y="513728"/>
            <a:ext cx="1490546" cy="993309"/>
          </a:xfrm>
          <a:prstGeom prst="rect">
            <a:avLst/>
          </a:prstGeom>
        </p:spPr>
      </p:pic>
      <p:pic>
        <p:nvPicPr>
          <p:cNvPr id="8" name="Image 7" descr="CE69484A843B44F5AF3E3A70B0AAA059.ashx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0" y="3249506"/>
            <a:ext cx="3559798" cy="2332045"/>
          </a:xfrm>
          <a:prstGeom prst="rect">
            <a:avLst/>
          </a:prstGeom>
        </p:spPr>
      </p:pic>
      <p:pic>
        <p:nvPicPr>
          <p:cNvPr id="11" name="Image 10" descr="consomme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35" y="513728"/>
            <a:ext cx="1492295" cy="9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Consommés doubles	</a:t>
            </a:r>
            <a:endParaRPr lang="fr-FR" b="1" dirty="0"/>
          </a:p>
        </p:txBody>
      </p:sp>
      <p:pic>
        <p:nvPicPr>
          <p:cNvPr id="8" name="Espace réservé du contenu 7" descr="Consommé-double-com-pão-de-campagne-e-tutano-de-vitela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31" b="-32631"/>
          <a:stretch>
            <a:fillRect/>
          </a:stretch>
        </p:blipFill>
        <p:spPr/>
      </p:pic>
      <p:sp>
        <p:nvSpPr>
          <p:cNvPr id="7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9232"/>
            <a:ext cx="3566160" cy="4126131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On les prépare avec une </a:t>
            </a:r>
            <a:r>
              <a:rPr lang="fr-FR" b="1" dirty="0" smtClean="0"/>
              <a:t>plus grande proportion de viande </a:t>
            </a:r>
            <a:r>
              <a:rPr lang="fr-FR" dirty="0" smtClean="0"/>
              <a:t>à clarification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On ne les prépare le plus souvent que pour des </a:t>
            </a:r>
            <a:r>
              <a:rPr lang="fr-FR" b="1" dirty="0" smtClean="0"/>
              <a:t>occasions spéciales</a:t>
            </a:r>
            <a:r>
              <a:rPr lang="fr-FR" dirty="0" smtClean="0"/>
              <a:t>, et on les appelle aussi </a:t>
            </a:r>
            <a:r>
              <a:rPr lang="fr-FR" b="1" dirty="0" smtClean="0"/>
              <a:t>essences</a:t>
            </a:r>
            <a:r>
              <a:rPr lang="fr-FR" dirty="0" smtClean="0"/>
              <a:t> (de bœuf, de volaille, de gibier)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Ils constituent également </a:t>
            </a:r>
            <a:r>
              <a:rPr lang="fr-FR" b="1" dirty="0" smtClean="0"/>
              <a:t>la base des consommés froids </a:t>
            </a:r>
            <a:r>
              <a:rPr lang="fr-FR" dirty="0" smtClean="0"/>
              <a:t>et, avec adjonction de gélatine, des gelées de viande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45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Consommés de légumes	</a:t>
            </a:r>
            <a:endParaRPr lang="fr-FR" b="1" dirty="0"/>
          </a:p>
        </p:txBody>
      </p:sp>
      <p:sp>
        <p:nvSpPr>
          <p:cNvPr id="7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335688"/>
            <a:ext cx="3566160" cy="261195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Les consommés de légumes (aux asperges, à la tomate, etc.) </a:t>
            </a:r>
            <a:r>
              <a:rPr lang="fr-FR" b="1" dirty="0" smtClean="0"/>
              <a:t>ne sont pas des consommés au sens classique du terme</a:t>
            </a:r>
            <a:r>
              <a:rPr lang="fr-FR" dirty="0" smtClean="0"/>
              <a:t>, mais des </a:t>
            </a:r>
            <a:r>
              <a:rPr lang="fr-FR" b="1" dirty="0" smtClean="0"/>
              <a:t>fonds concentrés aussi clairs que possible </a:t>
            </a:r>
            <a:r>
              <a:rPr lang="fr-FR" dirty="0" smtClean="0"/>
              <a:t>à base des légumes en question</a:t>
            </a:r>
            <a:endParaRPr lang="fr-FR" dirty="0"/>
          </a:p>
        </p:txBody>
      </p:sp>
      <p:pic>
        <p:nvPicPr>
          <p:cNvPr id="3" name="Espace réservé du contenu 2" descr="consomme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19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067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(8)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38472"/>
              </p:ext>
            </p:extLst>
          </p:nvPr>
        </p:nvGraphicFramePr>
        <p:xfrm>
          <a:off x="511678" y="2215851"/>
          <a:ext cx="8157234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9656"/>
                <a:gridCol w="4067578"/>
              </a:tblGrid>
              <a:tr h="358753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Potages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Consommés et</a:t>
                      </a:r>
                      <a:r>
                        <a:rPr lang="fr-FR" b="1" baseline="0" dirty="0" smtClean="0"/>
                        <a:t> bouillons de viande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Potages de légumineuses et purées</a:t>
                      </a:r>
                      <a:r>
                        <a:rPr lang="fr-FR" b="1" baseline="0" dirty="0" smtClean="0"/>
                        <a:t> de légumineuses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Crèmes de viande, de poisson</a:t>
                      </a:r>
                      <a:r>
                        <a:rPr lang="fr-FR" b="1" baseline="0" dirty="0" smtClean="0"/>
                        <a:t> et de crustacés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baseline="0" dirty="0" smtClean="0"/>
                        <a:t>Potages aux céréales et crèmes aux céréales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baseline="0" dirty="0" smtClean="0"/>
                        <a:t>Crèmes de légumes et purées de légumes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baseline="0" dirty="0" smtClean="0"/>
                        <a:t>Potages spéciaux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baseline="0" dirty="0" smtClean="0"/>
                        <a:t>Potages aux légumes taillés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baseline="0" dirty="0" smtClean="0"/>
                        <a:t>Potages nationaux</a:t>
                      </a:r>
                    </a:p>
                    <a:p>
                      <a:pPr algn="l"/>
                      <a:endParaRPr lang="fr-FR" b="1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7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87356"/>
            <a:ext cx="3566160" cy="3650271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Les </a:t>
            </a:r>
            <a:r>
              <a:rPr lang="fr-FR" b="1" dirty="0" smtClean="0"/>
              <a:t>consommés</a:t>
            </a:r>
            <a:r>
              <a:rPr lang="fr-FR" dirty="0" smtClean="0"/>
              <a:t> et </a:t>
            </a:r>
            <a:r>
              <a:rPr lang="fr-FR" b="1" dirty="0" smtClean="0"/>
              <a:t>bouillons de viande</a:t>
            </a:r>
            <a:r>
              <a:rPr lang="fr-FR" dirty="0" smtClean="0"/>
              <a:t> sont des potages clairs, peu gras, avec une saveur intense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Les </a:t>
            </a:r>
            <a:r>
              <a:rPr lang="fr-FR" b="1" dirty="0" smtClean="0"/>
              <a:t>supports aromatiques </a:t>
            </a:r>
            <a:r>
              <a:rPr lang="fr-FR" dirty="0" smtClean="0"/>
              <a:t>proviennent de la viande, des légumes et des aromates qui, pendant l’ébullition, passent de la clarification dans le bouillon, </a:t>
            </a:r>
            <a:r>
              <a:rPr lang="fr-FR" dirty="0" err="1" smtClean="0"/>
              <a:t>resp</a:t>
            </a:r>
            <a:r>
              <a:rPr lang="fr-FR" dirty="0" smtClean="0"/>
              <a:t>. dans le fond de base</a:t>
            </a:r>
            <a:endParaRPr lang="fr-FR" dirty="0"/>
          </a:p>
        </p:txBody>
      </p:sp>
      <p:pic>
        <p:nvPicPr>
          <p:cNvPr id="3" name="Espace réservé du contenu 2" descr="1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37" b="-16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Dénominations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9232"/>
            <a:ext cx="3566160" cy="435484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FR" b="1" i="1" dirty="0" smtClean="0"/>
              <a:t>Consommé : bouillon préparé avec de la viande de bœuf, puis clarifié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Les consommés de volaille, de gibier, de poisson et de crustacés devraient toujours être désigné comme tels, par exemple : consommé de volaille, consommé de gibier, etc.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b="1" i="1" dirty="0" smtClean="0"/>
              <a:t>Bouillon de viande : un bouillon dont la saveur est renforcée par la viande que l’on a mis à cuire dedans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Une fois que la viande (utilisée dans la cuisine chaude ou froide) est retirée, le bouillon passé à l’étamine, légèrement dégraissé et utilisé comme potage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On peut utiliser les mêmes garnitures pour les bouillons de viande que pour les consommés</a:t>
            </a:r>
            <a:endParaRPr lang="fr-FR" dirty="0"/>
          </a:p>
        </p:txBody>
      </p:sp>
      <p:pic>
        <p:nvPicPr>
          <p:cNvPr id="6" name="Espace réservé du contenu 5" descr="0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r="16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27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Exemples de garnitures</a:t>
            </a:r>
            <a:endParaRPr lang="fr-FR" b="1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8786824"/>
              </p:ext>
            </p:extLst>
          </p:nvPr>
        </p:nvGraphicFramePr>
        <p:xfrm>
          <a:off x="900113" y="2069973"/>
          <a:ext cx="3565526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31"/>
                <a:gridCol w="22314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Exemples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i="1" dirty="0" smtClean="0"/>
                        <a:t>Œufs</a:t>
                      </a:r>
                      <a:endParaRPr lang="fr-F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Jaune d’œuf / Œufs filés / Royale</a:t>
                      </a:r>
                      <a:r>
                        <a:rPr lang="fr-FR" sz="1600" baseline="0" dirty="0" smtClean="0"/>
                        <a:t> / Œufs de caille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i="1" dirty="0" smtClean="0"/>
                        <a:t>Viande</a:t>
                      </a:r>
                      <a:endParaRPr lang="fr-F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Julienne</a:t>
                      </a:r>
                      <a:r>
                        <a:rPr lang="fr-FR" sz="1600" baseline="0" dirty="0" smtClean="0"/>
                        <a:t> ou brunoise de viande / Quenelles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i="1" dirty="0" smtClean="0"/>
                        <a:t>Légumes et champignons</a:t>
                      </a:r>
                      <a:endParaRPr lang="fr-F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Paysanne / Julienne / Brunoise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i="1" dirty="0" smtClean="0"/>
                        <a:t>Pâtes</a:t>
                      </a:r>
                      <a:endParaRPr lang="fr-F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Célestine</a:t>
                      </a:r>
                      <a:r>
                        <a:rPr lang="fr-FR" sz="1600" baseline="0" dirty="0" smtClean="0"/>
                        <a:t> / Petits raviolis / Tortellinis / Pâtes à potage / Pois frits / Profiteroles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i="1" dirty="0" smtClean="0"/>
                        <a:t>Céréales</a:t>
                      </a:r>
                      <a:endParaRPr lang="fr-F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Riz / Orge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Espace réservé du contenu 5" descr="consom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34" b="-4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856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Exemples d’accompagnement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941196"/>
            <a:ext cx="3566160" cy="226893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fr-FR" sz="2800" dirty="0" smtClean="0"/>
              <a:t>Fromage râpé</a:t>
            </a:r>
          </a:p>
          <a:p>
            <a:pPr>
              <a:spcBef>
                <a:spcPts val="800"/>
              </a:spcBef>
            </a:pPr>
            <a:r>
              <a:rPr lang="fr-FR" sz="2800" dirty="0" smtClean="0"/>
              <a:t>Divers feuilletés</a:t>
            </a:r>
          </a:p>
          <a:p>
            <a:pPr>
              <a:spcBef>
                <a:spcPts val="800"/>
              </a:spcBef>
            </a:pPr>
            <a:r>
              <a:rPr lang="fr-FR" sz="2800" dirty="0" smtClean="0"/>
              <a:t>Croûtons</a:t>
            </a:r>
          </a:p>
          <a:p>
            <a:pPr>
              <a:spcBef>
                <a:spcPts val="800"/>
              </a:spcBef>
            </a:pPr>
            <a:r>
              <a:rPr lang="fr-FR" sz="2800" dirty="0" smtClean="0"/>
              <a:t>Diablotins</a:t>
            </a:r>
            <a:endParaRPr lang="fr-FR" sz="2800" dirty="0"/>
          </a:p>
        </p:txBody>
      </p:sp>
      <p:pic>
        <p:nvPicPr>
          <p:cNvPr id="3" name="Espace réservé du contenu 2" descr="fromage-rape-300x18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71" b="-37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31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Elaboration des consommés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432764"/>
              </p:ext>
            </p:extLst>
          </p:nvPr>
        </p:nvGraphicFramePr>
        <p:xfrm>
          <a:off x="511678" y="2163355"/>
          <a:ext cx="8128249" cy="3566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193"/>
                <a:gridCol w="315056"/>
                <a:gridCol w="4337721"/>
                <a:gridCol w="259569"/>
                <a:gridCol w="1807710"/>
              </a:tblGrid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Fond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Clarification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Consommé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Bouillon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/>
                        <a:t>+</a:t>
                      </a:r>
                      <a:endParaRPr lang="fr-FR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/>
                        <a:t>Viande de vache</a:t>
                      </a:r>
                      <a:r>
                        <a:rPr lang="fr-FR" sz="1400" b="1" baseline="0" dirty="0" smtClean="0"/>
                        <a:t> maigre</a:t>
                      </a:r>
                      <a:r>
                        <a:rPr lang="fr-FR" sz="1400" b="0" baseline="0" dirty="0" smtClean="0"/>
                        <a:t> / Blanc d’œuf / Matignon / Morceaux de tomates / Herbes aromatiques / Epices / Eau (glaçons)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baseline="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baseline="0" dirty="0" smtClean="0">
                          <a:solidFill>
                            <a:srgbClr val="0000FF"/>
                          </a:solidFill>
                        </a:rPr>
                        <a:t>Consommé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A3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r-FR" sz="1800" b="1" i="0" dirty="0" smtClean="0">
                          <a:solidFill>
                            <a:srgbClr val="FF0000"/>
                          </a:solidFill>
                        </a:rPr>
                        <a:t>Fond de volaille</a:t>
                      </a:r>
                      <a:endParaRPr lang="fr-FR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/>
                        <a:t>Viande</a:t>
                      </a:r>
                      <a:r>
                        <a:rPr lang="fr-FR" sz="1400" b="1" i="0" baseline="0" dirty="0" smtClean="0"/>
                        <a:t> de bœuf et de volaille (1:2) / Carcasses de volaille rôties</a:t>
                      </a:r>
                      <a:r>
                        <a:rPr lang="fr-FR" sz="1400" b="0" i="0" baseline="0" dirty="0" smtClean="0"/>
                        <a:t> / </a:t>
                      </a:r>
                      <a:r>
                        <a:rPr lang="fr-FR" sz="1400" b="0" baseline="0" dirty="0" smtClean="0"/>
                        <a:t>Blanc d’œuf / Matignon / Herbes aromatiques / Epices / Eau (glaçons)</a:t>
                      </a:r>
                      <a:endParaRPr lang="fr-FR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=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>
                          <a:solidFill>
                            <a:srgbClr val="0000FF"/>
                          </a:solidFill>
                        </a:rPr>
                        <a:t>Consommé de volaille</a:t>
                      </a:r>
                      <a:endParaRPr lang="fr-FR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A3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Fond de</a:t>
                      </a:r>
                      <a:r>
                        <a:rPr lang="fr-FR" sz="1800" b="1" baseline="0" dirty="0" smtClean="0">
                          <a:solidFill>
                            <a:srgbClr val="FF0000"/>
                          </a:solidFill>
                        </a:rPr>
                        <a:t> gibier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/>
                        <a:t>Viande de bœuf</a:t>
                      </a:r>
                      <a:r>
                        <a:rPr lang="fr-FR" sz="1400" b="1" i="0" baseline="0" dirty="0" smtClean="0"/>
                        <a:t> et de gibier (1:2) / Parures de gibier rôties</a:t>
                      </a:r>
                      <a:r>
                        <a:rPr lang="fr-FR" sz="1400" b="0" i="0" baseline="0" dirty="0" smtClean="0"/>
                        <a:t> / </a:t>
                      </a:r>
                      <a:r>
                        <a:rPr lang="fr-FR" sz="1400" b="0" baseline="0" dirty="0" smtClean="0"/>
                        <a:t>Blanc d’œuf / Matignon / Herbes aromatiques / Epices / Eau (glaçons)</a:t>
                      </a:r>
                      <a:endParaRPr lang="fr-FR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=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>
                          <a:solidFill>
                            <a:srgbClr val="0000FF"/>
                          </a:solidFill>
                        </a:rPr>
                        <a:t>Consommé</a:t>
                      </a:r>
                      <a:r>
                        <a:rPr lang="fr-FR" sz="1800" b="1" i="1" baseline="0" dirty="0" smtClean="0">
                          <a:solidFill>
                            <a:srgbClr val="0000FF"/>
                          </a:solidFill>
                        </a:rPr>
                        <a:t> de gibier</a:t>
                      </a:r>
                      <a:endParaRPr lang="fr-FR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A3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Fond de</a:t>
                      </a:r>
                      <a:r>
                        <a:rPr lang="fr-FR" sz="1800" b="1" baseline="0" dirty="0" smtClean="0">
                          <a:solidFill>
                            <a:srgbClr val="FF0000"/>
                          </a:solidFill>
                        </a:rPr>
                        <a:t> poisson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/>
                        <a:t>Chair de poisson (p.ex. brochet) </a:t>
                      </a:r>
                      <a:r>
                        <a:rPr lang="fr-FR" sz="1400" b="0" i="0" baseline="0" dirty="0" smtClean="0"/>
                        <a:t>/ </a:t>
                      </a:r>
                      <a:r>
                        <a:rPr lang="fr-FR" sz="1400" b="0" baseline="0" dirty="0" smtClean="0"/>
                        <a:t>Blanc d’œuf / Matignon pour mets de poisson / Herbes aromatiques / Epices / Eau (glaçons)</a:t>
                      </a:r>
                      <a:endParaRPr lang="fr-FR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=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>
                          <a:solidFill>
                            <a:srgbClr val="0000FF"/>
                          </a:solidFill>
                        </a:rPr>
                        <a:t>Consommé</a:t>
                      </a:r>
                      <a:r>
                        <a:rPr lang="fr-FR" sz="1800" b="1" i="1" baseline="0" dirty="0" smtClean="0">
                          <a:solidFill>
                            <a:srgbClr val="0000FF"/>
                          </a:solidFill>
                        </a:rPr>
                        <a:t> de poisson</a:t>
                      </a:r>
                      <a:endParaRPr lang="fr-FR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A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des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consommés de base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5175"/>
              </p:ext>
            </p:extLst>
          </p:nvPr>
        </p:nvGraphicFramePr>
        <p:xfrm>
          <a:off x="511678" y="2590574"/>
          <a:ext cx="8126295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Consommé</a:t>
                      </a:r>
                      <a:r>
                        <a:rPr lang="fr-FR" b="1" baseline="0" dirty="0" smtClean="0"/>
                        <a:t>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Activités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Consommé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Hacher grossièrement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la viande et la mélanger aux autres ingrédients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reposer la clarification quelques heures au frais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Compléter avec un fond froid dégraissé et bien mélanger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Porter à ébullition en remuant de temps à autre (spatule à réduction)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Maintenir au point d’ébullition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Passer délicatement à l’étamine double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Dégraisser avec du papier absorbant (p.ex. ménage)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</a:rPr>
                        <a:t>Rectifer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l’assaisonnement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des garnitures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</a:rPr>
                        <a:t>év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. cuites séparément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8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processus de clarification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9232"/>
            <a:ext cx="3566160" cy="412613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La clarification d’un consommé est produite par les </a:t>
            </a:r>
            <a:r>
              <a:rPr lang="fr-FR" b="1" dirty="0" smtClean="0"/>
              <a:t>protéines</a:t>
            </a:r>
            <a:r>
              <a:rPr lang="fr-FR" dirty="0" smtClean="0"/>
              <a:t> de la </a:t>
            </a:r>
            <a:r>
              <a:rPr lang="fr-FR" b="1" dirty="0" smtClean="0"/>
              <a:t>viande hachée </a:t>
            </a:r>
            <a:r>
              <a:rPr lang="fr-FR" dirty="0" smtClean="0"/>
              <a:t>et du </a:t>
            </a:r>
            <a:r>
              <a:rPr lang="fr-FR" b="1" dirty="0" smtClean="0"/>
              <a:t>blanc d’œuf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Lorsqu’on mélange avec le </a:t>
            </a:r>
            <a:r>
              <a:rPr lang="fr-FR" b="1" dirty="0" smtClean="0"/>
              <a:t>bouillon froid</a:t>
            </a:r>
            <a:r>
              <a:rPr lang="fr-FR" dirty="0" smtClean="0"/>
              <a:t>, celles-ci se répartissent dans le liquide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Vers </a:t>
            </a:r>
            <a:r>
              <a:rPr lang="fr-FR" b="1" dirty="0" smtClean="0"/>
              <a:t>70°C</a:t>
            </a:r>
            <a:r>
              <a:rPr lang="fr-FR" dirty="0" smtClean="0"/>
              <a:t>, elles commencent à </a:t>
            </a:r>
            <a:r>
              <a:rPr lang="fr-FR" b="1" dirty="0" smtClean="0"/>
              <a:t>se coaguler </a:t>
            </a:r>
            <a:r>
              <a:rPr lang="fr-FR" dirty="0" smtClean="0"/>
              <a:t>et </a:t>
            </a:r>
            <a:r>
              <a:rPr lang="fr-FR" b="1" dirty="0" smtClean="0"/>
              <a:t>absorbent</a:t>
            </a:r>
            <a:r>
              <a:rPr lang="fr-FR" dirty="0" smtClean="0"/>
              <a:t> ainsi les particules qui troublent le liquide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Lorsque le liquide atteint le </a:t>
            </a:r>
            <a:r>
              <a:rPr lang="fr-FR" b="1" dirty="0" smtClean="0"/>
              <a:t>point d’ébullition</a:t>
            </a:r>
            <a:r>
              <a:rPr lang="fr-FR" dirty="0" smtClean="0"/>
              <a:t>, les protéines coagulées remontent à la surface et forment une </a:t>
            </a:r>
            <a:r>
              <a:rPr lang="fr-FR" b="1" dirty="0" smtClean="0"/>
              <a:t>couche compacte</a:t>
            </a:r>
            <a:endParaRPr lang="fr-FR" b="1" dirty="0"/>
          </a:p>
        </p:txBody>
      </p:sp>
      <p:pic>
        <p:nvPicPr>
          <p:cNvPr id="6" name="Espace réservé du contenu 5" descr="0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4" b="-18774"/>
          <a:stretch>
            <a:fillRect/>
          </a:stretch>
        </p:blipFill>
        <p:spPr>
          <a:xfrm>
            <a:off x="5209116" y="1425768"/>
            <a:ext cx="2823149" cy="3109184"/>
          </a:xfrm>
        </p:spPr>
      </p:pic>
      <p:pic>
        <p:nvPicPr>
          <p:cNvPr id="7" name="Image 6" descr="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6" y="4270742"/>
            <a:ext cx="2855315" cy="19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904</TotalTime>
  <Words>692</Words>
  <Application>Microsoft Macintosh PowerPoint</Application>
  <PresentationFormat>Présentation à l'écran (4:3)</PresentationFormat>
  <Paragraphs>92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Capital</vt:lpstr>
      <vt:lpstr>Les consommés et bouillons de viande</vt:lpstr>
      <vt:lpstr>Classification (8)</vt:lpstr>
      <vt:lpstr>Généralités</vt:lpstr>
      <vt:lpstr>Dénominations</vt:lpstr>
      <vt:lpstr>Exemples de garnitures</vt:lpstr>
      <vt:lpstr>Exemples d’accompagnement</vt:lpstr>
      <vt:lpstr>Elaboration des consommés</vt:lpstr>
      <vt:lpstr>Elaboration des  consommés de base</vt:lpstr>
      <vt:lpstr>Le processus de clarification</vt:lpstr>
      <vt:lpstr>Consommés doubles </vt:lpstr>
      <vt:lpstr>Consommés de légumes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109</cp:revision>
  <dcterms:created xsi:type="dcterms:W3CDTF">2014-08-25T11:46:16Z</dcterms:created>
  <dcterms:modified xsi:type="dcterms:W3CDTF">2014-11-23T21:12:04Z</dcterms:modified>
</cp:coreProperties>
</file>