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11/11/2014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11/11/2014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Type de menu </a:t>
            </a:r>
            <a:br>
              <a:rPr lang="fr-FR" b="1" dirty="0" smtClean="0"/>
            </a:br>
            <a:r>
              <a:rPr lang="fr-FR" b="1" dirty="0" smtClean="0"/>
              <a:t>(Menus diététiques)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 descr="menu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91" y="2851360"/>
            <a:ext cx="4063094" cy="288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Menu maigre (sans viande)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Définition</a:t>
            </a:r>
          </a:p>
          <a:p>
            <a:r>
              <a:rPr lang="fr-CH" sz="2800" dirty="0"/>
              <a:t>Différentes </a:t>
            </a:r>
            <a:r>
              <a:rPr lang="fr-CH" sz="2800" b="1" dirty="0"/>
              <a:t>religions</a:t>
            </a:r>
            <a:r>
              <a:rPr lang="fr-CH" sz="2800" dirty="0"/>
              <a:t> </a:t>
            </a:r>
            <a:r>
              <a:rPr lang="fr-CH" sz="2800" dirty="0" smtClean="0"/>
              <a:t>par exemple l’islam, hindouisme</a:t>
            </a:r>
            <a:r>
              <a:rPr lang="fr-CH" sz="2800" dirty="0"/>
              <a:t>, </a:t>
            </a:r>
            <a:r>
              <a:rPr lang="fr-CH" sz="2800" dirty="0" smtClean="0"/>
              <a:t>judaïsme connaissent des </a:t>
            </a:r>
            <a:r>
              <a:rPr lang="fr-CH" sz="2800" b="1" dirty="0" smtClean="0"/>
              <a:t>prescriptions</a:t>
            </a:r>
            <a:r>
              <a:rPr lang="fr-CH" sz="2800" dirty="0" smtClean="0"/>
              <a:t> </a:t>
            </a:r>
            <a:r>
              <a:rPr lang="fr-CH" sz="2800" dirty="0"/>
              <a:t>et </a:t>
            </a:r>
            <a:r>
              <a:rPr lang="fr-CH" sz="2800" dirty="0" smtClean="0"/>
              <a:t>des </a:t>
            </a:r>
            <a:r>
              <a:rPr lang="fr-CH" sz="2800" b="1" dirty="0" smtClean="0"/>
              <a:t>restrictions</a:t>
            </a:r>
            <a:r>
              <a:rPr lang="fr-CH" sz="2800" dirty="0" smtClean="0"/>
              <a:t> </a:t>
            </a:r>
            <a:r>
              <a:rPr lang="fr-CH" sz="2800" dirty="0"/>
              <a:t>en </a:t>
            </a:r>
            <a:r>
              <a:rPr lang="fr-CH" sz="2800" dirty="0" smtClean="0"/>
              <a:t>matière alimentaire</a:t>
            </a:r>
          </a:p>
          <a:p>
            <a:pPr marL="0" indent="0">
              <a:buNone/>
            </a:pPr>
            <a:endParaRPr lang="fr-CH" sz="2800" b="1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Composition</a:t>
            </a:r>
            <a:endParaRPr lang="fr-CH" sz="2800" b="1" i="1" dirty="0">
              <a:solidFill>
                <a:srgbClr val="860908"/>
              </a:solidFill>
            </a:endParaRPr>
          </a:p>
          <a:p>
            <a:r>
              <a:rPr lang="fr-CH" sz="2800" dirty="0"/>
              <a:t>Le menu maigre </a:t>
            </a:r>
            <a:r>
              <a:rPr lang="fr-CH" sz="2800" dirty="0" smtClean="0"/>
              <a:t>comporte en </a:t>
            </a:r>
            <a:r>
              <a:rPr lang="fr-CH" sz="2800" dirty="0"/>
              <a:t>règle générale </a:t>
            </a:r>
            <a:r>
              <a:rPr lang="fr-CH" sz="2800" b="1" dirty="0" smtClean="0"/>
              <a:t>3 services </a:t>
            </a:r>
          </a:p>
          <a:p>
            <a:pPr marL="0" indent="0">
              <a:buNone/>
            </a:pPr>
            <a:r>
              <a:rPr lang="fr-CH" sz="2800" dirty="0" smtClean="0"/>
              <a:t> </a:t>
            </a:r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Utilisation</a:t>
            </a:r>
          </a:p>
          <a:p>
            <a:r>
              <a:rPr lang="fr-CH" sz="2800" dirty="0" smtClean="0"/>
              <a:t>Hôtel / Restaurant / Pension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250" y="1714403"/>
            <a:ext cx="1788173" cy="1788173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03" y="3865241"/>
            <a:ext cx="2895258" cy="213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Menu végétariens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5744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Définition</a:t>
            </a:r>
          </a:p>
          <a:p>
            <a:r>
              <a:rPr lang="fr-CH" sz="2800" dirty="0"/>
              <a:t>Ce type de menu </a:t>
            </a:r>
            <a:r>
              <a:rPr lang="fr-CH" sz="2800" dirty="0" smtClean="0"/>
              <a:t>est demandé </a:t>
            </a:r>
            <a:r>
              <a:rPr lang="fr-CH" sz="2800" dirty="0"/>
              <a:t>par un </a:t>
            </a:r>
            <a:r>
              <a:rPr lang="fr-CH" sz="2800" dirty="0" smtClean="0"/>
              <a:t>public toujours </a:t>
            </a:r>
            <a:r>
              <a:rPr lang="fr-CH" sz="2800" dirty="0"/>
              <a:t>plus large. </a:t>
            </a:r>
            <a:r>
              <a:rPr lang="fr-CH" sz="2800" dirty="0" smtClean="0"/>
              <a:t>Les produits </a:t>
            </a:r>
            <a:r>
              <a:rPr lang="fr-CH" sz="2800" dirty="0"/>
              <a:t>végétariens </a:t>
            </a:r>
            <a:r>
              <a:rPr lang="fr-CH" sz="2800" dirty="0" smtClean="0"/>
              <a:t>sont destinés </a:t>
            </a:r>
            <a:r>
              <a:rPr lang="fr-CH" sz="2800" dirty="0"/>
              <a:t>à ceux qui, </a:t>
            </a:r>
            <a:r>
              <a:rPr lang="fr-CH" sz="2800" dirty="0" smtClean="0"/>
              <a:t>pour des </a:t>
            </a:r>
            <a:r>
              <a:rPr lang="fr-CH" sz="2800" dirty="0"/>
              <a:t>motifs les plus </a:t>
            </a:r>
            <a:r>
              <a:rPr lang="fr-CH" sz="2800" dirty="0" smtClean="0"/>
              <a:t>divers, ont </a:t>
            </a:r>
            <a:r>
              <a:rPr lang="fr-CH" sz="2800" dirty="0"/>
              <a:t>décidé d'</a:t>
            </a:r>
            <a:r>
              <a:rPr lang="fr-CH" sz="2800" b="1" dirty="0"/>
              <a:t>exclure</a:t>
            </a:r>
            <a:r>
              <a:rPr lang="fr-CH" sz="2800" dirty="0"/>
              <a:t> </a:t>
            </a:r>
            <a:r>
              <a:rPr lang="fr-CH" sz="2800" dirty="0" smtClean="0"/>
              <a:t>les </a:t>
            </a:r>
            <a:r>
              <a:rPr lang="fr-CH" sz="2800" b="1" dirty="0" smtClean="0"/>
              <a:t>produits d’origines animales</a:t>
            </a:r>
            <a:r>
              <a:rPr lang="fr-CH" sz="2800" dirty="0" smtClean="0"/>
              <a:t> </a:t>
            </a:r>
            <a:r>
              <a:rPr lang="fr-CH" sz="2800" dirty="0"/>
              <a:t>de </a:t>
            </a:r>
            <a:r>
              <a:rPr lang="fr-CH" sz="2800" dirty="0" smtClean="0"/>
              <a:t>leur alimentation</a:t>
            </a:r>
          </a:p>
          <a:p>
            <a:pPr marL="0" indent="0">
              <a:buNone/>
            </a:pPr>
            <a:endParaRPr lang="fr-CH" sz="2800" b="1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Composition</a:t>
            </a:r>
            <a:endParaRPr lang="fr-CH" sz="2800" b="1" i="1" dirty="0">
              <a:solidFill>
                <a:srgbClr val="860908"/>
              </a:solidFill>
            </a:endParaRPr>
          </a:p>
          <a:p>
            <a:pPr marL="0" indent="0">
              <a:buNone/>
            </a:pPr>
            <a:r>
              <a:rPr lang="fr-CH" sz="2800" b="1" u="sng" dirty="0">
                <a:solidFill>
                  <a:srgbClr val="0000FF"/>
                </a:solidFill>
              </a:rPr>
              <a:t>Régime : </a:t>
            </a:r>
            <a:r>
              <a:rPr lang="fr-CH" sz="2800" b="1" u="sng" dirty="0" err="1">
                <a:solidFill>
                  <a:srgbClr val="0000FF"/>
                </a:solidFill>
              </a:rPr>
              <a:t>lacto</a:t>
            </a:r>
            <a:r>
              <a:rPr lang="fr-CH" sz="2800" b="1" u="sng" dirty="0">
                <a:solidFill>
                  <a:srgbClr val="0000FF"/>
                </a:solidFill>
              </a:rPr>
              <a:t>-végétarien</a:t>
            </a:r>
          </a:p>
          <a:p>
            <a:r>
              <a:rPr lang="fr-CH" sz="2800" dirty="0"/>
              <a:t>L</a:t>
            </a:r>
            <a:r>
              <a:rPr lang="fr-CH" sz="2800" dirty="0" smtClean="0"/>
              <a:t>es </a:t>
            </a:r>
            <a:r>
              <a:rPr lang="fr-CH" sz="2800" dirty="0"/>
              <a:t>végétaux et les </a:t>
            </a:r>
            <a:r>
              <a:rPr lang="fr-CH" sz="2800" dirty="0" smtClean="0"/>
              <a:t>produits laitiers </a:t>
            </a:r>
            <a:r>
              <a:rPr lang="fr-CH" sz="2800" dirty="0"/>
              <a:t>sont </a:t>
            </a:r>
            <a:r>
              <a:rPr lang="fr-CH" sz="2800" dirty="0" smtClean="0"/>
              <a:t>autorisés</a:t>
            </a:r>
            <a:endParaRPr lang="fr-CH" sz="2800" dirty="0"/>
          </a:p>
          <a:p>
            <a:pPr marL="0" indent="0">
              <a:buNone/>
            </a:pPr>
            <a:r>
              <a:rPr lang="fr-CH" sz="2800" b="1" u="sng" dirty="0">
                <a:solidFill>
                  <a:srgbClr val="0000FF"/>
                </a:solidFill>
              </a:rPr>
              <a:t>Régime : </a:t>
            </a:r>
            <a:r>
              <a:rPr lang="fr-CH" sz="2800" b="1" u="sng" dirty="0" err="1">
                <a:solidFill>
                  <a:srgbClr val="0000FF"/>
                </a:solidFill>
              </a:rPr>
              <a:t>lacto</a:t>
            </a:r>
            <a:r>
              <a:rPr lang="fr-CH" sz="2800" b="1" u="sng" dirty="0">
                <a:solidFill>
                  <a:srgbClr val="0000FF"/>
                </a:solidFill>
              </a:rPr>
              <a:t>-ovo </a:t>
            </a:r>
            <a:r>
              <a:rPr lang="fr-CH" sz="2800" b="1" u="sng" dirty="0" smtClean="0">
                <a:solidFill>
                  <a:srgbClr val="0000FF"/>
                </a:solidFill>
              </a:rPr>
              <a:t>végétarien</a:t>
            </a:r>
            <a:endParaRPr lang="fr-CH" sz="2800" b="1" dirty="0">
              <a:solidFill>
                <a:srgbClr val="0000FF"/>
              </a:solidFill>
            </a:endParaRPr>
          </a:p>
          <a:p>
            <a:r>
              <a:rPr lang="fr-CH" sz="2800" dirty="0"/>
              <a:t>L</a:t>
            </a:r>
            <a:r>
              <a:rPr lang="fr-CH" sz="2800" dirty="0" smtClean="0"/>
              <a:t>es </a:t>
            </a:r>
            <a:r>
              <a:rPr lang="fr-CH" sz="2800" dirty="0"/>
              <a:t>végétaux, </a:t>
            </a:r>
            <a:r>
              <a:rPr lang="fr-CH" sz="2800" dirty="0" smtClean="0"/>
              <a:t>les </a:t>
            </a:r>
            <a:r>
              <a:rPr lang="fr-CH" sz="2800" dirty="0" err="1" smtClean="0"/>
              <a:t>oeufs</a:t>
            </a:r>
            <a:r>
              <a:rPr lang="fr-CH" sz="2800" dirty="0" smtClean="0"/>
              <a:t> </a:t>
            </a:r>
            <a:r>
              <a:rPr lang="fr-CH" sz="2800" dirty="0"/>
              <a:t>et les </a:t>
            </a:r>
            <a:r>
              <a:rPr lang="fr-CH" sz="2800" dirty="0" smtClean="0"/>
              <a:t>produits laitiers sont autorisés</a:t>
            </a:r>
            <a:endParaRPr lang="fr-CH" sz="2800" dirty="0"/>
          </a:p>
          <a:p>
            <a:pPr marL="0" indent="0">
              <a:buNone/>
            </a:pPr>
            <a:r>
              <a:rPr lang="fr-CH" sz="2800" b="1" u="sng" dirty="0">
                <a:solidFill>
                  <a:srgbClr val="0000FF"/>
                </a:solidFill>
              </a:rPr>
              <a:t>Régime : végétalien</a:t>
            </a:r>
          </a:p>
          <a:p>
            <a:r>
              <a:rPr lang="fr-CH" sz="2800" dirty="0"/>
              <a:t>S</a:t>
            </a:r>
            <a:r>
              <a:rPr lang="fr-CH" sz="2800" dirty="0" smtClean="0"/>
              <a:t>euls </a:t>
            </a:r>
            <a:r>
              <a:rPr lang="fr-CH" sz="2800" dirty="0"/>
              <a:t>sont admis les </a:t>
            </a:r>
            <a:r>
              <a:rPr lang="fr-CH" sz="2800" dirty="0" smtClean="0"/>
              <a:t>aliments végétaux </a:t>
            </a:r>
            <a:endParaRPr lang="fr-CH" sz="2800" dirty="0" smtClean="0"/>
          </a:p>
          <a:p>
            <a:pPr marL="0" indent="0">
              <a:buNone/>
            </a:pPr>
            <a:r>
              <a:rPr lang="fr-CH" sz="2800" dirty="0" smtClean="0"/>
              <a:t> </a:t>
            </a:r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Utilisation</a:t>
            </a:r>
          </a:p>
          <a:p>
            <a:r>
              <a:rPr lang="fr-CH" sz="2800" dirty="0" smtClean="0"/>
              <a:t>Hôtel / Restaurant / </a:t>
            </a:r>
            <a:r>
              <a:rPr lang="fr-CH" sz="2800" dirty="0" smtClean="0"/>
              <a:t>Hôpital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662" y="4107070"/>
            <a:ext cx="2276475" cy="2009775"/>
          </a:xfr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662" y="1589263"/>
            <a:ext cx="22764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Menu à valeu</a:t>
            </a:r>
            <a:r>
              <a:rPr lang="fr-FR" b="1" dirty="0" smtClean="0"/>
              <a:t>r intégrale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5930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Définition</a:t>
            </a:r>
          </a:p>
          <a:p>
            <a:r>
              <a:rPr lang="fr-CH" sz="2800" dirty="0" smtClean="0"/>
              <a:t>Alimentation essentiellement </a:t>
            </a:r>
            <a:r>
              <a:rPr lang="fr-CH" sz="2800" b="1" dirty="0" err="1" smtClean="0"/>
              <a:t>lacto</a:t>
            </a:r>
            <a:r>
              <a:rPr lang="fr-CH" sz="2800" b="1" dirty="0" smtClean="0"/>
              <a:t>-ovo végétarienne</a:t>
            </a:r>
          </a:p>
          <a:p>
            <a:pPr marL="0" indent="0">
              <a:buNone/>
            </a:pPr>
            <a:endParaRPr lang="fr-CH" sz="2800" b="1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Composition</a:t>
            </a:r>
            <a:endParaRPr lang="fr-CH" sz="2800" b="1" i="1" dirty="0">
              <a:solidFill>
                <a:srgbClr val="860908"/>
              </a:solidFill>
            </a:endParaRPr>
          </a:p>
          <a:p>
            <a:r>
              <a:rPr lang="fr-CH" sz="2800" dirty="0"/>
              <a:t>Denrées provenant </a:t>
            </a:r>
            <a:r>
              <a:rPr lang="fr-CH" sz="2800" dirty="0" smtClean="0"/>
              <a:t>de l’</a:t>
            </a:r>
            <a:r>
              <a:rPr lang="fr-CH" sz="2800" b="1" dirty="0" smtClean="0"/>
              <a:t>agriculture biologique</a:t>
            </a:r>
          </a:p>
          <a:p>
            <a:pPr marL="0" indent="0">
              <a:buNone/>
            </a:pPr>
            <a:endParaRPr lang="fr-CH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800" i="1" dirty="0" smtClean="0"/>
              <a:t>Denrées </a:t>
            </a:r>
            <a:r>
              <a:rPr lang="fr-CH" sz="2800" i="1" dirty="0"/>
              <a:t>de saisons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i="1" dirty="0" smtClean="0"/>
              <a:t>Beaucoup </a:t>
            </a:r>
            <a:r>
              <a:rPr lang="fr-CH" sz="2800" i="1" dirty="0"/>
              <a:t>de crudités,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i="1" dirty="0" smtClean="0"/>
              <a:t>Produits </a:t>
            </a:r>
            <a:r>
              <a:rPr lang="fr-CH" sz="2800" i="1" dirty="0"/>
              <a:t>complets (non raffinés)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i="1" dirty="0" smtClean="0"/>
              <a:t>Denrées </a:t>
            </a:r>
            <a:r>
              <a:rPr lang="fr-CH" sz="2800" i="1" dirty="0"/>
              <a:t>riches en fibres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i="1" dirty="0" smtClean="0"/>
              <a:t>Cuisson </a:t>
            </a:r>
            <a:r>
              <a:rPr lang="fr-CH" sz="2800" i="1" dirty="0"/>
              <a:t>douce</a:t>
            </a:r>
            <a:r>
              <a:rPr lang="fr-CH" sz="2800" dirty="0"/>
              <a:t> </a:t>
            </a:r>
            <a:endParaRPr lang="fr-CH" sz="2800" dirty="0" smtClean="0"/>
          </a:p>
          <a:p>
            <a:pPr marL="0" indent="0">
              <a:buNone/>
            </a:pPr>
            <a:endParaRPr lang="fr-CH" sz="2800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Utilisation</a:t>
            </a:r>
          </a:p>
          <a:p>
            <a:r>
              <a:rPr lang="fr-CH" sz="2800" dirty="0" smtClean="0"/>
              <a:t>Hôtel / Restaurant / Pension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1543244"/>
            <a:ext cx="1847850" cy="1847850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3614832"/>
            <a:ext cx="1847850" cy="260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1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Menu pauvre en calories (basses calories)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55775"/>
            <a:ext cx="4038600" cy="48356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Définition</a:t>
            </a:r>
          </a:p>
          <a:p>
            <a:r>
              <a:rPr lang="fr-CH" sz="2800" dirty="0"/>
              <a:t>La </a:t>
            </a:r>
            <a:r>
              <a:rPr lang="fr-CH" sz="2800" b="1" dirty="0"/>
              <a:t>valeur </a:t>
            </a:r>
            <a:r>
              <a:rPr lang="fr-CH" sz="2800" b="1" dirty="0" smtClean="0"/>
              <a:t>énergétique </a:t>
            </a:r>
            <a:r>
              <a:rPr lang="fr-CH" sz="2800" dirty="0" smtClean="0"/>
              <a:t>exacte </a:t>
            </a:r>
            <a:r>
              <a:rPr lang="fr-CH" sz="2800" dirty="0"/>
              <a:t>de chaque </a:t>
            </a:r>
            <a:r>
              <a:rPr lang="fr-CH" sz="2800" dirty="0" smtClean="0"/>
              <a:t>mets doit </a:t>
            </a:r>
            <a:r>
              <a:rPr lang="fr-CH" sz="2800" dirty="0"/>
              <a:t>être indiquée</a:t>
            </a:r>
          </a:p>
          <a:p>
            <a:r>
              <a:rPr lang="fr-CH" sz="2800" dirty="0"/>
              <a:t>Les menus pauvres </a:t>
            </a:r>
            <a:r>
              <a:rPr lang="fr-CH" sz="2800" dirty="0" smtClean="0"/>
              <a:t>en énergie </a:t>
            </a:r>
            <a:r>
              <a:rPr lang="fr-CH" sz="2800" dirty="0"/>
              <a:t>servent </a:t>
            </a:r>
            <a:r>
              <a:rPr lang="fr-CH" sz="2800" dirty="0" smtClean="0"/>
              <a:t>à maintenir </a:t>
            </a:r>
            <a:r>
              <a:rPr lang="fr-CH" sz="2800" dirty="0"/>
              <a:t>ou à réduire </a:t>
            </a:r>
            <a:r>
              <a:rPr lang="fr-CH" sz="2800" dirty="0" smtClean="0"/>
              <a:t>le </a:t>
            </a:r>
            <a:r>
              <a:rPr lang="fr-CH" sz="2800" b="1" dirty="0" smtClean="0"/>
              <a:t>poids</a:t>
            </a:r>
            <a:r>
              <a:rPr lang="fr-CH" sz="2800" dirty="0" smtClean="0"/>
              <a:t> </a:t>
            </a:r>
            <a:r>
              <a:rPr lang="fr-CH" sz="2800" dirty="0"/>
              <a:t>du corps. Le </a:t>
            </a:r>
            <a:r>
              <a:rPr lang="fr-CH" sz="2800" dirty="0" smtClean="0"/>
              <a:t>menu complet </a:t>
            </a:r>
            <a:r>
              <a:rPr lang="fr-CH" sz="2800" dirty="0"/>
              <a:t>ne doit </a:t>
            </a:r>
            <a:r>
              <a:rPr lang="fr-CH" sz="2800" dirty="0" smtClean="0"/>
              <a:t>pas dépasser </a:t>
            </a:r>
            <a:r>
              <a:rPr lang="fr-CH" sz="2800" b="1" dirty="0"/>
              <a:t>2900 </a:t>
            </a:r>
            <a:r>
              <a:rPr lang="fr-CH" sz="2800" b="1" dirty="0" smtClean="0"/>
              <a:t>kJ</a:t>
            </a:r>
            <a:r>
              <a:rPr lang="fr-CH" sz="2800" dirty="0" smtClean="0"/>
              <a:t>, boissons incluses</a:t>
            </a:r>
          </a:p>
          <a:p>
            <a:pPr marL="0" indent="0">
              <a:buNone/>
            </a:pPr>
            <a:endParaRPr lang="fr-CH" sz="2800" b="1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Composition</a:t>
            </a:r>
            <a:endParaRPr lang="fr-CH" sz="2800" b="1" i="1" dirty="0">
              <a:solidFill>
                <a:srgbClr val="860908"/>
              </a:solidFill>
            </a:endParaRPr>
          </a:p>
          <a:p>
            <a:r>
              <a:rPr lang="fr-CH" sz="2800" dirty="0"/>
              <a:t>Denrées riches en </a:t>
            </a:r>
            <a:r>
              <a:rPr lang="fr-CH" sz="2800" b="1" dirty="0" smtClean="0"/>
              <a:t>fibres alimentaires</a:t>
            </a:r>
            <a:r>
              <a:rPr lang="fr-CH" sz="2800" dirty="0" smtClean="0"/>
              <a:t> permettent d'atteindre </a:t>
            </a:r>
            <a:r>
              <a:rPr lang="fr-CH" sz="2800" dirty="0"/>
              <a:t>un </a:t>
            </a:r>
            <a:r>
              <a:rPr lang="fr-CH" sz="2800" dirty="0" smtClean="0"/>
              <a:t>sentiment de </a:t>
            </a:r>
            <a:r>
              <a:rPr lang="fr-CH" sz="2800" dirty="0"/>
              <a:t>satiété plus complet </a:t>
            </a:r>
            <a:endParaRPr lang="fr-CH" sz="2800" dirty="0" smtClean="0"/>
          </a:p>
          <a:p>
            <a:pPr marL="0" indent="0">
              <a:buNone/>
            </a:pPr>
            <a:r>
              <a:rPr lang="fr-CH" sz="2800" dirty="0" smtClean="0"/>
              <a:t> </a:t>
            </a:r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Utilisation</a:t>
            </a:r>
          </a:p>
          <a:p>
            <a:r>
              <a:rPr lang="fr-CH" sz="2800" dirty="0" smtClean="0"/>
              <a:t>Cliniques / Restaurants </a:t>
            </a:r>
            <a:r>
              <a:rPr lang="fr-CH" sz="2800" dirty="0"/>
              <a:t>de </a:t>
            </a:r>
            <a:r>
              <a:rPr lang="fr-CH" sz="2800" dirty="0" smtClean="0"/>
              <a:t>cure / Restaurants </a:t>
            </a:r>
            <a:r>
              <a:rPr lang="fr-CH" sz="2800" dirty="0"/>
              <a:t>de </a:t>
            </a:r>
            <a:r>
              <a:rPr lang="fr-CH" sz="2800" dirty="0" smtClean="0"/>
              <a:t>ville / Restaurants d'entreprise / EMS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888" y="1795805"/>
            <a:ext cx="2755719" cy="1833806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217" y="4029610"/>
            <a:ext cx="2755719" cy="18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5" end="4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charRg st="345" end="4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charRg st="345" end="4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charRg st="345" end="4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Menu régime ou diététique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Définition</a:t>
            </a:r>
          </a:p>
          <a:p>
            <a:r>
              <a:rPr lang="fr-CH" sz="2800" dirty="0"/>
              <a:t>Sur </a:t>
            </a:r>
            <a:r>
              <a:rPr lang="fr-CH" sz="2800" b="1" dirty="0"/>
              <a:t>prescription </a:t>
            </a:r>
            <a:r>
              <a:rPr lang="fr-CH" sz="2800" b="1" dirty="0" smtClean="0"/>
              <a:t>médicale</a:t>
            </a:r>
          </a:p>
          <a:p>
            <a:pPr marL="0" indent="0">
              <a:buNone/>
            </a:pPr>
            <a:endParaRPr lang="fr-CH" sz="2800" b="1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Composition</a:t>
            </a:r>
            <a:endParaRPr lang="fr-CH" sz="2800" b="1" i="1" dirty="0">
              <a:solidFill>
                <a:srgbClr val="860908"/>
              </a:solidFill>
            </a:endParaRPr>
          </a:p>
          <a:p>
            <a:r>
              <a:rPr lang="fr-CH" sz="2800" dirty="0"/>
              <a:t>Etablit sur la base </a:t>
            </a:r>
            <a:r>
              <a:rPr lang="fr-CH" sz="2800" dirty="0" smtClean="0"/>
              <a:t>d’un </a:t>
            </a:r>
            <a:r>
              <a:rPr lang="fr-CH" sz="2800" b="1" dirty="0" smtClean="0"/>
              <a:t>régime</a:t>
            </a:r>
            <a:r>
              <a:rPr lang="fr-CH" sz="2800" dirty="0" smtClean="0"/>
              <a:t> </a:t>
            </a:r>
            <a:r>
              <a:rPr lang="fr-CH" sz="2800" dirty="0"/>
              <a:t>pouvant mener </a:t>
            </a:r>
            <a:r>
              <a:rPr lang="fr-CH" sz="2800" dirty="0" smtClean="0"/>
              <a:t>à la </a:t>
            </a:r>
            <a:r>
              <a:rPr lang="fr-CH" sz="2800" b="1" dirty="0"/>
              <a:t>guérison </a:t>
            </a:r>
            <a:endParaRPr lang="fr-CH" sz="2800" b="1" dirty="0" smtClean="0"/>
          </a:p>
          <a:p>
            <a:pPr marL="0" indent="0">
              <a:buNone/>
            </a:pPr>
            <a:endParaRPr lang="fr-CH" sz="2800" dirty="0" smtClean="0"/>
          </a:p>
          <a:p>
            <a:pPr marL="0" indent="0">
              <a:buNone/>
            </a:pPr>
            <a:r>
              <a:rPr lang="fr-CH" sz="2800" b="1" i="1" dirty="0" smtClean="0">
                <a:solidFill>
                  <a:srgbClr val="860908"/>
                </a:solidFill>
              </a:rPr>
              <a:t>Utilisation</a:t>
            </a:r>
          </a:p>
          <a:p>
            <a:r>
              <a:rPr lang="fr-CH" sz="2800" dirty="0"/>
              <a:t>Hôpital, par des </a:t>
            </a:r>
            <a:r>
              <a:rPr lang="fr-CH" sz="2800" dirty="0" smtClean="0"/>
              <a:t>cuisiniers en </a:t>
            </a:r>
            <a:r>
              <a:rPr lang="fr-CH" sz="2800" dirty="0"/>
              <a:t>diététique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912" y="1655943"/>
            <a:ext cx="2085975" cy="2190750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912" y="4288343"/>
            <a:ext cx="2082624" cy="156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7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charRg st="12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charRg st="12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charRg st="124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250</TotalTime>
  <Words>277</Words>
  <Application>Microsoft Office PowerPoint</Application>
  <PresentationFormat>Affichage à l'écran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Civic</vt:lpstr>
      <vt:lpstr>Type de menu  (Menus diététiques)</vt:lpstr>
      <vt:lpstr>Menu maigre (sans viande)</vt:lpstr>
      <vt:lpstr>Menu végétariens</vt:lpstr>
      <vt:lpstr>Menu à valeur intégrale</vt:lpstr>
      <vt:lpstr>Menu pauvre en calories (basses calories)</vt:lpstr>
      <vt:lpstr>Menu régime ou diététique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97</cp:revision>
  <dcterms:created xsi:type="dcterms:W3CDTF">2014-09-29T16:43:49Z</dcterms:created>
  <dcterms:modified xsi:type="dcterms:W3CDTF">2014-11-11T08:02:04Z</dcterms:modified>
</cp:coreProperties>
</file>