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892C6-6D6F-4F3E-AC97-34EA94AD743E}" type="datetimeFigureOut">
              <a:rPr lang="fr-CH" smtClean="0"/>
              <a:t>10.10.2010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ADCE4-2C94-4CD4-9BE5-85443DD72A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0661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6343" y="1044821"/>
            <a:ext cx="2155776" cy="8219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CH" dirty="0" smtClean="0"/>
              <a:t>Griller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7504" y="116632"/>
            <a:ext cx="6696744" cy="8219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/>
              <a:t>Mets de légumes et champignons</a:t>
            </a:r>
            <a:endParaRPr lang="fr-CH" dirty="0"/>
          </a:p>
        </p:txBody>
      </p:sp>
      <p:pic>
        <p:nvPicPr>
          <p:cNvPr id="1026" name="Picture 2" descr="http://recette.cuisine.notrefamille.com/images/cuisine/recettes-fiche/champignons-grilles-au-beurre-persille-_49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19" y="260647"/>
            <a:ext cx="1831261" cy="2585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29671" y="1982287"/>
            <a:ext cx="583264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Aliment exposés a une forte chaleur sèche -&gt; la surface colore aux points de contact -&gt; développement d’ aromes du à la caramélisation des hydrates de carbone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7975" y="3018682"/>
            <a:ext cx="57606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CH" dirty="0"/>
              <a:t>Les légumes grillés sont conseillés pour les régimes.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9671" y="3725289"/>
            <a:ext cx="403244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Quels matériel utilise-t-on pour griller ?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6391500" y="4521723"/>
            <a:ext cx="26440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Grill à charbon de bois</a:t>
            </a:r>
          </a:p>
        </p:txBody>
      </p:sp>
      <p:pic>
        <p:nvPicPr>
          <p:cNvPr id="1028" name="Picture 4" descr="http://t3.gstatic.com/images?q=tbn:ANd9GcRX14jIfjZ0w74IhFWWrmMc1H5WZgmiMjKCAUhxw7t_wKAaa5U&amp;t=1&amp;usg=__QvAlFYC17616cJ2JENKmqSmPdSQ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70638"/>
            <a:ext cx="1872208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 descr="data:image/jpg;base64,/9j/4AAQSkZJRgABAQAAAQABAAD/2wCEAAkGBhQSERUUEhQVFBUVFhgWFBgYFxgYHBYWGBQVFxYUFx0YHCkeHBklGRYUHy8gJCcpLCwsFR4yNTAqNSYrLCkBCQoKDgwOGg8PGjAlHxwsLCwsLDQsKSopLCwsMSkpLC4sLCkpLC0pLCksLCksLCksKSwpLDUsLCksLCksLCwsLP/AABEIALgAuAMBIgACEQEDEQH/xAAbAAEAAQUBAAAAAAAAAAAAAAAAAwIEBQYHAf/EAEQQAAEDAQQHBAcGAwcFAQAAAAEAAhEDBBIhMQUGIkFRYXETMoGhB0JSYnKRsSMzgqLB0RRzsiRDY5Kz4fAlNMLD0hb/xAAaAQEAAwEBAQAAAAAAAAAAAAAAAQIDBAUG/8QAKxEAAgIBAwIEBQUAAAAAAAAAAAECEQMSMUEhUQQTMvBhcYGh0QUUIrHB/9oADAMBAAIRAxEAPwDuKIiAIiIAiIgCIiAIiIAiIgCIiAIiIAiIgCIiAIiIAiIgCIiAIiIAiIgCIiAIiIAiIgCLDaxa00bFTv1ic4a0CXOPAbupyC0K3+mh5a4UbO1riNhzqzXRjm5gaN24O8VZRb2KOaW51ZFy/QfpjhkWug4vnB1C4WlvEhz5BzylZul6WrEcxaG9aDz5tkKXCSCyRfJuqLnenfTNZ6Vz+HY60TN+b1G5ER32GSZOHJZzR3pIsFVjXfxNJhc0Ese4Nc0kYtM4SMlGlk649zaEWOoaw2Z/ctFB3Sqw/QrH6Z17sdlqtpV6wY9zQ4bLnANJIBJaCBkc9wVaJ1I2FF4104jJeoSEREAREQBERAEREARF5KA9SVYaX07QsrL9oqtpt3XjieTRm48gubaf9MD3y2w07oOArVRn8DB+s9FZRb2Kymo7nTNKaXo2dhqV6jKTBvcQJ5DieQXN9YPTITLLBSnd21UEN/AzN3j8iueW20Prv7SvUdWecA55mOTRiAOQB6BQkT4+fIZz+boFqoJbmDyt7E+ktLV7RJr1n1iZ7xwB90DARwHyWPdSBORAncZwjGPHep7s85y3zG4ZzH4vwry55+ZHSZPS8ebVcyLQ0cMzlyM459I3ry5wcRzj1eOB/wBldH6nrJ8Jk9LzubVSWfXz4b9rkLzuiEkAqvGVQ5TF53/PHJem0VPaByzg55HaGXNSGl5HHkeecO5bT+ipNCJ3Xc5wuzvdMhnjeeeAQERc45spnP1Gbs8lTfw+5bEXsGuGHHA5c1MLOSYAJOcZEe9B7vxPlx3BXFKxAETtHcBMY+bj18kJ2Mzq9rTaLLVp1aZL2QQabq1QsN5pEODnGCMwIwXWrHrx/YxaazGguu3GU3Ekh7wxslwAmcei425tPtKdOpUuFzg1x3UWnAvf0GN0eJC6BoTQJtlBtGlWYG2d9Ak3b19rb2AhwuzdneqzSJhJrojqIRAEXOdZ6iIgCIiAIsbpzT1Kx0jVruLWAxgC4k7gAFy3T/pctFfZsjOwYcBUcLz3fCMQD0vHmrKLZSU1Hc6hpvWWz2Rt60VWs4DNzvhaMT8lzXT/AKXa1WW2Kn2TTlVqCXH4GiQPzeC0KpL3F9Rzqjydp7zeM8CTInltHkF6TnO7OYw+Kcvxno1aqCW5hLI2VWiq6q81Kr3VqhPeebxPIZjwE9AqSZ+nX3d89No+6E/bn3fGCW83XW8igdlGMiBmbw4NiC4fDdZzKuZnjhnPQz5AzI8DePuheOGc7u9O4e9eyHxnoxA7n7oIP5QWD8lIdXIcOV3o25PMS2n0F6oeIQk8dvnhJnhuJvRhzeQODV5E85HCZb0MEt5uus5Fe8gMRtRAEe/ddgz46hLjuCpicM7xkYF18+01rsah998N4BAeRPOcBEuvDgIgvHJt1g4lOe7uzMj4JZi7+XTAHErwuzOBBwcSS4E+yXDGq73GbIXoaSYEl0AHEBwHBzhhSb7jdopYoF0cruBxDbo4Oc3CmPcZLjvKrp0DAJ2GjIxdP4G+p8Rl55KoU2sjJzhkAIazk0ceeJPHcpq9ykL1d0uzFIHHl2h9Qe73jyUECjZ9mRFOmM3umDx5ud5lWds0w1mzRB4Fx7x/+ByGPFWtqt9W0uHAYNAEBreDRk0c1sGhNUQ0B9bDCQ31nDjByHvHwBQkxugtBVLQ6SIaMScg0cSTl+q6/wCi6yMputLWOL2xRxIAx+2y3x1WpvdshoAawZNGU8TxdzK3H0Zj/uD/ACh5VP3UTf8AEtj9aN5REXOdYRElAElWNs0vTp4Ey72W4nx3DxWtW3W7s9qvLBMAtc6B1F36lCjmke+kuyOq2djacFzal57C4NvUzTexwk7toHHguPVXgOuPgFgcxwvNzxu3heBIB9UYdV1WrpCxW2k6l2lOo2pBe2WkmDIm669Mq3ZqLQADWuddGTXuDxHAdq2Y8VeM9JjNanZzLscMDiGdNqcRIGDY9VkTvKodRjKDdu3ch3syBlTaN5Ac7mFv1q9GLTJZdH4CPOm6FjK/o7qt7rvlUB8qgVlkKaTVXWV3CYeGAR3nmYc1rsIw+8qE8gozTJ3SHOLMLz77hEtw2qxEj2WBbDW1NtLZicc5pkzGWNN36Kzfo20sMllNxDr2D7pnjFRo4Dep8xEUYc4STu2SScvcc9v+nS8Sl0jkWjAYNLRxjuUG8zLysmyhUYWnsHjs3FzS1ocGzExcJjujcrTtabAxrm3Qx5fde0gEuiS+83acIwJJVlJMUWsYCBgTLQGkhx402HaqO/xH4cAvH+tMRMPlxIncKrxjUd/hswV3QZTN2Te2pqkO2qrcMHOBkAY7IjNS2SyODr8B5aNnZlrOTWZD68ZUqmwWbLOe84loiJMB5HstAwpN5Da4q4s9nLhDbtOmO844Bo4k8eWJK8ttRlPbrOkkSKYwcccnYbLVh7RbatpIaMGDusbg1vP/AHKX2FF5atNMpy2zAudkarhB53Bkwc8+ih0ZoGpXdjJnHw3uM4Ae8VmdC6qAAPqGBuMYu/ltOfxHDqtgJAbdaLreE4uPFxzcfLgAoboX2LbR+jKdAC4A5w9aNkH3Qe8fePgN6v27ySSTmTvUDFMzIqCEUOW7ejRuzX+Jg/If3WkOW9+jZv2VY/4oHypt/dTJVAvj9ZuKIi5zrCwGsOkHNc1jDhdLnZ4gmAJGO5yz607SdS/XeeBuj8OB85Voq2Um+gs7Wn1SPhdPk4fqpHaFDwYeccw4EfQkKuw0lmrM1XKaUafbfR5SqYuoU6nMBs/uscdRm0vuzabP/LqVAB4TdXT2hVKmpjy1wcyp2O1s+6tzncq1Km/zADvNXLdNaSZ3qdlrj3X1KRPg6+PJb/UsrHd5rT1AVrU0NSPqx0JCjo+CPLktmaeNci37/R9obzp9nVH5XNPkpWa86Pdg+o+lyrU6jP6mEea2N+rw9V7h1g/srWvq6453HjmP3VGkKkuC0szbDaPuqlnqE+w5k/kdPkqLTqVSdlfbvgPMfJ4hWtt1Cov+8stN3MAforD/APEspfdVbXZvgq1A3/KTHkqNe6I+aKNI+jGm/IN6upN8y0j5rnNp0fQp13tp2ukAwS40nVjJmBTYBhUdyaSF0W26Nt7abxT0i6o1zSCKlOm50EQYN0GY3rVND6mtoND6hjDZwxjiBn44LbHKt2UlXBq1n1ZfUqeuZOExfPMgYN8Tgts0foSnRGTXu+bGnn7buuHVXpqAbLBdac+LviP6KuFdz7EV3I6hJMkkk5kqB6mcVC9IhhqmYcCoQVKzJXKopct99G33Fb+d/wCqmtBK6B6Nx9hV/nH/AE6amfoNMfqNtREXOdR4Vz22aGt9nvP+yr0xecTeLXXRJkgiJjgTiuhqO0UQ9rmnJwLT0Ig/VQ0DnFh18pjCrTezcTErZdHa2WZ+VVo6yPquZ17pa2+RLi1gn1nbm478PJRN0Ux0wMjGycjvyyPLms/NZOhHcqFdrhLXB3QypZXGdHaDtBJ/h6j7w3YmO9ExECS3/LCyT9O6SsvfIc29G1jiCcJyvRulXUrIfQ6oi51Y/SfVEdtZjzLPw9d7o8DwWcsfpHsj83OYeBHXh0d8ipbS3ITsyFv0m9tW6IDREmJJw64CfFUOtbjLm1Tng0gZDjzgTzlSG2Wa0ARUYTuIcAR0lR1NBnNjgfD9ueK6oTxNLhnDlhmt11T+NNEtO21fVuVBMYGDvE9MOCvbNbQ6AQWugEtMTj0wnksK/Q9bg0+IPkf3VVj0NWNVr3uDGtMkTec6BAbvDW8cSTlgrThja3RGKWZOqf1L3TrGMoVKhaJa0kRxjZ8yFy61VC4kuJJOZK6FrzaYs4Zve8DwbtH6D5rntoXHXQ6Z7kNNTFRMUhUooygqKopXKGoVpHcqzwFSNyUYKracCtGVPV0P0dM/srj7VVxHOA0foVr2q2qZtJFSrLaIOG41SNw4M5793FdHo0Qxoa0BrQIAAgADIAKk5KqN8cHdkiIiyNwiIUBwzW2ncv7uytbHdALTH9LljrVsfxO7s7dZ6uHsvNG8Ohly2TXrR3aVrXSm6XkEHcCQxwPzCw2kdFvf/FkC8K1OiWgGCX0iZHKRdhYw7Es2vWrTT7FZ2NpA91peQS0F78dojEw2NkRnjgFhNGa8SQwkC8JqUnS5rjMHBx8ZBnFYXTWlbRUBp2gzEuAgYS1rRBGbbrBHQrAUnXgMYcILT0/XCPFfc4f0qP7Vaact7u00eRPM3NtnULbRp02du2RRuucd5plgl7DxgYg7wvadno1LoNxxey+0ECXMIi8JxiHR+JY/QNq7awWpju72V4H3pdTPzBA/CrbV6v8AaaLPt2Oow9WtpH9CvkfG4fLyOPY7sUriZl2rlI4gFs72OIzLcsx6gHieKrpaLr08aVpeOR6unI82DLC7vlY3V7SPYaKFSC7se2aG8S2u9rQeAmJPBZnROl+0DW1Lge9t6m5hJp1mgYmmTiHDJzDiInFcjwZNDyJdE6/3+uv37m2tXRXT09pCkNoNqwN0SYYDgDBxdLRjwJzV9T9IbmYV7O9sTiAYwLWyDiIJe2OKxDdYoFrc9mFlrilsnFzSKZD8cjtnDkskbUw1OznbuX4jC7MTPVYa5It0LHWnWNlc07t4XWv2SIM4TAOeAWv1HSBOGAMcJEwtppmnWa17HNe0g3HiHCDIN0+EeC1WofoP6Qt8eTUuvBlOKXU8Yqyo2qolbIzPHKCopXKCoVpEqyoHBbbqpqeawFWuIpHFjDnUG4u4M5ZnpnPqlqVeitaWwM2UiM+Dqg+jfnwW+gJKXCNIY+WeNYAABgBgAFUiLM3CIiALwr1Q2umXMc0GCWkA8CQQCgNK03oj+IrOq03N2g0XXEtOAiRhCxLtC1Wd6m4DiNoflVdPTFejAr0i34mluPI90+BWdsGs9M9683riFRaWVakc31usha5j9xaWO5EYieGB8lFqlqoa7HVSWMa0gN7V1wOGZeJGLRgJ4rsYZZ67YNx4PT6FQ6Q1blh7N0mMGvxb0yOHgvbh+rZIeGXh4rbm+PfQ5XgTm5s0p9ejTpmz0ntqveWms9nca1hltJpPexkk8zyAttGaDfTFgAc138MaoecpY9hAIBzPdwV4zVG1sqXjRYWz/dv3dCsxSsxHeY5p5tK8bLOUnbfvY2i0lRgtC6HeKL2GaT22m0OpuzBa+oSLzZh9NwdBB8IKtdF6KItDqfZuZQI7StTdNxlUH7N9mfnjmIggSCtvYwHIg+KqNPkkPFzxRlHiX2+P03XZ9VynLgpNM0XTLfs9NgHGadUdTQYfqxZinaJ0jQG6pYi7xFRv6FXlu1dY8WmC5ptVMU6hzAusLGuaDvg+MKNuhnNtNmqhwLaNB1B+4ukMuuEYeqZ6rl1Rqve35RpRZej8f9PoD2TUZ8qzwsbVGPgFm9WLE+jQ7Oo26RVqkARi11VzmOw4gysLXz+f1KvCtcvn+SstkUAr0qkKu7MAAkkwAMSScgBvK3MiMlbxqlqXdIr2hu2MadM+pwe/3+A3dcrnVPVDsoq1wDVza3MU/wB38927eVtgCtZpGHLAXqIoNAiIgCIiAIiIDxzARBxBWKtOq1nf/dhp4s2P6cPJZZEoGrVtS4xpVegeP/JsfQqltC10facPdIePkcfJbWkKunsDXrNrG4GHtE8MWn5FZKnpWm/A4ciFd1qDXiHNDhwIBHmrKpoSn6t5nQ4fIyFDUgSVNH0qnqtPMK1q6A9h5HI4hUu0Q9vccD1lp+YkE+AVPb1mZh3yvD8slZv4xI0ota2iqrfVD+hj/nkrCtLe817fCfos9S03OYB+E/orgaRpuwJ8HD/gWVQezFM1JhBxaQfHH5ZrUraIeR7zv6yukaxso07LWrBrXGnTc5ozBcGm6I+KMlzCwU6lUUgAX1XjIZlxknoN/Ja44abZSV8klKmXODWguc4w0DMngF0bVfVNtnAqVYdWI8KY4N58XfLBS6sarNszbzodWcNp25vuM5cTvWfWyJjGhC9RFJcIiIAiIgCIiAIiIAiIgCIiAIiIAiIgIa9kY/vNB5kYjocwrKtoJp7rnN8bw+Tlk0VXFPdA1i26rvqDs3Frqbi0PiWm6HAnDHhxWQ0HqzRssmmCXHAucZddmQ0HcPrvWXRIwUdgERFYBERAEREAREQB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2" name="AutoShape 8" descr="data:image/jpg;base64,/9j/4AAQSkZJRgABAQAAAQABAAD/2wCEAAkGBhQSERUUEhQVFBUVFhgWFBgYFxgYHBYWGBQVFxYUFx0YHCkeHBklGRYUHy8gJCcpLCwsFR4yNTAqNSYrLCkBCQoKDgwOGg8PGjAlHxwsLCwsLDQsKSopLCwsMSkpLC4sLCkpLC0pLCksLCksLCksKSwpLDUsLCksLCksLCwsLP/AABEIALgAuAMBIgACEQEDEQH/xAAbAAEAAQUBAAAAAAAAAAAAAAAAAwIEBQYHAf/EAEQQAAEDAQQHBAcGAwcFAQAAAAEAAhEDBBIhMQUGIkFRYXETMoGhB0JSYnKRsSMzgqLB0RRzsiRDY5Kz4fAlNMLD0hb/xAAaAQEAAwEBAQAAAAAAAAAAAAAAAQIDBAUG/8QAKxEAAgIBAwIEBQUAAAAAAAAAAAECEQMSMUEhUQQTMvBhcYGh0QUUIrHB/9oADAMBAAIRAxEAPwDuKIiAIiIAiIgCIiAIiIAiIgCIiAIiIAiIgCIiAIiIAiIgCIiAIiIAiIgCIiAIiIAiIgCLDaxa00bFTv1ic4a0CXOPAbupyC0K3+mh5a4UbO1riNhzqzXRjm5gaN24O8VZRb2KOaW51ZFy/QfpjhkWug4vnB1C4WlvEhz5BzylZul6WrEcxaG9aDz5tkKXCSCyRfJuqLnenfTNZ6Vz+HY60TN+b1G5ER32GSZOHJZzR3pIsFVjXfxNJhc0Ese4Nc0kYtM4SMlGlk649zaEWOoaw2Z/ctFB3Sqw/QrH6Z17sdlqtpV6wY9zQ4bLnANJIBJaCBkc9wVaJ1I2FF4104jJeoSEREAREQBERAEREARF5KA9SVYaX07QsrL9oqtpt3XjieTRm48gubaf9MD3y2w07oOArVRn8DB+s9FZRb2Kymo7nTNKaXo2dhqV6jKTBvcQJ5DieQXN9YPTITLLBSnd21UEN/AzN3j8iueW20Prv7SvUdWecA55mOTRiAOQB6BQkT4+fIZz+boFqoJbmDyt7E+ktLV7RJr1n1iZ7xwB90DARwHyWPdSBORAncZwjGPHep7s85y3zG4ZzH4vwry55+ZHSZPS8ebVcyLQ0cMzlyM459I3ry5wcRzj1eOB/wBldH6nrJ8Jk9LzubVSWfXz4b9rkLzuiEkAqvGVQ5TF53/PHJem0VPaByzg55HaGXNSGl5HHkeecO5bT+ipNCJ3Xc5wuzvdMhnjeeeAQERc45spnP1Gbs8lTfw+5bEXsGuGHHA5c1MLOSYAJOcZEe9B7vxPlx3BXFKxAETtHcBMY+bj18kJ2Mzq9rTaLLVp1aZL2QQabq1QsN5pEODnGCMwIwXWrHrx/YxaazGguu3GU3Ekh7wxslwAmcei425tPtKdOpUuFzg1x3UWnAvf0GN0eJC6BoTQJtlBtGlWYG2d9Ak3b19rb2AhwuzdneqzSJhJrojqIRAEXOdZ6iIgCIiAIsbpzT1Kx0jVruLWAxgC4k7gAFy3T/pctFfZsjOwYcBUcLz3fCMQD0vHmrKLZSU1Hc6hpvWWz2Rt60VWs4DNzvhaMT8lzXT/AKXa1WW2Kn2TTlVqCXH4GiQPzeC0KpL3F9Rzqjydp7zeM8CTInltHkF6TnO7OYw+Kcvxno1aqCW5hLI2VWiq6q81Kr3VqhPeebxPIZjwE9AqSZ+nX3d89No+6E/bn3fGCW83XW8igdlGMiBmbw4NiC4fDdZzKuZnjhnPQz5AzI8DePuheOGc7u9O4e9eyHxnoxA7n7oIP5QWD8lIdXIcOV3o25PMS2n0F6oeIQk8dvnhJnhuJvRhzeQODV5E85HCZb0MEt5uus5Fe8gMRtRAEe/ddgz46hLjuCpicM7xkYF18+01rsah998N4BAeRPOcBEuvDgIgvHJt1g4lOe7uzMj4JZi7+XTAHErwuzOBBwcSS4E+yXDGq73GbIXoaSYEl0AHEBwHBzhhSb7jdopYoF0cruBxDbo4Oc3CmPcZLjvKrp0DAJ2GjIxdP4G+p8Rl55KoU2sjJzhkAIazk0ceeJPHcpq9ykL1d0uzFIHHl2h9Qe73jyUECjZ9mRFOmM3umDx5ud5lWds0w1mzRB4Fx7x/+ByGPFWtqt9W0uHAYNAEBreDRk0c1sGhNUQ0B9bDCQ31nDjByHvHwBQkxugtBVLQ6SIaMScg0cSTl+q6/wCi6yMputLWOL2xRxIAx+2y3x1WpvdshoAawZNGU8TxdzK3H0Zj/uD/ACh5VP3UTf8AEtj9aN5REXOdYRElAElWNs0vTp4Ey72W4nx3DxWtW3W7s9qvLBMAtc6B1F36lCjmke+kuyOq2djacFzal57C4NvUzTexwk7toHHguPVXgOuPgFgcxwvNzxu3heBIB9UYdV1WrpCxW2k6l2lOo2pBe2WkmDIm669Mq3ZqLQADWuddGTXuDxHAdq2Y8VeM9JjNanZzLscMDiGdNqcRIGDY9VkTvKodRjKDdu3ch3syBlTaN5Ac7mFv1q9GLTJZdH4CPOm6FjK/o7qt7rvlUB8qgVlkKaTVXWV3CYeGAR3nmYc1rsIw+8qE8gozTJ3SHOLMLz77hEtw2qxEj2WBbDW1NtLZicc5pkzGWNN36Kzfo20sMllNxDr2D7pnjFRo4Dep8xEUYc4STu2SScvcc9v+nS8Sl0jkWjAYNLRxjuUG8zLysmyhUYWnsHjs3FzS1ocGzExcJjujcrTtabAxrm3Qx5fde0gEuiS+83acIwJJVlJMUWsYCBgTLQGkhx402HaqO/xH4cAvH+tMRMPlxIncKrxjUd/hswV3QZTN2Te2pqkO2qrcMHOBkAY7IjNS2SyODr8B5aNnZlrOTWZD68ZUqmwWbLOe84loiJMB5HstAwpN5Da4q4s9nLhDbtOmO844Bo4k8eWJK8ttRlPbrOkkSKYwcccnYbLVh7RbatpIaMGDusbg1vP/AHKX2FF5atNMpy2zAudkarhB53Bkwc8+ih0ZoGpXdjJnHw3uM4Ae8VmdC6qAAPqGBuMYu/ltOfxHDqtgJAbdaLreE4uPFxzcfLgAoboX2LbR+jKdAC4A5w9aNkH3Qe8fePgN6v27ySSTmTvUDFMzIqCEUOW7ejRuzX+Jg/If3WkOW9+jZv2VY/4oHypt/dTJVAvj9ZuKIi5zrCwGsOkHNc1jDhdLnZ4gmAJGO5yz607SdS/XeeBuj8OB85Voq2Um+gs7Wn1SPhdPk4fqpHaFDwYeccw4EfQkKuw0lmrM1XKaUafbfR5SqYuoU6nMBs/uscdRm0vuzabP/LqVAB4TdXT2hVKmpjy1wcyp2O1s+6tzncq1Km/zADvNXLdNaSZ3qdlrj3X1KRPg6+PJb/UsrHd5rT1AVrU0NSPqx0JCjo+CPLktmaeNci37/R9obzp9nVH5XNPkpWa86Pdg+o+lyrU6jP6mEea2N+rw9V7h1g/srWvq6453HjmP3VGkKkuC0szbDaPuqlnqE+w5k/kdPkqLTqVSdlfbvgPMfJ4hWtt1Cov+8stN3MAforD/APEspfdVbXZvgq1A3/KTHkqNe6I+aKNI+jGm/IN6upN8y0j5rnNp0fQp13tp2ukAwS40nVjJmBTYBhUdyaSF0W26Nt7abxT0i6o1zSCKlOm50EQYN0GY3rVND6mtoND6hjDZwxjiBn44LbHKt2UlXBq1n1ZfUqeuZOExfPMgYN8Tgts0foSnRGTXu+bGnn7buuHVXpqAbLBdac+LviP6KuFdz7EV3I6hJMkkk5kqB6mcVC9IhhqmYcCoQVKzJXKopct99G33Fb+d/wCqmtBK6B6Nx9hV/nH/AE6amfoNMfqNtREXOdR4Vz22aGt9nvP+yr0xecTeLXXRJkgiJjgTiuhqO0UQ9rmnJwLT0Ig/VQ0DnFh18pjCrTezcTErZdHa2WZ+VVo6yPquZ17pa2+RLi1gn1nbm478PJRN0Ux0wMjGycjvyyPLms/NZOhHcqFdrhLXB3QypZXGdHaDtBJ/h6j7w3YmO9ExECS3/LCyT9O6SsvfIc29G1jiCcJyvRulXUrIfQ6oi51Y/SfVEdtZjzLPw9d7o8DwWcsfpHsj83OYeBHXh0d8ipbS3ITsyFv0m9tW6IDREmJJw64CfFUOtbjLm1Tng0gZDjzgTzlSG2Wa0ARUYTuIcAR0lR1NBnNjgfD9ueK6oTxNLhnDlhmt11T+NNEtO21fVuVBMYGDvE9MOCvbNbQ6AQWugEtMTj0wnksK/Q9bg0+IPkf3VVj0NWNVr3uDGtMkTec6BAbvDW8cSTlgrThja3RGKWZOqf1L3TrGMoVKhaJa0kRxjZ8yFy61VC4kuJJOZK6FrzaYs4Zve8DwbtH6D5rntoXHXQ6Z7kNNTFRMUhUooygqKopXKGoVpHcqzwFSNyUYKracCtGVPV0P0dM/srj7VVxHOA0foVr2q2qZtJFSrLaIOG41SNw4M5793FdHo0Qxoa0BrQIAAgADIAKk5KqN8cHdkiIiyNwiIUBwzW2ncv7uytbHdALTH9LljrVsfxO7s7dZ6uHsvNG8Ohly2TXrR3aVrXSm6XkEHcCQxwPzCw2kdFvf/FkC8K1OiWgGCX0iZHKRdhYw7Es2vWrTT7FZ2NpA91peQS0F78dojEw2NkRnjgFhNGa8SQwkC8JqUnS5rjMHBx8ZBnFYXTWlbRUBp2gzEuAgYS1rRBGbbrBHQrAUnXgMYcILT0/XCPFfc4f0qP7Vaact7u00eRPM3NtnULbRp02du2RRuucd5plgl7DxgYg7wvadno1LoNxxey+0ECXMIi8JxiHR+JY/QNq7awWpju72V4H3pdTPzBA/CrbV6v8AaaLPt2Oow9WtpH9CvkfG4fLyOPY7sUriZl2rlI4gFs72OIzLcsx6gHieKrpaLr08aVpeOR6unI82DLC7vlY3V7SPYaKFSC7se2aG8S2u9rQeAmJPBZnROl+0DW1Lge9t6m5hJp1mgYmmTiHDJzDiInFcjwZNDyJdE6/3+uv37m2tXRXT09pCkNoNqwN0SYYDgDBxdLRjwJzV9T9IbmYV7O9sTiAYwLWyDiIJe2OKxDdYoFrc9mFlrilsnFzSKZD8cjtnDkskbUw1OznbuX4jC7MTPVYa5It0LHWnWNlc07t4XWv2SIM4TAOeAWv1HSBOGAMcJEwtppmnWa17HNe0g3HiHCDIN0+EeC1WofoP6Qt8eTUuvBlOKXU8Yqyo2qolbIzPHKCopXKCoVpEqyoHBbbqpqeawFWuIpHFjDnUG4u4M5ZnpnPqlqVeitaWwM2UiM+Dqg+jfnwW+gJKXCNIY+WeNYAABgBgAFUiLM3CIiALwr1Q2umXMc0GCWkA8CQQCgNK03oj+IrOq03N2g0XXEtOAiRhCxLtC1Wd6m4DiNoflVdPTFejAr0i34mluPI90+BWdsGs9M9683riFRaWVakc31usha5j9xaWO5EYieGB8lFqlqoa7HVSWMa0gN7V1wOGZeJGLRgJ4rsYZZ67YNx4PT6FQ6Q1blh7N0mMGvxb0yOHgvbh+rZIeGXh4rbm+PfQ5XgTm5s0p9ejTpmz0ntqveWms9nca1hltJpPexkk8zyAttGaDfTFgAc138MaoecpY9hAIBzPdwV4zVG1sqXjRYWz/dv3dCsxSsxHeY5p5tK8bLOUnbfvY2i0lRgtC6HeKL2GaT22m0OpuzBa+oSLzZh9NwdBB8IKtdF6KItDqfZuZQI7StTdNxlUH7N9mfnjmIggSCtvYwHIg+KqNPkkPFzxRlHiX2+P03XZ9VynLgpNM0XTLfs9NgHGadUdTQYfqxZinaJ0jQG6pYi7xFRv6FXlu1dY8WmC5ptVMU6hzAusLGuaDvg+MKNuhnNtNmqhwLaNB1B+4ukMuuEYeqZ6rl1Rqve35RpRZej8f9PoD2TUZ8qzwsbVGPgFm9WLE+jQ7Oo26RVqkARi11VzmOw4gysLXz+f1KvCtcvn+SstkUAr0qkKu7MAAkkwAMSScgBvK3MiMlbxqlqXdIr2hu2MadM+pwe/3+A3dcrnVPVDsoq1wDVza3MU/wB38927eVtgCtZpGHLAXqIoNAiIgCIiAIiIDxzARBxBWKtOq1nf/dhp4s2P6cPJZZEoGrVtS4xpVegeP/JsfQqltC10facPdIePkcfJbWkKunsDXrNrG4GHtE8MWn5FZKnpWm/A4ciFd1qDXiHNDhwIBHmrKpoSn6t5nQ4fIyFDUgSVNH0qnqtPMK1q6A9h5HI4hUu0Q9vccD1lp+YkE+AVPb1mZh3yvD8slZv4xI0ota2iqrfVD+hj/nkrCtLe817fCfos9S03OYB+E/orgaRpuwJ8HD/gWVQezFM1JhBxaQfHH5ZrUraIeR7zv6yukaxso07LWrBrXGnTc5ozBcGm6I+KMlzCwU6lUUgAX1XjIZlxknoN/Ja44abZSV8klKmXODWguc4w0DMngF0bVfVNtnAqVYdWI8KY4N58XfLBS6sarNszbzodWcNp25vuM5cTvWfWyJjGhC9RFJcIiIAiIgCIiAIiIAiIgCIiAIiIAiIgIa9kY/vNB5kYjocwrKtoJp7rnN8bw+Tlk0VXFPdA1i26rvqDs3Frqbi0PiWm6HAnDHhxWQ0HqzRssmmCXHAucZddmQ0HcPrvWXRIwUdgERFYBERAEREAREQB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4" name="Picture 10" descr="http://www.mistral-froid-climatisation.com/images/hotellerie-restauration/gri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875332"/>
            <a:ext cx="1758702" cy="1758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static.letsbuyit.com/filer/images/fr/products/original/212/2/barbecue-somagic-au-charbon-de-bois-copenhague-2120272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767" y="5010321"/>
            <a:ext cx="1678449" cy="1678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055996" y="4352780"/>
            <a:ext cx="146405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/>
              <a:t>Poêle à griller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5869" y="4357801"/>
            <a:ext cx="23925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/>
              <a:t>Grill électrique ou à gaz</a:t>
            </a:r>
          </a:p>
        </p:txBody>
      </p:sp>
    </p:spTree>
    <p:extLst>
      <p:ext uri="{BB962C8B-B14F-4D97-AF65-F5344CB8AC3E}">
        <p14:creationId xmlns:p14="http://schemas.microsoft.com/office/powerpoint/2010/main" val="100628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9302" y="515025"/>
            <a:ext cx="3610744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CH" dirty="0" smtClean="0"/>
              <a:t>Quels légumes ?</a:t>
            </a:r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1957482"/>
            <a:ext cx="388843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000" dirty="0" smtClean="0"/>
              <a:t>Courgettes et petites aubergines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31640" y="2420888"/>
            <a:ext cx="655272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000" dirty="0" smtClean="0"/>
              <a:t>Coupées dans la longueur en 2 ou en tranches selon grosseur</a:t>
            </a:r>
            <a:endParaRPr lang="fr-CH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3851919" y="2856138"/>
            <a:ext cx="495203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000" dirty="0" smtClean="0"/>
              <a:t>Mariner avec herbes et un peu d’huile d’olive</a:t>
            </a:r>
            <a:endParaRPr lang="fr-CH" sz="2000" dirty="0"/>
          </a:p>
        </p:txBody>
      </p:sp>
      <p:pic>
        <p:nvPicPr>
          <p:cNvPr id="2050" name="Picture 2" descr="http://www.lesfoodies.com/_recipeimage/recipe/30275/w/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788" y="260648"/>
            <a:ext cx="2895390" cy="1696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94524" y="4415407"/>
            <a:ext cx="136815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000" dirty="0" smtClean="0"/>
              <a:t>Poivrons:</a:t>
            </a:r>
            <a:endParaRPr lang="fr-CH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748659" y="4919463"/>
            <a:ext cx="562660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000" dirty="0" smtClean="0"/>
              <a:t>Laver, partager en deux, enlever la tige et les grains</a:t>
            </a:r>
            <a:endParaRPr lang="fr-CH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1324722" y="5423519"/>
            <a:ext cx="7479231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000" dirty="0" smtClean="0"/>
              <a:t>Partager encore en deux, huiler légèrement les surfaces intérieures, griller. On peut utiliser des huiles aromatisées.</a:t>
            </a:r>
            <a:endParaRPr lang="fr-CH" sz="2000" dirty="0"/>
          </a:p>
        </p:txBody>
      </p:sp>
      <p:pic>
        <p:nvPicPr>
          <p:cNvPr id="2052" name="Picture 4" descr="http://cotesoleil.files.wordpress.com/2008/08/p1040030-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689" y="3537375"/>
            <a:ext cx="2376264" cy="1782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40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flèche vers le bas 3"/>
          <p:cNvSpPr/>
          <p:nvPr/>
        </p:nvSpPr>
        <p:spPr>
          <a:xfrm>
            <a:off x="251520" y="506736"/>
            <a:ext cx="4536504" cy="100811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Enlever l'excédent d'huile ou de marinade,</a:t>
            </a:r>
          </a:p>
          <a:p>
            <a:pPr algn="ctr"/>
            <a:r>
              <a:rPr lang="fr-CH" dirty="0"/>
              <a:t>saler et poivrer</a:t>
            </a:r>
          </a:p>
        </p:txBody>
      </p:sp>
      <p:sp>
        <p:nvSpPr>
          <p:cNvPr id="5" name="Rectangle avec flèche vers le bas 4"/>
          <p:cNvSpPr/>
          <p:nvPr/>
        </p:nvSpPr>
        <p:spPr>
          <a:xfrm>
            <a:off x="251520" y="1540446"/>
            <a:ext cx="4536504" cy="100811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Mettre sur le grill chaud, le plus beau côté</a:t>
            </a:r>
          </a:p>
          <a:p>
            <a:pPr algn="ctr"/>
            <a:r>
              <a:rPr lang="fr-CH" dirty="0"/>
              <a:t>en bas.</a:t>
            </a:r>
          </a:p>
        </p:txBody>
      </p:sp>
      <p:sp>
        <p:nvSpPr>
          <p:cNvPr id="6" name="Rectangle avec flèche vers le bas 5"/>
          <p:cNvSpPr/>
          <p:nvPr/>
        </p:nvSpPr>
        <p:spPr>
          <a:xfrm>
            <a:off x="271235" y="2583374"/>
            <a:ext cx="4536504" cy="1224136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Après un instant, tourner d'env. 60° au</a:t>
            </a:r>
          </a:p>
          <a:p>
            <a:pPr algn="ctr"/>
            <a:r>
              <a:rPr lang="fr-CH" dirty="0"/>
              <a:t>moyen d'une spatule pour faire apparaître</a:t>
            </a:r>
          </a:p>
          <a:p>
            <a:pPr algn="ctr"/>
            <a:r>
              <a:rPr lang="fr-CH" dirty="0"/>
              <a:t>la marque typique de la grillade</a:t>
            </a:r>
          </a:p>
        </p:txBody>
      </p:sp>
      <p:sp>
        <p:nvSpPr>
          <p:cNvPr id="7" name="Rectangle avec flèche vers le bas 6"/>
          <p:cNvSpPr/>
          <p:nvPr/>
        </p:nvSpPr>
        <p:spPr>
          <a:xfrm>
            <a:off x="278147" y="3819104"/>
            <a:ext cx="4536504" cy="1224136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Badigeonner d'huile, tourner le légume,</a:t>
            </a:r>
          </a:p>
          <a:p>
            <a:pPr algn="ctr"/>
            <a:r>
              <a:rPr lang="fr-CH" dirty="0"/>
              <a:t>procéder si possible de la même manière</a:t>
            </a:r>
          </a:p>
          <a:p>
            <a:pPr algn="ctr"/>
            <a:r>
              <a:rPr lang="fr-CH" dirty="0"/>
              <a:t>de l'autre côté</a:t>
            </a:r>
          </a:p>
        </p:txBody>
      </p:sp>
      <p:sp>
        <p:nvSpPr>
          <p:cNvPr id="8" name="Rectangle avec flèche vers le bas 7"/>
          <p:cNvSpPr/>
          <p:nvPr/>
        </p:nvSpPr>
        <p:spPr>
          <a:xfrm>
            <a:off x="285053" y="4971232"/>
            <a:ext cx="4536504" cy="1152128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Cuire le légume à feu doux jusqu'à ce qu'on</a:t>
            </a:r>
          </a:p>
          <a:p>
            <a:pPr algn="ctr"/>
            <a:r>
              <a:rPr lang="fr-CH" dirty="0"/>
              <a:t>puisse y enfoncer facilement la pointe d'un</a:t>
            </a:r>
          </a:p>
          <a:p>
            <a:pPr algn="ctr"/>
            <a:r>
              <a:rPr lang="fr-CH" dirty="0"/>
              <a:t>couteau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235873" y="487501"/>
            <a:ext cx="374441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Enlever les brindilles de thym de la marinade </a:t>
            </a:r>
            <a:r>
              <a:rPr lang="fr-CH" dirty="0" smtClean="0"/>
              <a:t>car celles-ci </a:t>
            </a:r>
            <a:r>
              <a:rPr lang="fr-CH" dirty="0"/>
              <a:t>brûlent lors de la cuisson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235873" y="1565373"/>
            <a:ext cx="374441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600" dirty="0"/>
              <a:t>Commencer par le côté de présentation. </a:t>
            </a:r>
            <a:r>
              <a:rPr lang="fr-CH" sz="1600" dirty="0" smtClean="0"/>
              <a:t>Attendre que </a:t>
            </a:r>
            <a:r>
              <a:rPr lang="fr-CH" sz="1600" dirty="0"/>
              <a:t>le grill soit suffisamment chaud mais </a:t>
            </a:r>
            <a:r>
              <a:rPr lang="fr-CH" sz="1600" dirty="0" smtClean="0"/>
              <a:t>pas brûlant</a:t>
            </a:r>
            <a:endParaRPr lang="fr-CH" sz="1600" dirty="0"/>
          </a:p>
        </p:txBody>
      </p:sp>
      <p:sp>
        <p:nvSpPr>
          <p:cNvPr id="12" name="Rectangle 11"/>
          <p:cNvSpPr/>
          <p:nvPr/>
        </p:nvSpPr>
        <p:spPr>
          <a:xfrm>
            <a:off x="251519" y="6051352"/>
            <a:ext cx="4563131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Poser les morceaux volumineux et épais</a:t>
            </a:r>
          </a:p>
          <a:p>
            <a:pPr algn="ctr"/>
            <a:r>
              <a:rPr lang="fr-CH" dirty="0"/>
              <a:t>sur des feuilles à cuire, finir la cuisson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35873" y="2718234"/>
            <a:ext cx="374441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Attendre que la surface devienne brune </a:t>
            </a:r>
            <a:r>
              <a:rPr lang="fr-CH" dirty="0" smtClean="0"/>
              <a:t>et croustillante </a:t>
            </a:r>
            <a:r>
              <a:rPr lang="fr-CH" dirty="0"/>
              <a:t>avant de tourner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163865" y="3979889"/>
            <a:ext cx="374441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Cela évite au légume de coller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197409" y="4951997"/>
            <a:ext cx="374441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Laisser le légume sur une chaleur trop forte </a:t>
            </a:r>
            <a:r>
              <a:rPr lang="fr-CH" dirty="0" smtClean="0"/>
              <a:t>peu altérer </a:t>
            </a:r>
            <a:r>
              <a:rPr lang="fr-CH" dirty="0"/>
              <a:t>le produit (brûler)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197409" y="6140129"/>
            <a:ext cx="374441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La cuisson peut aussi se terminer au four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554937" y="20515"/>
            <a:ext cx="192966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 de base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444208" y="29393"/>
            <a:ext cx="148950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Justifications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741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5544616" cy="115212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CH" sz="3600" dirty="0" smtClean="0"/>
              <a:t>Mets de légumes et champignons</a:t>
            </a:r>
            <a:endParaRPr lang="fr-CH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499992" y="1484784"/>
            <a:ext cx="230425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sz="2800" dirty="0" smtClean="0"/>
              <a:t>Gratiner à sec.</a:t>
            </a:r>
            <a:endParaRPr lang="fr-CH" sz="2800" dirty="0"/>
          </a:p>
        </p:txBody>
      </p:sp>
      <p:pic>
        <p:nvPicPr>
          <p:cNvPr id="1026" name="Picture 2" descr="http://www.odelices.com/mods/mod_recettes/img/rec_mini_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90963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528" y="2332075"/>
            <a:ext cx="849694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CH" dirty="0"/>
              <a:t>A quelques exceptions près (par ex. les tomates), gratiner est considéré avant </a:t>
            </a:r>
            <a:r>
              <a:rPr lang="fr-CH" dirty="0" smtClean="0"/>
              <a:t>tout comme </a:t>
            </a:r>
            <a:r>
              <a:rPr lang="fr-CH" dirty="0"/>
              <a:t>un mode de finition</a:t>
            </a:r>
            <a:r>
              <a:rPr lang="fr-CH" dirty="0" smtClean="0"/>
              <a:t>.</a:t>
            </a:r>
          </a:p>
          <a:p>
            <a:r>
              <a:rPr lang="fr-CH" dirty="0" smtClean="0"/>
              <a:t>Il existe 2 façons de gratiner des mets: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323528" y="3447200"/>
            <a:ext cx="84969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Gratiner en sauce -&gt; Napper légumes cuits avec une sauce  qui colorera.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873122"/>
            <a:ext cx="84969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Gratiner à sec -&gt; Légumes saupoudrer de fromage ou mie de pain -&gt; passer sous une source de chaleur forte.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306750" y="4737956"/>
            <a:ext cx="851372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Dans les deux cas, en raison de la teneur en protéines et en graisse, la surface devient brune. La chaleur provoque également une croûte aromatique.</a:t>
            </a:r>
            <a:endParaRPr lang="fr-CH" dirty="0"/>
          </a:p>
        </p:txBody>
      </p:sp>
      <p:pic>
        <p:nvPicPr>
          <p:cNvPr id="3" name="Picture 2" descr="http://www.hellopro.fr/images/produit-2/1/3/9/salamandre-electrique-sa-600-em-4929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90853"/>
            <a:ext cx="1935237" cy="1261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T3B8s8op1r3Spo6B_AyWDvHGNLWoNgRpAqhuw_-AliqsggWBo&amp;t=1&amp;usg=__de5hEsqPFpWIyqgzS90Tj0T6GDw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493892"/>
            <a:ext cx="1308453" cy="1308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_JUt9kl3dnrvbM:http://files.meilleurduchef.com/mdc/photo/produits/mfr/fer_a_gratiner_01.jpg&amp;t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722710"/>
            <a:ext cx="2047074" cy="850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371174" y="5539669"/>
            <a:ext cx="147101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 à gratiner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20072" y="5907377"/>
            <a:ext cx="6480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9512" y="5539669"/>
            <a:ext cx="12961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Salamandre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677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5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flèche vers le bas 3"/>
          <p:cNvSpPr/>
          <p:nvPr/>
        </p:nvSpPr>
        <p:spPr>
          <a:xfrm>
            <a:off x="251520" y="506736"/>
            <a:ext cx="4536504" cy="100811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Précuire les légumes</a:t>
            </a:r>
            <a:endParaRPr lang="fr-CH" dirty="0"/>
          </a:p>
        </p:txBody>
      </p:sp>
      <p:sp>
        <p:nvSpPr>
          <p:cNvPr id="5" name="Rectangle avec flèche vers le bas 4"/>
          <p:cNvSpPr/>
          <p:nvPr/>
        </p:nvSpPr>
        <p:spPr>
          <a:xfrm>
            <a:off x="251520" y="1540446"/>
            <a:ext cx="4536504" cy="100811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Eventuellement les refroidir</a:t>
            </a:r>
            <a:endParaRPr lang="fr-CH" dirty="0"/>
          </a:p>
        </p:txBody>
      </p:sp>
      <p:sp>
        <p:nvSpPr>
          <p:cNvPr id="6" name="Rectangle avec flèche vers le bas 5"/>
          <p:cNvSpPr/>
          <p:nvPr/>
        </p:nvSpPr>
        <p:spPr>
          <a:xfrm>
            <a:off x="271235" y="2583374"/>
            <a:ext cx="4536504" cy="1224136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Saupoudrer de fromage râpé ou </a:t>
            </a:r>
          </a:p>
          <a:p>
            <a:pPr algn="ctr"/>
            <a:r>
              <a:rPr lang="fr-CH" dirty="0" smtClean="0"/>
              <a:t>de mie de pain</a:t>
            </a:r>
            <a:endParaRPr lang="fr-CH" dirty="0"/>
          </a:p>
        </p:txBody>
      </p:sp>
      <p:sp>
        <p:nvSpPr>
          <p:cNvPr id="7" name="Rectangle avec flèche vers le bas 6"/>
          <p:cNvSpPr/>
          <p:nvPr/>
        </p:nvSpPr>
        <p:spPr>
          <a:xfrm>
            <a:off x="278147" y="3819104"/>
            <a:ext cx="4536504" cy="1224136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Ajouter les flocons de beurre</a:t>
            </a:r>
            <a:endParaRPr lang="fr-CH" dirty="0"/>
          </a:p>
        </p:txBody>
      </p:sp>
      <p:sp>
        <p:nvSpPr>
          <p:cNvPr id="8" name="Rectangle avec flèche vers le bas 7"/>
          <p:cNvSpPr/>
          <p:nvPr/>
        </p:nvSpPr>
        <p:spPr>
          <a:xfrm>
            <a:off x="285053" y="4971232"/>
            <a:ext cx="4536504" cy="1152128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Gratiner sous la salamandre</a:t>
            </a:r>
            <a:endParaRPr lang="fr-CH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235873" y="487500"/>
            <a:ext cx="3744416" cy="11413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H" b="1" dirty="0" smtClean="0"/>
              <a:t>Exemples:</a:t>
            </a:r>
          </a:p>
          <a:p>
            <a:r>
              <a:rPr lang="fr-CH" dirty="0" smtClean="0"/>
              <a:t>- fenouil, céleri branche: braiser</a:t>
            </a:r>
          </a:p>
          <a:p>
            <a:r>
              <a:rPr lang="fr-CH" dirty="0" smtClean="0"/>
              <a:t>- asperges blanches: bouillir</a:t>
            </a:r>
          </a:p>
          <a:p>
            <a:r>
              <a:rPr lang="fr-CH" dirty="0" smtClean="0"/>
              <a:t>- chou-fleur, brocoli: cuire vapeur</a:t>
            </a:r>
            <a:endParaRPr lang="fr-CH" dirty="0"/>
          </a:p>
        </p:txBody>
      </p:sp>
      <p:sp>
        <p:nvSpPr>
          <p:cNvPr id="12" name="Rectangle 11"/>
          <p:cNvSpPr/>
          <p:nvPr/>
        </p:nvSpPr>
        <p:spPr>
          <a:xfrm>
            <a:off x="251519" y="6051352"/>
            <a:ext cx="4563131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Servir chaud de préférence</a:t>
            </a:r>
            <a:endParaRPr lang="fr-CH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163865" y="3979889"/>
            <a:ext cx="374441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Améliore la saveur et la couleur de la croûte</a:t>
            </a:r>
            <a:endParaRPr lang="fr-CH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5197409" y="4951997"/>
            <a:ext cx="374441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Si le légumes est chaud le gratiner directement à la salamandre</a:t>
            </a:r>
            <a:endParaRPr lang="fr-CH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197409" y="6140129"/>
            <a:ext cx="374441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Afin de conserver le croustillant de la croûte</a:t>
            </a:r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1554937" y="20515"/>
            <a:ext cx="192966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 de base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444208" y="29393"/>
            <a:ext cx="148950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Justifications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780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5544616" cy="115212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CH" sz="3600" dirty="0" smtClean="0"/>
              <a:t>Mets de légumes et champignons</a:t>
            </a:r>
            <a:endParaRPr lang="fr-CH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187624" y="1814543"/>
            <a:ext cx="115212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sz="3200" dirty="0" smtClean="0"/>
              <a:t>Frire.</a:t>
            </a:r>
            <a:endParaRPr lang="fr-CH" sz="3200" dirty="0"/>
          </a:p>
        </p:txBody>
      </p:sp>
      <p:sp>
        <p:nvSpPr>
          <p:cNvPr id="6" name="Rectangle 5"/>
          <p:cNvSpPr/>
          <p:nvPr/>
        </p:nvSpPr>
        <p:spPr>
          <a:xfrm>
            <a:off x="395536" y="2912741"/>
            <a:ext cx="828092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CH" dirty="0"/>
              <a:t>Les légumes frits ont une saveur très intense (en raison de l'évaporation de l'eau </a:t>
            </a:r>
            <a:r>
              <a:rPr lang="fr-CH" dirty="0" smtClean="0"/>
              <a:t>survenue pendant </a:t>
            </a:r>
            <a:r>
              <a:rPr lang="fr-CH" dirty="0"/>
              <a:t>la friture</a:t>
            </a:r>
            <a:r>
              <a:rPr lang="fr-CH" dirty="0" smtClean="0"/>
              <a:t>). Mais ils </a:t>
            </a:r>
            <a:r>
              <a:rPr lang="fr-CH" dirty="0"/>
              <a:t>sont aussi plus riches </a:t>
            </a:r>
            <a:r>
              <a:rPr lang="fr-CH" dirty="0" smtClean="0"/>
              <a:t>en matière </a:t>
            </a:r>
            <a:r>
              <a:rPr lang="fr-CH" dirty="0"/>
              <a:t>grasse et donc plus difficiles à </a:t>
            </a:r>
            <a:r>
              <a:rPr lang="fr-CH" dirty="0" smtClean="0"/>
              <a:t>digérer.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395536" y="4797152"/>
            <a:ext cx="82809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Dans les deux cas, en raison de la teneur en protéines et en graisse, la surface devient brune. La chaleur provoque également une croûte aromatique.</a:t>
            </a:r>
            <a:endParaRPr lang="fr-CH" dirty="0"/>
          </a:p>
        </p:txBody>
      </p:sp>
      <p:pic>
        <p:nvPicPr>
          <p:cNvPr id="1032" name="Picture 8" descr="http://www.photos-culinaires.com/poireau-frit-zLE380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69813"/>
            <a:ext cx="2009362" cy="14496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QLQbW9rzyGBB9JVletQPDdvWtHDWqCVURjmuybvAIL7WFp4I8&amp;t=1&amp;usg=__xDmmP0q-YoSyRjL2ShfeiXWM1go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744" y="125567"/>
            <a:ext cx="1688976" cy="1688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2.bp.blogspot.com/_012KvzbHpDM/RjtPifbTQBI/AAAAAAAAADw/9O4Y9cQLq90/s400/Beignets+chou-fleur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87" y="1508818"/>
            <a:ext cx="1828800" cy="1371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95535" y="3975111"/>
            <a:ext cx="828092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CH" dirty="0" smtClean="0"/>
              <a:t>On les utilisera plus facilement pour une garniture d’un hors-d'œuvre </a:t>
            </a:r>
            <a:r>
              <a:rPr lang="fr-CH" dirty="0"/>
              <a:t>chaud, d'une collation ou pour un buffet.</a:t>
            </a:r>
          </a:p>
        </p:txBody>
      </p:sp>
      <p:pic>
        <p:nvPicPr>
          <p:cNvPr id="2050" name="Picture 2" descr="http://www.quelle-friteuse.fr/images/upload/66__friteus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87" y="5682651"/>
            <a:ext cx="1356301" cy="10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EB Actifry Family AH9000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023" y="5675658"/>
            <a:ext cx="1108916" cy="110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5.cherchons.com/marchand/www.madeindecoration.com/images/poele-a-frire-ceramique-induction-20-cm-chef-bek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086" y="5514529"/>
            <a:ext cx="1340768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80975" y="5920695"/>
            <a:ext cx="10081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Friteuse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278609" y="6408250"/>
            <a:ext cx="137819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Poêle à frire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99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flèche vers le bas 3"/>
          <p:cNvSpPr/>
          <p:nvPr/>
        </p:nvSpPr>
        <p:spPr>
          <a:xfrm>
            <a:off x="251520" y="506736"/>
            <a:ext cx="4536504" cy="762024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Précuire les légumes à la structure plus ferme</a:t>
            </a:r>
            <a:endParaRPr lang="fr-CH" dirty="0"/>
          </a:p>
        </p:txBody>
      </p:sp>
      <p:sp>
        <p:nvSpPr>
          <p:cNvPr id="5" name="Rectangle avec flèche vers le bas 4"/>
          <p:cNvSpPr/>
          <p:nvPr/>
        </p:nvSpPr>
        <p:spPr>
          <a:xfrm>
            <a:off x="264832" y="1268760"/>
            <a:ext cx="4536504" cy="792088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Laisser crus les légumes délicats et à forte teneur en eau</a:t>
            </a:r>
            <a:endParaRPr lang="fr-CH" dirty="0"/>
          </a:p>
        </p:txBody>
      </p:sp>
      <p:sp>
        <p:nvSpPr>
          <p:cNvPr id="6" name="Rectangle avec flèche vers le bas 5"/>
          <p:cNvSpPr/>
          <p:nvPr/>
        </p:nvSpPr>
        <p:spPr>
          <a:xfrm>
            <a:off x="252498" y="2060848"/>
            <a:ext cx="4536504" cy="88044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Couper en tranches, morceaux, cubes, bâtonnets</a:t>
            </a:r>
            <a:endParaRPr lang="fr-CH" dirty="0"/>
          </a:p>
        </p:txBody>
      </p:sp>
      <p:sp>
        <p:nvSpPr>
          <p:cNvPr id="7" name="Rectangle avec flèche vers le bas 6"/>
          <p:cNvSpPr/>
          <p:nvPr/>
        </p:nvSpPr>
        <p:spPr>
          <a:xfrm>
            <a:off x="251519" y="2916874"/>
            <a:ext cx="4536504" cy="664841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Saler, épicer, fariner</a:t>
            </a:r>
            <a:endParaRPr lang="fr-CH" dirty="0"/>
          </a:p>
        </p:txBody>
      </p:sp>
      <p:sp>
        <p:nvSpPr>
          <p:cNvPr id="8" name="Rectangle avec flèche vers le bas 7"/>
          <p:cNvSpPr/>
          <p:nvPr/>
        </p:nvSpPr>
        <p:spPr>
          <a:xfrm>
            <a:off x="278146" y="4242117"/>
            <a:ext cx="4536504" cy="1152128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(fariner) Passer dans du blanc d’œuf battu, tourner dans la mie de pain, fixer et frire</a:t>
            </a:r>
            <a:endParaRPr lang="fr-CH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235873" y="487500"/>
            <a:ext cx="3744416" cy="5706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H" dirty="0"/>
              <a:t>C</a:t>
            </a:r>
            <a:r>
              <a:rPr lang="fr-CH" dirty="0" smtClean="0"/>
              <a:t>hou-fleur, brocoli, scorsonères, céleri-pomme, asperges</a:t>
            </a:r>
            <a:endParaRPr lang="fr-CH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238837" y="4131570"/>
            <a:ext cx="3744416" cy="7375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Champignons Paris, pleurotes, asperges, céleri-pomme</a:t>
            </a:r>
            <a:endParaRPr lang="fr-CH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5214181" y="5168021"/>
            <a:ext cx="374441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Asperge verte, salsifis, chou-fleur, brocoli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214181" y="6237311"/>
            <a:ext cx="3744416" cy="6228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Rapidement pour garder le croustillant de la croûte</a:t>
            </a:r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1554937" y="20515"/>
            <a:ext cx="192966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 de base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444208" y="29393"/>
            <a:ext cx="148950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Justifications</a:t>
            </a:r>
            <a:endParaRPr lang="fr-CH" dirty="0"/>
          </a:p>
        </p:txBody>
      </p:sp>
      <p:sp>
        <p:nvSpPr>
          <p:cNvPr id="19" name="Rectangle avec flèche vers le bas 18"/>
          <p:cNvSpPr/>
          <p:nvPr/>
        </p:nvSpPr>
        <p:spPr>
          <a:xfrm>
            <a:off x="264832" y="3577276"/>
            <a:ext cx="4536504" cy="664841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(fariner) Passer à l’œuf battu</a:t>
            </a:r>
            <a:endParaRPr lang="fr-CH" dirty="0"/>
          </a:p>
        </p:txBody>
      </p:sp>
      <p:sp>
        <p:nvSpPr>
          <p:cNvPr id="20" name="Rectangle avec flèche vers le bas 19"/>
          <p:cNvSpPr/>
          <p:nvPr/>
        </p:nvSpPr>
        <p:spPr>
          <a:xfrm>
            <a:off x="281098" y="5301208"/>
            <a:ext cx="4536504" cy="936104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(fariner) Passer dans la pâte à frire (bière ou vin), bien égoutter et frire</a:t>
            </a:r>
            <a:endParaRPr lang="fr-CH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235873" y="1268760"/>
            <a:ext cx="3744416" cy="5706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H" dirty="0" smtClean="0"/>
              <a:t>Courgettes, aubergines, oignons, champignons</a:t>
            </a:r>
            <a:endParaRPr lang="fr-CH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238837" y="1988840"/>
            <a:ext cx="3744416" cy="5706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H" dirty="0" smtClean="0"/>
              <a:t>Le légume doit être sec, sans quoi l’enrobage se détache  à la friture</a:t>
            </a:r>
            <a:endParaRPr lang="fr-CH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236870" y="2737247"/>
            <a:ext cx="3744416" cy="5706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H" dirty="0" smtClean="0"/>
              <a:t>Secouer la farine, sans quoi l’enrobage se détache à la friture</a:t>
            </a:r>
            <a:endParaRPr lang="fr-CH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5238837" y="3445769"/>
            <a:ext cx="3744416" cy="5706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H" dirty="0" smtClean="0"/>
              <a:t>Tranches aubergine et courgette</a:t>
            </a:r>
            <a:endParaRPr lang="fr-CH" dirty="0"/>
          </a:p>
        </p:txBody>
      </p:sp>
      <p:sp>
        <p:nvSpPr>
          <p:cNvPr id="12" name="Rectangle 11"/>
          <p:cNvSpPr/>
          <p:nvPr/>
        </p:nvSpPr>
        <p:spPr>
          <a:xfrm>
            <a:off x="251519" y="6237312"/>
            <a:ext cx="4563131" cy="606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Frire à 175°C environ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1013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353401"/>
            <a:ext cx="30963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Pré-frire de grandes quantités: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395536" y="908720"/>
            <a:ext cx="7704856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CH" dirty="0"/>
              <a:t>Si l'on doit frire de grandes quantités en peu de temps, il vaut la peine de frire légèrement </a:t>
            </a:r>
            <a:r>
              <a:rPr lang="fr-CH" dirty="0" smtClean="0"/>
              <a:t>les légumes </a:t>
            </a:r>
            <a:r>
              <a:rPr lang="fr-CH" dirty="0"/>
              <a:t>à l'avance à 160°C env. </a:t>
            </a:r>
            <a:endParaRPr lang="fr-CH" dirty="0" smtClean="0"/>
          </a:p>
          <a:p>
            <a:pPr marL="342900" indent="-342900">
              <a:buFont typeface="+mj-lt"/>
              <a:buAutoNum type="arabicPeriod"/>
            </a:pPr>
            <a:r>
              <a:rPr lang="fr-CH" dirty="0" smtClean="0"/>
              <a:t>A </a:t>
            </a:r>
            <a:r>
              <a:rPr lang="fr-CH" dirty="0"/>
              <a:t>la demande, les dorer croustillants à 175° C</a:t>
            </a:r>
            <a:r>
              <a:rPr lang="fr-CH" dirty="0" smtClean="0"/>
              <a:t>.</a:t>
            </a:r>
          </a:p>
          <a:p>
            <a:r>
              <a:rPr lang="fr-CH" dirty="0" smtClean="0"/>
              <a:t>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3284984"/>
            <a:ext cx="174227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 dirty="0"/>
              <a:t>Dresser et servir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3861048"/>
            <a:ext cx="7632848" cy="17543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CH" dirty="0"/>
              <a:t>Bien laisser égoutter les légumes frits sur du papier absorbant, dresser et servir</a:t>
            </a:r>
          </a:p>
          <a:p>
            <a:pPr marL="342900" indent="-342900">
              <a:buFont typeface="+mj-lt"/>
              <a:buAutoNum type="arabicPeriod"/>
            </a:pPr>
            <a:r>
              <a:rPr lang="fr-CH" dirty="0"/>
              <a:t>immédiatement.</a:t>
            </a:r>
          </a:p>
          <a:p>
            <a:pPr marL="342900" indent="-342900">
              <a:buFont typeface="+mj-lt"/>
              <a:buAutoNum type="arabicPeriod"/>
            </a:pPr>
            <a:r>
              <a:rPr lang="fr-CH" dirty="0"/>
              <a:t>Gardés au chaud, les légumes perdent de leur saveur et la croûte devient molle</a:t>
            </a:r>
          </a:p>
          <a:p>
            <a:pPr marL="342900" indent="-342900">
              <a:buFont typeface="+mj-lt"/>
              <a:buAutoNum type="arabicPeriod"/>
            </a:pPr>
            <a:r>
              <a:rPr lang="fr-CH" dirty="0"/>
              <a:t>Accompagner avec des morceaux de citron et du persil frit.</a:t>
            </a:r>
          </a:p>
        </p:txBody>
      </p:sp>
    </p:spTree>
    <p:extLst>
      <p:ext uri="{BB962C8B-B14F-4D97-AF65-F5344CB8AC3E}">
        <p14:creationId xmlns:p14="http://schemas.microsoft.com/office/powerpoint/2010/main" val="42328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822</Words>
  <Application>Microsoft Office PowerPoint</Application>
  <PresentationFormat>Affichage à l'écran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Griller</vt:lpstr>
      <vt:lpstr>Quels légumes ?</vt:lpstr>
      <vt:lpstr>Présentation PowerPoint</vt:lpstr>
      <vt:lpstr>Mets de légumes et champignons</vt:lpstr>
      <vt:lpstr>Présentation PowerPoint</vt:lpstr>
      <vt:lpstr>Mets de légumes et champignons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Griller</dc:title>
  <dc:creator>The BoSS</dc:creator>
  <cp:lastModifiedBy>The BoSS</cp:lastModifiedBy>
  <cp:revision>10</cp:revision>
  <dcterms:created xsi:type="dcterms:W3CDTF">2010-09-27T14:46:05Z</dcterms:created>
  <dcterms:modified xsi:type="dcterms:W3CDTF">2010-10-10T19:12:17Z</dcterms:modified>
</cp:coreProperties>
</file>