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3"/>
  </p:notesMasterIdLst>
  <p:sldIdLst>
    <p:sldId id="256" r:id="rId2"/>
    <p:sldId id="257" r:id="rId3"/>
    <p:sldId id="264" r:id="rId4"/>
    <p:sldId id="259" r:id="rId5"/>
    <p:sldId id="260" r:id="rId6"/>
    <p:sldId id="266" r:id="rId7"/>
    <p:sldId id="267" r:id="rId8"/>
    <p:sldId id="268" r:id="rId9"/>
    <p:sldId id="269" r:id="rId10"/>
    <p:sldId id="271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6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72EC4-689D-41A5-BB07-43BDC22B7787}" type="datetimeFigureOut">
              <a:rPr lang="fr-CH" smtClean="0"/>
              <a:t>27.09.2021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FB464-B3DE-4679-B75A-985ABB733C0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127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069C06D-4ED8-42C6-905D-CA84CA1B6CBF}" type="datetime2">
              <a:rPr lang="en-US" smtClean="0"/>
              <a:t>Monday, September 27,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, imag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Monday, September 27,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Monday, September 27,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Monday, September 27,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Monday, September 27,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Monday, September 27,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September 27,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0B385921-A91A-409C-921C-0E0EC1E750EC}" type="datetime2">
              <a:rPr lang="en-US" smtClean="0"/>
              <a:t>Monday, September 27,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Monday, September 27,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Monday, September 27,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Monday, September 27, 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Monday, September 27, 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Monday, September 27, 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Monday, September 27,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0B385921-A91A-409C-921C-0E0EC1E750EC}" type="datetime2">
              <a:rPr lang="en-US" smtClean="0"/>
              <a:t>Monday, September 27,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Tourtes, tartes et tranches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14400" y="5599591"/>
            <a:ext cx="7342188" cy="508783"/>
          </a:xfrm>
        </p:spPr>
        <p:txBody>
          <a:bodyPr>
            <a:normAutofit/>
          </a:bodyPr>
          <a:lstStyle/>
          <a:p>
            <a:endParaRPr lang="fr-FR" sz="16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" y="5129212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69" y="5667049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0" descr="10119_3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133" y="3163131"/>
            <a:ext cx="3420358" cy="2308741"/>
          </a:xfrm>
          <a:prstGeom prst="rect">
            <a:avLst/>
          </a:prstGeom>
        </p:spPr>
      </p:pic>
      <p:pic>
        <p:nvPicPr>
          <p:cNvPr id="7" name="Image 6" descr="saint_honor_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31" y="514413"/>
            <a:ext cx="1077946" cy="891034"/>
          </a:xfrm>
          <a:prstGeom prst="rect">
            <a:avLst/>
          </a:prstGeom>
        </p:spPr>
      </p:pic>
      <p:pic>
        <p:nvPicPr>
          <p:cNvPr id="8" name="Image 7" descr="IMG_2970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299" y="514413"/>
            <a:ext cx="1063144" cy="89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7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Entremets à la crème </a:t>
            </a:r>
            <a:br>
              <a:rPr lang="fr-FR" b="1" dirty="0" smtClean="0"/>
            </a:br>
            <a:r>
              <a:rPr lang="fr-FR" b="1" dirty="0" smtClean="0"/>
              <a:t>et aux crèmes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17637"/>
              </p:ext>
            </p:extLst>
          </p:nvPr>
        </p:nvGraphicFramePr>
        <p:xfrm>
          <a:off x="402604" y="1712989"/>
          <a:ext cx="8332829" cy="509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3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2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6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981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Charlotte royale</a:t>
                      </a:r>
                    </a:p>
                    <a:p>
                      <a:pPr algn="ctr"/>
                      <a:endParaRPr lang="fr-FR" sz="1200" b="1" dirty="0" smtClean="0"/>
                    </a:p>
                    <a:p>
                      <a:pPr algn="ctr"/>
                      <a:endParaRPr lang="fr-FR" sz="1200" b="1" dirty="0" smtClean="0"/>
                    </a:p>
                    <a:p>
                      <a:pPr algn="ctr"/>
                      <a:endParaRPr lang="fr-FR" sz="1200" b="1" dirty="0" smtClean="0"/>
                    </a:p>
                    <a:p>
                      <a:pPr algn="ctr"/>
                      <a:endParaRPr lang="fr-FR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Charlotte russe</a:t>
                      </a:r>
                      <a:endParaRPr lang="fr-FR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00">
                <a:tc>
                  <a:txBody>
                    <a:bodyPr/>
                    <a:lstStyle/>
                    <a:p>
                      <a:r>
                        <a:rPr lang="fr-FR" sz="1000" b="1" i="1" dirty="0" err="1" smtClean="0"/>
                        <a:t>Caracté</a:t>
                      </a:r>
                      <a:r>
                        <a:rPr lang="fr-FR" sz="1000" b="1" i="1" dirty="0" smtClean="0"/>
                        <a:t>-</a:t>
                      </a:r>
                    </a:p>
                    <a:p>
                      <a:r>
                        <a:rPr lang="fr-FR" sz="1000" b="1" i="1" dirty="0" err="1" smtClean="0"/>
                        <a:t>ristiques</a:t>
                      </a:r>
                      <a:endParaRPr lang="fr-FR" sz="10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Biscuit</a:t>
                      </a:r>
                      <a:r>
                        <a:rPr lang="fr-FR" sz="1000" b="0" i="0" dirty="0" smtClean="0"/>
                        <a:t> : biscuit à rouler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Masse à fourrer</a:t>
                      </a:r>
                      <a:r>
                        <a:rPr lang="fr-FR" sz="1000" b="0" i="0" baseline="0" dirty="0" smtClean="0"/>
                        <a:t> : crème bavaroise aromatisée au kirsch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Forme</a:t>
                      </a:r>
                      <a:r>
                        <a:rPr lang="fr-FR" sz="1000" b="0" i="0" baseline="0" dirty="0" smtClean="0"/>
                        <a:t> : semi-sphérique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Surface</a:t>
                      </a:r>
                      <a:r>
                        <a:rPr lang="fr-FR" sz="1000" b="0" i="0" baseline="0" dirty="0" smtClean="0"/>
                        <a:t> : brillante (abricoture ou gelée), petits biscuits roulés de 3 cm de diamètre au maximum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Biscuit</a:t>
                      </a:r>
                      <a:r>
                        <a:rPr lang="fr-FR" sz="1000" b="0" i="0" dirty="0" smtClean="0"/>
                        <a:t> : pèlerines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Masse à fourrer</a:t>
                      </a:r>
                      <a:r>
                        <a:rPr lang="fr-FR" sz="1000" b="0" i="0" baseline="0" dirty="0" smtClean="0"/>
                        <a:t> : crème bavaroise aromatisée au kirsch et au marasquin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Forme</a:t>
                      </a:r>
                      <a:r>
                        <a:rPr lang="fr-FR" sz="1000" b="0" i="0" baseline="0" dirty="0" smtClean="0"/>
                        <a:t> : Timbale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Surface</a:t>
                      </a:r>
                      <a:r>
                        <a:rPr lang="fr-FR" sz="1000" b="0" i="0" baseline="0" dirty="0" smtClean="0"/>
                        <a:t> : entourée de pèlerines sucrées ou glacées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00">
                <a:tc>
                  <a:txBody>
                    <a:bodyPr/>
                    <a:lstStyle/>
                    <a:p>
                      <a:r>
                        <a:rPr lang="fr-FR" sz="1000" b="1" i="1" dirty="0" smtClean="0"/>
                        <a:t>Conseils</a:t>
                      </a:r>
                      <a:endParaRPr lang="fr-FR" sz="10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dirty="0" smtClean="0"/>
                        <a:t>Garnir la biscuit roulé avec de la</a:t>
                      </a:r>
                      <a:r>
                        <a:rPr lang="fr-FR" sz="1000" b="0" i="0" baseline="0" dirty="0" smtClean="0"/>
                        <a:t> confiture aux framboises sans pépins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Laisser geler légèrement le biscuit roulé au congélateur pour qu’il soit plus facile à couper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Ne pas étaler la confiture sur le biscuit trop chaud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dirty="0" smtClean="0"/>
                        <a:t>Chemiser le fond avec du papier cuisson facilite le démoulage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On peut aussi placer des pèlerines sur la crème après le démoulage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Un moule cannelé est idéal pour une charlotte russe parce qu’on peut y placer les biscuits sans qu’ils glissent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Recouvrir la crème avec une tranche de biscuit à rouler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00">
                <a:tc>
                  <a:txBody>
                    <a:bodyPr/>
                    <a:lstStyle/>
                    <a:p>
                      <a:r>
                        <a:rPr lang="fr-FR" sz="1000" b="1" i="1" dirty="0" smtClean="0"/>
                        <a:t>Sources d’erreur</a:t>
                      </a:r>
                      <a:endParaRPr lang="fr-FR" sz="10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Compacte et lourde</a:t>
                      </a:r>
                      <a:r>
                        <a:rPr lang="fr-FR" sz="1000" b="1" i="0" u="none" dirty="0" smtClean="0"/>
                        <a:t> </a:t>
                      </a:r>
                      <a:r>
                        <a:rPr lang="fr-FR" sz="1000" b="0" i="0" dirty="0" smtClean="0"/>
                        <a:t>: crème</a:t>
                      </a:r>
                      <a:r>
                        <a:rPr lang="fr-FR" sz="1000" b="0" i="0" baseline="0" dirty="0" smtClean="0"/>
                        <a:t> encore trop chaude lorsqu’elle a été mélangée avec la crème fouettée</a:t>
                      </a:r>
                      <a:endParaRPr lang="fr-FR" sz="1000" b="0" i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La crème ne devient</a:t>
                      </a:r>
                      <a:r>
                        <a:rPr lang="fr-FR" sz="1000" b="1" i="0" u="sng" baseline="0" dirty="0" smtClean="0"/>
                        <a:t> pas ferme</a:t>
                      </a:r>
                      <a:r>
                        <a:rPr lang="fr-FR" sz="1000" b="1" i="0" u="none" dirty="0" smtClean="0"/>
                        <a:t> </a:t>
                      </a:r>
                      <a:r>
                        <a:rPr lang="fr-FR" sz="1000" b="0" i="0" dirty="0" smtClean="0"/>
                        <a:t>: gélatine trop chaude, pas</a:t>
                      </a:r>
                      <a:r>
                        <a:rPr lang="fr-FR" sz="1000" b="0" i="0" baseline="0" dirty="0" smtClean="0"/>
                        <a:t> assez figée, crème fouettée ajoutée à la crème encore chaude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Biscuit roulé peu précis, irrégulier</a:t>
                      </a:r>
                      <a:r>
                        <a:rPr lang="fr-FR" sz="1000" b="1" i="0" u="none" baseline="0" dirty="0" smtClean="0"/>
                        <a:t> </a:t>
                      </a:r>
                      <a:r>
                        <a:rPr lang="fr-FR" sz="1000" b="0" i="0" baseline="0" dirty="0" smtClean="0"/>
                        <a:t>: biscuit roulé pas assez serré, coupé trop tôt après l’avoir roulé, remplissage trop épais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Une fois démoulée, on voit la crème bavaroise</a:t>
                      </a:r>
                      <a:r>
                        <a:rPr lang="fr-FR" sz="1000" b="1" i="0" u="none" baseline="0" dirty="0" smtClean="0"/>
                        <a:t> </a:t>
                      </a:r>
                      <a:r>
                        <a:rPr lang="fr-FR" sz="1000" b="0" i="0" baseline="0" dirty="0" smtClean="0"/>
                        <a:t>: les tranches de biscuit roulé n’étaient pas suffisamment serrées dans le moule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Surface pas assez brillante</a:t>
                      </a:r>
                      <a:r>
                        <a:rPr lang="fr-FR" sz="1000" b="1" i="0" u="none" baseline="0" dirty="0" smtClean="0"/>
                        <a:t> </a:t>
                      </a:r>
                      <a:r>
                        <a:rPr lang="fr-FR" sz="1000" b="0" i="0" baseline="0" dirty="0" smtClean="0"/>
                        <a:t>: gelée inappropriée, gelée trop liquide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Trop peu ferme</a:t>
                      </a:r>
                      <a:r>
                        <a:rPr lang="fr-FR" sz="1000" b="1" i="0" u="none" dirty="0" smtClean="0"/>
                        <a:t> </a:t>
                      </a:r>
                      <a:r>
                        <a:rPr lang="fr-FR" sz="1000" b="0" i="0" dirty="0" smtClean="0"/>
                        <a:t>: adjonction de gélatine insuffisante, pas réservé assez</a:t>
                      </a:r>
                      <a:r>
                        <a:rPr lang="fr-FR" sz="1000" b="0" i="0" baseline="0" dirty="0" smtClean="0"/>
                        <a:t> longtemps au réfrigérateur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Image 1" descr="IMG_297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239" y="1966796"/>
            <a:ext cx="890126" cy="727728"/>
          </a:xfrm>
          <a:prstGeom prst="rect">
            <a:avLst/>
          </a:prstGeom>
        </p:spPr>
      </p:pic>
      <p:pic>
        <p:nvPicPr>
          <p:cNvPr id="3" name="Image 2" descr="IMG_297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553" y="1954874"/>
            <a:ext cx="882519" cy="73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15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Entremets à la crème </a:t>
            </a:r>
            <a:br>
              <a:rPr lang="fr-FR" b="1" dirty="0" smtClean="0"/>
            </a:br>
            <a:r>
              <a:rPr lang="fr-FR" b="1" dirty="0" smtClean="0"/>
              <a:t>et aux crèmes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597666"/>
              </p:ext>
            </p:extLst>
          </p:nvPr>
        </p:nvGraphicFramePr>
        <p:xfrm>
          <a:off x="402604" y="1712989"/>
          <a:ext cx="8354755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3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0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2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981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Gâteau Saint-Honoré</a:t>
                      </a:r>
                    </a:p>
                    <a:p>
                      <a:pPr algn="ctr"/>
                      <a:endParaRPr lang="fr-FR" sz="1200" b="1" dirty="0" smtClean="0"/>
                    </a:p>
                    <a:p>
                      <a:pPr algn="ctr"/>
                      <a:endParaRPr lang="fr-FR" sz="1200" b="1" dirty="0" smtClean="0"/>
                    </a:p>
                    <a:p>
                      <a:pPr algn="ctr"/>
                      <a:endParaRPr lang="fr-FR" sz="1200" b="1" dirty="0" smtClean="0"/>
                    </a:p>
                    <a:p>
                      <a:pPr algn="ctr"/>
                      <a:endParaRPr lang="fr-FR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Eugénie Melba</a:t>
                      </a:r>
                      <a:endParaRPr lang="fr-FR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Mille-feuilles</a:t>
                      </a:r>
                      <a:endParaRPr lang="fr-FR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00">
                <a:tc>
                  <a:txBody>
                    <a:bodyPr/>
                    <a:lstStyle/>
                    <a:p>
                      <a:r>
                        <a:rPr lang="fr-FR" sz="1000" b="1" i="1" dirty="0" err="1" smtClean="0"/>
                        <a:t>Caracté</a:t>
                      </a:r>
                      <a:r>
                        <a:rPr lang="fr-FR" sz="1000" b="1" i="1" dirty="0" smtClean="0"/>
                        <a:t>-</a:t>
                      </a:r>
                    </a:p>
                    <a:p>
                      <a:r>
                        <a:rPr lang="fr-FR" sz="1000" b="1" i="1" dirty="0" err="1" smtClean="0"/>
                        <a:t>ristiques</a:t>
                      </a:r>
                      <a:endParaRPr lang="fr-FR" sz="10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Pâte</a:t>
                      </a:r>
                      <a:r>
                        <a:rPr lang="fr-FR" sz="1000" b="0" i="0" dirty="0" smtClean="0"/>
                        <a:t> : pâte feuilletée qui ne lève pas, pâte à choux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Garniture</a:t>
                      </a:r>
                      <a:r>
                        <a:rPr lang="fr-FR" sz="1000" b="1" i="0" u="none" dirty="0" smtClean="0"/>
                        <a:t> </a:t>
                      </a:r>
                      <a:r>
                        <a:rPr lang="fr-FR" sz="1000" b="0" i="0" baseline="0" dirty="0" smtClean="0"/>
                        <a:t>: crème bavaroise aromatisée au choix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Forme</a:t>
                      </a:r>
                      <a:r>
                        <a:rPr lang="fr-FR" sz="1000" b="0" i="0" baseline="0" dirty="0" smtClean="0"/>
                        <a:t> : ronde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Surface</a:t>
                      </a:r>
                      <a:r>
                        <a:rPr lang="fr-FR" sz="1000" b="0" i="0" baseline="0" dirty="0" smtClean="0"/>
                        <a:t> : bordure garnie de profiteroles caramélisées et farcies de crème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Biscuit</a:t>
                      </a:r>
                      <a:r>
                        <a:rPr lang="fr-FR" sz="1000" b="0" i="0" dirty="0" smtClean="0"/>
                        <a:t> : génoise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Masse à fourrer</a:t>
                      </a:r>
                      <a:r>
                        <a:rPr lang="fr-FR" sz="1000" b="1" i="0" u="none" dirty="0" smtClean="0"/>
                        <a:t> </a:t>
                      </a:r>
                      <a:r>
                        <a:rPr lang="fr-FR" sz="1000" b="0" i="0" baseline="0" dirty="0" smtClean="0"/>
                        <a:t>: crème bavaroise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Garniture</a:t>
                      </a:r>
                      <a:r>
                        <a:rPr lang="fr-FR" sz="1000" b="0" i="0" baseline="0" dirty="0" smtClean="0"/>
                        <a:t> : pêches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Forme</a:t>
                      </a:r>
                      <a:r>
                        <a:rPr lang="fr-FR" sz="1000" b="0" i="0" baseline="0" dirty="0" smtClean="0"/>
                        <a:t> : ronde, 4 à 5 cm de haut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Surface</a:t>
                      </a:r>
                      <a:r>
                        <a:rPr lang="fr-FR" sz="1000" b="0" i="0" baseline="0" dirty="0" smtClean="0"/>
                        <a:t> : recouverte de crème bavaroise et de fruits finement recouverts de gelée</a:t>
                      </a:r>
                      <a:endParaRPr lang="fr-FR" sz="1000" b="0" i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Pâte</a:t>
                      </a:r>
                      <a:r>
                        <a:rPr lang="fr-FR" sz="1000" b="0" i="0" dirty="0" smtClean="0"/>
                        <a:t> : pâte feuilletée qui ne lève pas trop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Masse à fourrer</a:t>
                      </a:r>
                      <a:r>
                        <a:rPr lang="fr-FR" sz="1000" b="1" i="0" u="none" dirty="0" smtClean="0"/>
                        <a:t> </a:t>
                      </a:r>
                      <a:r>
                        <a:rPr lang="fr-FR" sz="1000" b="0" i="0" baseline="0" dirty="0" smtClean="0"/>
                        <a:t>: crème diplomate ou crème mousseline, éventuellement aromatisée au kirsch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Forme</a:t>
                      </a:r>
                      <a:r>
                        <a:rPr lang="fr-FR" sz="1000" b="0" i="0" baseline="0" dirty="0" smtClean="0"/>
                        <a:t> : tranche, env. 4 cm de haut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Surface</a:t>
                      </a:r>
                      <a:r>
                        <a:rPr lang="fr-FR" sz="1000" b="0" i="0" baseline="0" dirty="0" smtClean="0"/>
                        <a:t> : glacée avec un fondant blanc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Consistance</a:t>
                      </a:r>
                      <a:r>
                        <a:rPr lang="fr-FR" sz="1000" b="0" i="0" baseline="0" dirty="0" smtClean="0"/>
                        <a:t> : pâte croustillante, crème fondante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00">
                <a:tc>
                  <a:txBody>
                    <a:bodyPr/>
                    <a:lstStyle/>
                    <a:p>
                      <a:r>
                        <a:rPr lang="fr-FR" sz="1000" b="1" i="1" dirty="0" smtClean="0"/>
                        <a:t>Conseils</a:t>
                      </a:r>
                      <a:endParaRPr lang="fr-FR" sz="10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dirty="0" smtClean="0"/>
                        <a:t>Bien laisser reposer la fond en pâte feuilletée au réfrigérateur,</a:t>
                      </a:r>
                      <a:r>
                        <a:rPr lang="fr-FR" sz="1000" b="0" i="0" baseline="0" dirty="0" smtClean="0"/>
                        <a:t> bien piquer et le saupoudrer d’un peu de sucre avant la cuisson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On peut aussi farcir les profiteroles avec la crème bavaroise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A consommer le plus frais possible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dirty="0" smtClean="0"/>
                        <a:t>Peut être préparée avec n’importe quel autre</a:t>
                      </a:r>
                      <a:r>
                        <a:rPr lang="fr-FR" sz="1000" b="0" i="0" baseline="0" dirty="0" smtClean="0"/>
                        <a:t> arôme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A consommer le plus frais possible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On peut aussi mettre des fruits dans la crème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Décorer le bord avec des amandes effilées torréfiées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dirty="0" smtClean="0"/>
                        <a:t>Bien piquer la pâte et la laisser reposer avant de cuire au four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dirty="0" smtClean="0"/>
                        <a:t>Saupoudrer les fonds de sucre glace avant de terminer la</a:t>
                      </a:r>
                      <a:r>
                        <a:rPr lang="fr-FR" sz="1000" b="0" i="0" baseline="0" dirty="0" smtClean="0"/>
                        <a:t> cuisson et caraméliser au four chaud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Ne couper que lorsque le fondant a pris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Surgeler légèrement les bandes avant de les couper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A consommer le plus frais possible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00">
                <a:tc>
                  <a:txBody>
                    <a:bodyPr/>
                    <a:lstStyle/>
                    <a:p>
                      <a:r>
                        <a:rPr lang="fr-FR" sz="1000" b="1" i="1" dirty="0" smtClean="0"/>
                        <a:t>Sources d’erreur</a:t>
                      </a:r>
                      <a:endParaRPr lang="fr-FR" sz="10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Fond ovale</a:t>
                      </a:r>
                      <a:r>
                        <a:rPr lang="fr-FR" sz="1000" b="1" i="0" u="none" dirty="0" smtClean="0"/>
                        <a:t> </a:t>
                      </a:r>
                      <a:r>
                        <a:rPr lang="fr-FR" sz="1000" b="0" i="0" dirty="0" smtClean="0"/>
                        <a:t>: pâte dure, pas assez reposée,</a:t>
                      </a:r>
                      <a:r>
                        <a:rPr lang="fr-FR" sz="1000" b="0" i="0" baseline="0" dirty="0" smtClean="0"/>
                        <a:t> insuffisamment cuite</a:t>
                      </a:r>
                      <a:endParaRPr lang="fr-FR" sz="1000" b="0" i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Profiteroles</a:t>
                      </a:r>
                      <a:r>
                        <a:rPr lang="fr-FR" sz="1000" b="1" i="0" u="sng" baseline="0" dirty="0" smtClean="0"/>
                        <a:t> caramélisées foncées et amères</a:t>
                      </a:r>
                      <a:r>
                        <a:rPr lang="fr-FR" sz="1000" b="1" i="0" u="none" baseline="0" dirty="0" smtClean="0"/>
                        <a:t> </a:t>
                      </a:r>
                      <a:r>
                        <a:rPr lang="fr-FR" sz="1000" b="0" i="0" dirty="0" smtClean="0"/>
                        <a:t>: caramel trop cuit</a:t>
                      </a:r>
                      <a:endParaRPr lang="fr-FR" sz="1000" b="0" i="0" baseline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Sucre caramélisé liquéfié</a:t>
                      </a:r>
                      <a:r>
                        <a:rPr lang="fr-FR" sz="1000" b="1" i="0" u="none" baseline="0" dirty="0" smtClean="0"/>
                        <a:t> </a:t>
                      </a:r>
                      <a:r>
                        <a:rPr lang="fr-FR" sz="1000" b="0" i="0" baseline="0" dirty="0" smtClean="0"/>
                        <a:t>: stocké trop longtemps avec une forte hygrométrie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Surface de coupe peu nette</a:t>
                      </a:r>
                      <a:r>
                        <a:rPr lang="fr-FR" sz="1000" b="1" i="0" u="none" dirty="0" smtClean="0"/>
                        <a:t> </a:t>
                      </a:r>
                      <a:r>
                        <a:rPr lang="fr-FR" sz="1000" b="0" i="0" dirty="0" smtClean="0"/>
                        <a:t>: la lame du couteau n’a pas été nettoyée après chaque tranche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Trop peu ferme</a:t>
                      </a:r>
                      <a:r>
                        <a:rPr lang="fr-FR" sz="1000" b="1" i="0" u="none" dirty="0" smtClean="0"/>
                        <a:t> </a:t>
                      </a:r>
                      <a:r>
                        <a:rPr lang="fr-FR" sz="1000" b="0" i="0" dirty="0" smtClean="0"/>
                        <a:t>: pas assez de gélatine,</a:t>
                      </a:r>
                      <a:r>
                        <a:rPr lang="fr-FR" sz="1000" b="0" i="0" baseline="0" dirty="0" smtClean="0"/>
                        <a:t> pas assez refroidi avant de démouler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Fonds</a:t>
                      </a:r>
                      <a:r>
                        <a:rPr lang="fr-FR" sz="1000" b="1" i="0" u="sng" baseline="0" dirty="0" smtClean="0"/>
                        <a:t> mous, coriaces</a:t>
                      </a:r>
                      <a:r>
                        <a:rPr lang="fr-FR" sz="1000" b="1" i="0" u="none" dirty="0" smtClean="0"/>
                        <a:t> </a:t>
                      </a:r>
                      <a:r>
                        <a:rPr lang="fr-FR" sz="1000" b="0" i="0" dirty="0" smtClean="0"/>
                        <a:t>: pas assez cuit</a:t>
                      </a:r>
                      <a:endParaRPr lang="fr-FR" sz="1000" b="0" i="0" baseline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Trop doux</a:t>
                      </a:r>
                      <a:r>
                        <a:rPr lang="fr-FR" sz="1000" b="1" i="0" u="none" baseline="0" dirty="0" smtClean="0"/>
                        <a:t> </a:t>
                      </a:r>
                      <a:r>
                        <a:rPr lang="fr-FR" sz="1000" b="0" i="0" baseline="0" dirty="0" smtClean="0"/>
                        <a:t>: glaçage trop épais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Surface de coupe peu nette</a:t>
                      </a:r>
                      <a:r>
                        <a:rPr lang="fr-FR" sz="1000" b="0" i="0" baseline="0" dirty="0" smtClean="0"/>
                        <a:t> : la lame du couteau n’a pas été nettoyée après chaque tranche, fondant insuffisamment durci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" name="Image 7" descr="IMG_296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931" y="1956845"/>
            <a:ext cx="755711" cy="715095"/>
          </a:xfrm>
          <a:prstGeom prst="rect">
            <a:avLst/>
          </a:prstGeom>
        </p:spPr>
      </p:pic>
      <p:pic>
        <p:nvPicPr>
          <p:cNvPr id="9" name="Image 8" descr="30831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790" y="1943951"/>
            <a:ext cx="810384" cy="754754"/>
          </a:xfrm>
          <a:prstGeom prst="rect">
            <a:avLst/>
          </a:prstGeom>
        </p:spPr>
      </p:pic>
      <p:pic>
        <p:nvPicPr>
          <p:cNvPr id="10" name="Image 9" descr="saint_honor_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004" y="1958541"/>
            <a:ext cx="879829" cy="72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9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Définition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584343" y="1940211"/>
            <a:ext cx="3881928" cy="4354892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</a:pPr>
            <a:r>
              <a:rPr lang="fr-FR" dirty="0" smtClean="0"/>
              <a:t>Il est difficile de faire une </a:t>
            </a:r>
            <a:r>
              <a:rPr lang="fr-FR" b="1" dirty="0" smtClean="0"/>
              <a:t>distinction claire</a:t>
            </a:r>
            <a:r>
              <a:rPr lang="fr-FR" dirty="0" smtClean="0"/>
              <a:t> entre les dénominations tartes, tourtes et gâteaux</a:t>
            </a:r>
          </a:p>
          <a:p>
            <a:pPr>
              <a:spcBef>
                <a:spcPts val="600"/>
              </a:spcBef>
            </a:pPr>
            <a:r>
              <a:rPr lang="fr-FR" dirty="0" smtClean="0"/>
              <a:t>Ces </a:t>
            </a:r>
            <a:r>
              <a:rPr lang="fr-FR" b="1" dirty="0" smtClean="0"/>
              <a:t>expressions</a:t>
            </a:r>
            <a:r>
              <a:rPr lang="fr-FR" dirty="0" smtClean="0"/>
              <a:t> sont utilisées différemment selon les </a:t>
            </a:r>
            <a:r>
              <a:rPr lang="fr-FR" b="1" dirty="0" smtClean="0"/>
              <a:t>régions</a:t>
            </a:r>
            <a:r>
              <a:rPr lang="fr-FR" dirty="0" smtClean="0"/>
              <a:t>, et jusque dans les </a:t>
            </a:r>
            <a:r>
              <a:rPr lang="fr-FR" b="1" dirty="0" smtClean="0"/>
              <a:t>livres professionnels</a:t>
            </a:r>
          </a:p>
          <a:p>
            <a:pPr>
              <a:spcBef>
                <a:spcPts val="600"/>
              </a:spcBef>
            </a:pPr>
            <a:r>
              <a:rPr lang="fr-FR" dirty="0" smtClean="0"/>
              <a:t>En principe, en France on parle de </a:t>
            </a:r>
            <a:r>
              <a:rPr lang="fr-FR" b="1" dirty="0" smtClean="0"/>
              <a:t>tarte</a:t>
            </a:r>
            <a:r>
              <a:rPr lang="fr-FR" dirty="0" smtClean="0"/>
              <a:t> lorsqu’il y a un fond de pâte entouré d’un rebord et recouvert d’une garniture sucrée</a:t>
            </a:r>
          </a:p>
          <a:p>
            <a:pPr>
              <a:spcBef>
                <a:spcPts val="600"/>
              </a:spcBef>
            </a:pPr>
            <a:r>
              <a:rPr lang="fr-FR" dirty="0" smtClean="0"/>
              <a:t>Une </a:t>
            </a:r>
            <a:r>
              <a:rPr lang="fr-FR" b="1" dirty="0" smtClean="0"/>
              <a:t>tourte</a:t>
            </a:r>
            <a:r>
              <a:rPr lang="fr-FR" dirty="0" smtClean="0"/>
              <a:t> est similaire mais avec une garniture salée (semblable à la quiche), qu’on appelle gâteau en Suisse, où l’on parle de tourte pour ce que les Français appellent gâteau (Forêt-Noire p.ex.), un terme qui, en France, comprend même les cakes, strudels, vacherins, etc.</a:t>
            </a:r>
          </a:p>
        </p:txBody>
      </p:sp>
      <p:pic>
        <p:nvPicPr>
          <p:cNvPr id="6" name="Espace réservé du contenu 5" descr="tarte-fruits-640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296" b="-232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5921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Définition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584343" y="1940211"/>
            <a:ext cx="3881928" cy="435489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fr-FR" dirty="0"/>
              <a:t>Le </a:t>
            </a:r>
            <a:r>
              <a:rPr lang="fr-FR" b="1" dirty="0"/>
              <a:t>choix</a:t>
            </a:r>
            <a:r>
              <a:rPr lang="fr-FR" dirty="0"/>
              <a:t> de ces pâtisseries sucrées est très grand, et leur </a:t>
            </a:r>
            <a:r>
              <a:rPr lang="fr-FR" b="1" dirty="0"/>
              <a:t>présentation</a:t>
            </a:r>
            <a:r>
              <a:rPr lang="fr-FR" dirty="0"/>
              <a:t> laisse libre cours à la créativité, à condition de tenir compte de l’harmonie et du bon goût</a:t>
            </a:r>
          </a:p>
          <a:p>
            <a:pPr>
              <a:spcBef>
                <a:spcPts val="600"/>
              </a:spcBef>
            </a:pPr>
            <a:r>
              <a:rPr lang="fr-FR" dirty="0"/>
              <a:t>En plus des </a:t>
            </a:r>
            <a:r>
              <a:rPr lang="fr-FR" b="1" dirty="0"/>
              <a:t>formes rondes courantes</a:t>
            </a:r>
            <a:r>
              <a:rPr lang="fr-FR" dirty="0"/>
              <a:t>, on peut préparer des tourtes et tartes de toutes formes</a:t>
            </a:r>
          </a:p>
          <a:p>
            <a:pPr>
              <a:spcBef>
                <a:spcPts val="600"/>
              </a:spcBef>
            </a:pPr>
            <a:r>
              <a:rPr lang="fr-FR" dirty="0"/>
              <a:t>La </a:t>
            </a:r>
            <a:r>
              <a:rPr lang="fr-FR" b="1" dirty="0"/>
              <a:t>forme allongée </a:t>
            </a:r>
            <a:r>
              <a:rPr lang="fr-FR" dirty="0"/>
              <a:t>(pour des tranches) est idéale pour le service lors d’un banquet</a:t>
            </a:r>
          </a:p>
        </p:txBody>
      </p:sp>
      <p:pic>
        <p:nvPicPr>
          <p:cNvPr id="2" name="Espace réservé du contenu 1" descr="framboisier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344" b="-4534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9824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Tourtes, tartes et tranches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596480"/>
              </p:ext>
            </p:extLst>
          </p:nvPr>
        </p:nvGraphicFramePr>
        <p:xfrm>
          <a:off x="511678" y="1749952"/>
          <a:ext cx="8176316" cy="52442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4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4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4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981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Tourtes,</a:t>
                      </a:r>
                      <a:r>
                        <a:rPr lang="fr-FR" b="1" baseline="0" dirty="0" smtClean="0"/>
                        <a:t> tartes et tranches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717">
                <a:tc>
                  <a:txBody>
                    <a:bodyPr/>
                    <a:lstStyle/>
                    <a:p>
                      <a:r>
                        <a:rPr lang="fr-FR" b="1" i="1" dirty="0" smtClean="0"/>
                        <a:t>Tourtes</a:t>
                      </a:r>
                      <a:endParaRPr lang="fr-FR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i="1" dirty="0" smtClean="0"/>
                        <a:t>Tartes</a:t>
                      </a:r>
                      <a:endParaRPr lang="fr-FR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i="1" dirty="0" smtClean="0"/>
                        <a:t>Spécialités</a:t>
                      </a:r>
                      <a:r>
                        <a:rPr lang="fr-FR" b="1" i="1" baseline="0" dirty="0" smtClean="0"/>
                        <a:t> de saison ou de fête</a:t>
                      </a:r>
                      <a:endParaRPr lang="fr-FR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i="1" dirty="0" smtClean="0"/>
                        <a:t>Entremets à la crème et aux crèmes</a:t>
                      </a:r>
                      <a:endParaRPr lang="fr-FR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554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Tourtes non fourrées</a:t>
                      </a:r>
                      <a:endParaRPr lang="fr-FR" sz="18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Tartes aux fruits</a:t>
                      </a:r>
                      <a:endParaRPr lang="fr-FR" sz="18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0" dirty="0" smtClean="0"/>
                        <a:t>Couronne</a:t>
                      </a:r>
                      <a:r>
                        <a:rPr lang="fr-FR" sz="1600" b="0" i="0" baseline="0" dirty="0" smtClean="0"/>
                        <a:t> des Rois</a:t>
                      </a:r>
                      <a:endParaRPr lang="fr-FR" sz="16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Charlottes</a:t>
                      </a:r>
                      <a:endParaRPr lang="fr-FR" sz="18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00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Tourtes</a:t>
                      </a:r>
                      <a:r>
                        <a:rPr lang="fr-FR" sz="1800" b="1" i="1" baseline="0" dirty="0" smtClean="0"/>
                        <a:t> fourrées</a:t>
                      </a:r>
                      <a:endParaRPr lang="fr-FR" sz="18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0" dirty="0" smtClean="0"/>
                        <a:t>Tartes aux fruits avec royale</a:t>
                      </a:r>
                      <a:endParaRPr lang="fr-FR" sz="16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0" dirty="0" smtClean="0"/>
                        <a:t>Gâteau de Pâques</a:t>
                      </a:r>
                      <a:endParaRPr lang="fr-FR" sz="16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0" dirty="0" smtClean="0"/>
                        <a:t>Charlotte royale</a:t>
                      </a:r>
                      <a:endParaRPr lang="fr-FR" sz="16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554">
                <a:tc>
                  <a:txBody>
                    <a:bodyPr/>
                    <a:lstStyle/>
                    <a:p>
                      <a:r>
                        <a:rPr lang="fr-FR" sz="1600" b="0" i="0" dirty="0" smtClean="0"/>
                        <a:t>Tourte Forêt-Noire</a:t>
                      </a:r>
                      <a:endParaRPr lang="fr-FR" sz="16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0" dirty="0" smtClean="0"/>
                        <a:t>Tartes</a:t>
                      </a:r>
                      <a:r>
                        <a:rPr lang="fr-FR" sz="1600" b="0" i="0" baseline="0" dirty="0" smtClean="0"/>
                        <a:t> aux fruits sans royale</a:t>
                      </a:r>
                      <a:endParaRPr lang="fr-FR" sz="16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0" dirty="0" err="1" smtClean="0"/>
                        <a:t>Stollen</a:t>
                      </a:r>
                      <a:r>
                        <a:rPr lang="fr-FR" sz="1600" b="0" i="0" baseline="0" dirty="0" smtClean="0"/>
                        <a:t> de Noël</a:t>
                      </a:r>
                      <a:endParaRPr lang="fr-FR" sz="16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0" dirty="0" smtClean="0"/>
                        <a:t>Charlotte russe</a:t>
                      </a:r>
                      <a:endParaRPr lang="fr-FR" sz="16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9717">
                <a:tc>
                  <a:txBody>
                    <a:bodyPr/>
                    <a:lstStyle/>
                    <a:p>
                      <a:r>
                        <a:rPr lang="fr-FR" sz="1600" b="0" i="0" dirty="0" smtClean="0"/>
                        <a:t>Tourte</a:t>
                      </a:r>
                      <a:r>
                        <a:rPr lang="fr-FR" sz="1600" b="0" i="0" baseline="0" dirty="0" smtClean="0"/>
                        <a:t> au kirsch de Zoug</a:t>
                      </a:r>
                      <a:endParaRPr lang="fr-FR" sz="16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0" dirty="0" smtClean="0"/>
                        <a:t>Tartes aux fruits recouvertes</a:t>
                      </a:r>
                      <a:endParaRPr lang="fr-FR" sz="16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Gâteau Saint-Honoré</a:t>
                      </a:r>
                      <a:endParaRPr lang="fr-FR" sz="18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981">
                <a:tc>
                  <a:txBody>
                    <a:bodyPr/>
                    <a:lstStyle/>
                    <a:p>
                      <a:pPr algn="l"/>
                      <a:r>
                        <a:rPr lang="fr-FR" sz="1600" b="0" i="0" dirty="0" smtClean="0"/>
                        <a:t>Tourte au séré et abricots</a:t>
                      </a:r>
                      <a:endParaRPr lang="fr-FR" sz="16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0" dirty="0" smtClean="0"/>
                        <a:t>Fonds</a:t>
                      </a:r>
                      <a:r>
                        <a:rPr lang="fr-FR" sz="1600" b="0" i="0" baseline="0" dirty="0" smtClean="0"/>
                        <a:t> de tarte cuits à blanc garnis de fruits</a:t>
                      </a:r>
                      <a:endParaRPr lang="fr-FR" sz="16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Eugénie Melba</a:t>
                      </a:r>
                      <a:endParaRPr lang="fr-FR" sz="18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9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dirty="0" smtClean="0"/>
                        <a:t>Tourte Sacher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0" dirty="0" smtClean="0"/>
                        <a:t>Tarte </a:t>
                      </a:r>
                      <a:r>
                        <a:rPr lang="fr-FR" sz="1600" b="0" i="0" dirty="0" err="1" smtClean="0"/>
                        <a:t>Tatin</a:t>
                      </a:r>
                      <a:endParaRPr lang="fr-FR" sz="16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Mille-feuilles</a:t>
                      </a:r>
                      <a:endParaRPr lang="fr-FR" sz="18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981">
                <a:tc>
                  <a:txBody>
                    <a:bodyPr/>
                    <a:lstStyle/>
                    <a:p>
                      <a:pPr algn="l"/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75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Répartition des tourtes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844251"/>
              </p:ext>
            </p:extLst>
          </p:nvPr>
        </p:nvGraphicFramePr>
        <p:xfrm>
          <a:off x="511678" y="1936390"/>
          <a:ext cx="8135172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6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8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981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Noms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Descriptions</a:t>
                      </a:r>
                      <a:r>
                        <a:rPr lang="fr-FR" b="1" baseline="0" dirty="0" smtClean="0"/>
                        <a:t> et remarques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2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smtClean="0">
                          <a:solidFill>
                            <a:srgbClr val="0000FF"/>
                          </a:solidFill>
                        </a:rPr>
                        <a:t>Tourtes non fourrées</a:t>
                      </a:r>
                    </a:p>
                    <a:p>
                      <a:endParaRPr lang="fr-FR" sz="16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b="0" i="0" dirty="0" smtClean="0"/>
                        <a:t>On</a:t>
                      </a:r>
                      <a:r>
                        <a:rPr lang="fr-FR" sz="1600" b="0" i="0" baseline="0" dirty="0" smtClean="0"/>
                        <a:t> utilise généralement des appareils à biscuit qui, en raison de leur composition, sont délicats et humides même sans être fourrés</a:t>
                      </a:r>
                      <a:endParaRPr lang="fr-FR" sz="16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2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smtClean="0">
                          <a:solidFill>
                            <a:srgbClr val="0000FF"/>
                          </a:solidFill>
                        </a:rPr>
                        <a:t>Tourtes fourrées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b="0" i="0" dirty="0" smtClean="0"/>
                        <a:t>Couper une</a:t>
                      </a:r>
                      <a:r>
                        <a:rPr lang="fr-FR" sz="1600" b="0" i="0" baseline="0" dirty="0" smtClean="0"/>
                        <a:t> ou deux fois dans la hauteur le biscuit sorti du four et le fourrer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b="0" i="0" baseline="0" dirty="0" smtClean="0"/>
                        <a:t>Saupoudrer le bord extérieur de la tourte avec, par exemple, des amandes effilées torréfiées, de la nougatine, des vermicelles au chocolat, etc. au choix</a:t>
                      </a:r>
                      <a:endParaRPr lang="fr-FR" sz="16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2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smtClean="0">
                          <a:solidFill>
                            <a:srgbClr val="0000FF"/>
                          </a:solidFill>
                        </a:rPr>
                        <a:t>Tourtes composées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b="0" i="0" dirty="0" smtClean="0"/>
                        <a:t>Sont</a:t>
                      </a:r>
                      <a:r>
                        <a:rPr lang="fr-FR" sz="1600" b="0" i="0" baseline="0" dirty="0" smtClean="0"/>
                        <a:t> formées de plusieurs fonds qui ont été étalés ou dressés et cuits dans des moules bas ou juste sur une toile pâtissière </a:t>
                      </a:r>
                      <a:r>
                        <a:rPr lang="fr-FR" sz="1600" b="0" i="0" baseline="0" dirty="0" err="1" smtClean="0"/>
                        <a:t>Silpat</a:t>
                      </a:r>
                      <a:endParaRPr lang="fr-FR" sz="1600" b="0" i="0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b="0" i="0" baseline="0" dirty="0" smtClean="0"/>
                        <a:t>Tartiner avec la masse correspondante et placer l’un sur l’autre</a:t>
                      </a:r>
                      <a:endParaRPr lang="fr-FR" sz="16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Image 5" descr="SAM_809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877" y="5607512"/>
            <a:ext cx="1391240" cy="1045177"/>
          </a:xfrm>
          <a:prstGeom prst="rect">
            <a:avLst/>
          </a:prstGeom>
        </p:spPr>
      </p:pic>
      <p:pic>
        <p:nvPicPr>
          <p:cNvPr id="8" name="Image 7" descr="210_817_825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07" y="5567706"/>
            <a:ext cx="1350020" cy="1045177"/>
          </a:xfrm>
          <a:prstGeom prst="rect">
            <a:avLst/>
          </a:prstGeom>
        </p:spPr>
      </p:pic>
      <p:pic>
        <p:nvPicPr>
          <p:cNvPr id="10" name="Image 9" descr="tourte-kirsch170x170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260" y="5672985"/>
            <a:ext cx="1227201" cy="104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00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Tourtes fourrées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06627"/>
              </p:ext>
            </p:extLst>
          </p:nvPr>
        </p:nvGraphicFramePr>
        <p:xfrm>
          <a:off x="402604" y="1712989"/>
          <a:ext cx="8339176" cy="512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3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5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6981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Tourtes à la crème</a:t>
                      </a:r>
                      <a:endParaRPr lang="fr-FR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Tourtes à la crème</a:t>
                      </a:r>
                      <a:r>
                        <a:rPr lang="fr-FR" sz="1200" b="1" baseline="0" dirty="0" smtClean="0"/>
                        <a:t> au beurre</a:t>
                      </a:r>
                      <a:endParaRPr lang="fr-FR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Tourte au séré</a:t>
                      </a:r>
                      <a:endParaRPr lang="fr-FR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Tourtes avec confiture</a:t>
                      </a:r>
                      <a:endParaRPr lang="fr-FR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846">
                <a:tc>
                  <a:txBody>
                    <a:bodyPr/>
                    <a:lstStyle/>
                    <a:p>
                      <a:r>
                        <a:rPr lang="fr-FR" sz="1000" b="1" i="1" dirty="0" smtClean="0"/>
                        <a:t>Exemples</a:t>
                      </a:r>
                      <a:endParaRPr lang="fr-FR" sz="10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dirty="0" smtClean="0">
                          <a:solidFill>
                            <a:srgbClr val="0000FF"/>
                          </a:solidFill>
                        </a:rPr>
                        <a:t>Tourte Forêt-Noire</a:t>
                      </a:r>
                      <a:endParaRPr lang="fr-FR" sz="1200" b="1" i="0" dirty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fr-FR" sz="1200" b="1" i="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fr-FR" sz="1200" b="1" i="0" dirty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fr-FR" sz="1200" b="1" i="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fr-FR" sz="1200" b="1" i="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i="0" dirty="0" smtClean="0">
                          <a:solidFill>
                            <a:srgbClr val="0000FF"/>
                          </a:solidFill>
                        </a:rPr>
                        <a:t>Tourte au kirsch de Zoug</a:t>
                      </a:r>
                      <a:endParaRPr lang="fr-FR" sz="1100" b="1" i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dirty="0" smtClean="0">
                          <a:solidFill>
                            <a:srgbClr val="0000FF"/>
                          </a:solidFill>
                        </a:rPr>
                        <a:t>Tourte au séré et abricots</a:t>
                      </a:r>
                      <a:endParaRPr lang="fr-FR" sz="1200" b="1" i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dirty="0" smtClean="0">
                          <a:solidFill>
                            <a:srgbClr val="0000FF"/>
                          </a:solidFill>
                        </a:rPr>
                        <a:t>Tourte Sacher</a:t>
                      </a:r>
                      <a:endParaRPr lang="fr-FR" sz="1200" b="1" i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255">
                <a:tc>
                  <a:txBody>
                    <a:bodyPr/>
                    <a:lstStyle/>
                    <a:p>
                      <a:r>
                        <a:rPr lang="fr-FR" sz="1000" b="1" i="1" dirty="0" smtClean="0"/>
                        <a:t>Appareil</a:t>
                      </a:r>
                      <a:r>
                        <a:rPr lang="fr-FR" sz="1000" b="1" i="1" baseline="0" dirty="0" smtClean="0"/>
                        <a:t> / Pâte</a:t>
                      </a:r>
                      <a:endParaRPr lang="fr-FR" sz="10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0" i="0" dirty="0" smtClean="0"/>
                        <a:t>Biscuit</a:t>
                      </a:r>
                      <a:r>
                        <a:rPr lang="fr-FR" sz="1000" b="0" i="0" baseline="0" dirty="0" smtClean="0"/>
                        <a:t> au chocolat / Pâte sablée au chocolat</a:t>
                      </a:r>
                      <a:endParaRPr lang="fr-FR" sz="10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0" i="0" dirty="0" smtClean="0"/>
                        <a:t>Biscuit aux amandes ou génoise / Masse à japonais</a:t>
                      </a:r>
                      <a:endParaRPr lang="fr-FR" sz="10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0" i="0" dirty="0" smtClean="0"/>
                        <a:t>Génoise / Pâte sablée</a:t>
                      </a:r>
                      <a:endParaRPr lang="fr-FR" sz="10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0" i="0" dirty="0" smtClean="0"/>
                        <a:t>Appareil</a:t>
                      </a:r>
                      <a:r>
                        <a:rPr lang="fr-FR" sz="1000" b="0" i="0" baseline="0" dirty="0" smtClean="0"/>
                        <a:t> au beurre et au chocolat</a:t>
                      </a:r>
                      <a:endParaRPr lang="fr-FR" sz="10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00">
                <a:tc>
                  <a:txBody>
                    <a:bodyPr/>
                    <a:lstStyle/>
                    <a:p>
                      <a:r>
                        <a:rPr lang="fr-FR" sz="1000" b="1" i="1" dirty="0" smtClean="0"/>
                        <a:t>Masse à fourrer</a:t>
                      </a:r>
                      <a:endParaRPr lang="fr-FR" sz="10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dirty="0" smtClean="0"/>
                        <a:t>Marmelade</a:t>
                      </a:r>
                      <a:r>
                        <a:rPr lang="fr-FR" sz="1000" b="0" i="0" baseline="0" dirty="0" smtClean="0"/>
                        <a:t> de framboises / Griottes / Crème fouettée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dirty="0" smtClean="0"/>
                        <a:t>Crème au beurre au kirsch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dirty="0" smtClean="0"/>
                        <a:t>Crème à base de séré à la crème avec</a:t>
                      </a:r>
                      <a:r>
                        <a:rPr lang="fr-FR" sz="1000" b="0" i="0" baseline="0" dirty="0" smtClean="0"/>
                        <a:t> des fruits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dirty="0" smtClean="0"/>
                        <a:t>Confiture aux abricots ou ganache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00">
                <a:tc>
                  <a:txBody>
                    <a:bodyPr/>
                    <a:lstStyle/>
                    <a:p>
                      <a:r>
                        <a:rPr lang="fr-FR" sz="1000" b="1" i="1" dirty="0" smtClean="0"/>
                        <a:t>Surface</a:t>
                      </a:r>
                      <a:endParaRPr lang="fr-FR" sz="10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dirty="0" smtClean="0"/>
                        <a:t>Crème</a:t>
                      </a:r>
                      <a:r>
                        <a:rPr lang="fr-FR" sz="1000" b="0" i="0" baseline="0" dirty="0" smtClean="0"/>
                        <a:t> fouettée lissée / Copeaux de chocolat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dirty="0" smtClean="0"/>
                        <a:t>Sucre glace, avec un dessin de grille marqué avec le dos du couteau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dirty="0" smtClean="0"/>
                        <a:t>Crème lissée / Fruits coupés</a:t>
                      </a:r>
                      <a:r>
                        <a:rPr lang="fr-FR" sz="1000" b="0" i="0" baseline="0" dirty="0" smtClean="0"/>
                        <a:t> / Fine couche de gelée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dirty="0" smtClean="0"/>
                        <a:t>Fondant</a:t>
                      </a:r>
                      <a:r>
                        <a:rPr lang="fr-FR" sz="1000" b="0" i="0" baseline="0" dirty="0" smtClean="0"/>
                        <a:t> au chocolat / Couverture foncée tempérée ou d’une masse grasse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00">
                <a:tc>
                  <a:txBody>
                    <a:bodyPr/>
                    <a:lstStyle/>
                    <a:p>
                      <a:r>
                        <a:rPr lang="fr-FR" sz="1000" b="1" i="1" dirty="0" smtClean="0"/>
                        <a:t>Sources d’erreur</a:t>
                      </a:r>
                      <a:endParaRPr lang="fr-FR" sz="10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Bord peu soigné, irrégulier</a:t>
                      </a:r>
                      <a:r>
                        <a:rPr lang="fr-FR" sz="1000" b="0" i="0" dirty="0" smtClean="0"/>
                        <a:t> : anneau pas assez nettoyé, sortie de l’anneau sans prendre de soin…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Crème entière</a:t>
                      </a:r>
                      <a:r>
                        <a:rPr lang="fr-FR" sz="1000" b="1" i="0" u="sng" baseline="0" dirty="0" smtClean="0"/>
                        <a:t> granuleuse</a:t>
                      </a:r>
                      <a:r>
                        <a:rPr lang="fr-FR" sz="1000" b="0" i="0" baseline="0" dirty="0" smtClean="0"/>
                        <a:t> : trop fouettée, dans un local chaud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Sèche</a:t>
                      </a:r>
                      <a:r>
                        <a:rPr lang="fr-FR" sz="1000" b="0" i="0" dirty="0" smtClean="0"/>
                        <a:t> : insuffisamment imbibée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Le sirop coule</a:t>
                      </a:r>
                      <a:r>
                        <a:rPr lang="fr-FR" sz="1000" b="0" i="0" dirty="0" smtClean="0"/>
                        <a:t> : trop fortement imbibée,</a:t>
                      </a:r>
                      <a:r>
                        <a:rPr lang="fr-FR" sz="1000" b="0" i="0" baseline="0" dirty="0" smtClean="0"/>
                        <a:t> sirop trop liquide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Gelée trop épaisse</a:t>
                      </a:r>
                      <a:r>
                        <a:rPr lang="fr-FR" sz="1000" b="0" i="0" dirty="0" smtClean="0"/>
                        <a:t> : insuffisamment diluée,</a:t>
                      </a:r>
                      <a:r>
                        <a:rPr lang="fr-FR" sz="1000" b="0" i="0" baseline="0" dirty="0" smtClean="0"/>
                        <a:t> gelée trop froide au moment de l’utilisation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Coupe peu nette à la surface</a:t>
                      </a:r>
                      <a:r>
                        <a:rPr lang="fr-FR" sz="1000" b="0" i="0" baseline="0" dirty="0" smtClean="0"/>
                        <a:t> : lame de couteau pas nettoyée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Très</a:t>
                      </a:r>
                      <a:r>
                        <a:rPr lang="fr-FR" sz="1000" b="1" i="0" u="sng" baseline="0" dirty="0" smtClean="0"/>
                        <a:t> doux</a:t>
                      </a:r>
                      <a:r>
                        <a:rPr lang="fr-FR" sz="1000" b="0" i="0" baseline="0" dirty="0" smtClean="0"/>
                        <a:t> : confiture et glaçage trop épais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Coupe peu nette à la surface</a:t>
                      </a:r>
                      <a:r>
                        <a:rPr lang="fr-FR" sz="1000" b="0" i="0" baseline="0" dirty="0" smtClean="0"/>
                        <a:t> : lame du couteau pas nettoyée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7800">
                <a:tc>
                  <a:txBody>
                    <a:bodyPr/>
                    <a:lstStyle/>
                    <a:p>
                      <a:r>
                        <a:rPr lang="fr-FR" sz="1000" b="1" i="1" dirty="0" smtClean="0"/>
                        <a:t>Autres exemples</a:t>
                      </a:r>
                      <a:endParaRPr lang="fr-FR" sz="1000" b="1" i="1" dirty="0"/>
                    </a:p>
                    <a:p>
                      <a:endParaRPr lang="fr-FR" sz="1200" b="1" i="1" dirty="0" smtClean="0"/>
                    </a:p>
                    <a:p>
                      <a:endParaRPr lang="fr-FR" sz="12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1" dirty="0" smtClean="0">
                          <a:solidFill>
                            <a:srgbClr val="0000FF"/>
                          </a:solidFill>
                        </a:rPr>
                        <a:t>Tourte japonais</a:t>
                      </a:r>
                      <a:r>
                        <a:rPr lang="fr-FR" sz="1000" b="1" i="1" baseline="0" dirty="0" smtClean="0">
                          <a:solidFill>
                            <a:srgbClr val="0000FF"/>
                          </a:solidFill>
                        </a:rPr>
                        <a:t> / Tourte à la prune / Tourte Williams</a:t>
                      </a:r>
                      <a:endParaRPr lang="fr-FR" sz="1000" b="1" i="1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i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i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i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0" i="0" dirty="0" smtClean="0"/>
                    </a:p>
                    <a:p>
                      <a:endParaRPr lang="fr-FR" sz="1000" b="0" i="0" dirty="0" smtClean="0"/>
                    </a:p>
                    <a:p>
                      <a:endParaRPr lang="fr-FR" sz="1000" b="0" i="0" dirty="0" smtClean="0"/>
                    </a:p>
                    <a:p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1" dirty="0" smtClean="0">
                          <a:solidFill>
                            <a:srgbClr val="0000FF"/>
                          </a:solidFill>
                        </a:rPr>
                        <a:t>Tourte au yogourt et fraises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1" dirty="0" smtClean="0">
                          <a:solidFill>
                            <a:srgbClr val="0000FF"/>
                          </a:solidFill>
                        </a:rPr>
                        <a:t>Tourte de Linz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Image 5" descr="recipe-aprikosen-quark-tort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636" y="2429869"/>
            <a:ext cx="1170426" cy="702991"/>
          </a:xfrm>
          <a:prstGeom prst="rect">
            <a:avLst/>
          </a:prstGeom>
        </p:spPr>
      </p:pic>
      <p:pic>
        <p:nvPicPr>
          <p:cNvPr id="8" name="Image 7" descr="recipe-sacher-torte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865" y="2429869"/>
            <a:ext cx="1204219" cy="723288"/>
          </a:xfrm>
          <a:prstGeom prst="rect">
            <a:avLst/>
          </a:prstGeom>
        </p:spPr>
      </p:pic>
      <p:pic>
        <p:nvPicPr>
          <p:cNvPr id="2" name="Image 1" descr="IMG_2965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197" y="2403404"/>
            <a:ext cx="855763" cy="729456"/>
          </a:xfrm>
          <a:prstGeom prst="rect">
            <a:avLst/>
          </a:prstGeom>
        </p:spPr>
      </p:pic>
      <p:pic>
        <p:nvPicPr>
          <p:cNvPr id="3" name="Image 2" descr="IMG_2966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397" y="2403404"/>
            <a:ext cx="887609" cy="734321"/>
          </a:xfrm>
          <a:prstGeom prst="rect">
            <a:avLst/>
          </a:prstGeom>
        </p:spPr>
      </p:pic>
      <p:pic>
        <p:nvPicPr>
          <p:cNvPr id="5" name="Image 4" descr="IMG_2964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153" y="5879294"/>
            <a:ext cx="678107" cy="599946"/>
          </a:xfrm>
          <a:prstGeom prst="rect">
            <a:avLst/>
          </a:prstGeom>
        </p:spPr>
      </p:pic>
      <p:pic>
        <p:nvPicPr>
          <p:cNvPr id="9" name="Image 8" descr="IMG_2963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679" y="5742865"/>
            <a:ext cx="927008" cy="734523"/>
          </a:xfrm>
          <a:prstGeom prst="rect">
            <a:avLst/>
          </a:prstGeom>
        </p:spPr>
      </p:pic>
      <p:pic>
        <p:nvPicPr>
          <p:cNvPr id="10" name="Image 9" descr="IMG_2962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350" y="5739353"/>
            <a:ext cx="1107052" cy="73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66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Tartes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612891"/>
              </p:ext>
            </p:extLst>
          </p:nvPr>
        </p:nvGraphicFramePr>
        <p:xfrm>
          <a:off x="402604" y="1712989"/>
          <a:ext cx="8354755" cy="484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3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4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7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981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Tartes aux fruits avec royale</a:t>
                      </a:r>
                    </a:p>
                    <a:p>
                      <a:pPr algn="ctr"/>
                      <a:endParaRPr lang="fr-FR" sz="1200" b="1" dirty="0" smtClean="0"/>
                    </a:p>
                    <a:p>
                      <a:pPr algn="ctr"/>
                      <a:endParaRPr lang="fr-FR" sz="1200" b="1" dirty="0" smtClean="0"/>
                    </a:p>
                    <a:p>
                      <a:pPr algn="ctr"/>
                      <a:endParaRPr lang="fr-FR" sz="1200" b="1" dirty="0" smtClean="0"/>
                    </a:p>
                    <a:p>
                      <a:pPr algn="ctr"/>
                      <a:endParaRPr lang="fr-FR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Tartes aux fruits sans royale</a:t>
                      </a:r>
                      <a:endParaRPr lang="fr-FR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Tartes aux fruits</a:t>
                      </a:r>
                      <a:r>
                        <a:rPr lang="fr-FR" sz="1200" b="1" baseline="0" dirty="0" smtClean="0"/>
                        <a:t> recouvertes</a:t>
                      </a:r>
                      <a:endParaRPr lang="fr-FR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00">
                <a:tc>
                  <a:txBody>
                    <a:bodyPr/>
                    <a:lstStyle/>
                    <a:p>
                      <a:r>
                        <a:rPr lang="fr-FR" sz="1000" b="1" i="1" dirty="0" smtClean="0"/>
                        <a:t>Conseils</a:t>
                      </a:r>
                      <a:endParaRPr lang="fr-FR" sz="10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dirty="0" smtClean="0"/>
                        <a:t>Recouvrir la plaque régulièrement avec les fruits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dirty="0" smtClean="0"/>
                        <a:t>Choisir les fruits qui conviennent</a:t>
                      </a:r>
                      <a:r>
                        <a:rPr lang="fr-FR" sz="1000" b="0" i="0" baseline="0" dirty="0" smtClean="0"/>
                        <a:t> (pommes, abricots, pruneaux, rhubarbe, cerises dénoyautées, poires, myrtilles, groseilles rouges)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Aux ¾ de la cuisson, on peut saupoudrer avec des amandes effilées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Couper aux ciseaux les pointes sombres sur les fruits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dirty="0" smtClean="0"/>
                        <a:t>Utiliser une plaque à trous (obligatoire pour</a:t>
                      </a:r>
                      <a:r>
                        <a:rPr lang="fr-FR" sz="1000" b="0" i="0" baseline="0" dirty="0" smtClean="0"/>
                        <a:t> le combi-steamer ou le four à air chaud)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Beurrer la plaque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Foncer le fond de pâte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Recouvrir le fond avec des brisures, des noisettes ou des graines moulues, puis placer les fruits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Cuire au four avec le tirage ouvert entre 200 et 230°C, bien cuire le fond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Dans un four conventionnel, la plaque doit être glissée dans la partie inférieure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Passer la tarte à la gelée et saupoudrer légèrement le bord de sucre glace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dirty="0" smtClean="0"/>
                        <a:t>Epaisseur de la pâte du couvercle</a:t>
                      </a:r>
                      <a:r>
                        <a:rPr lang="fr-FR" sz="1000" b="0" i="0" baseline="0" dirty="0" smtClean="0"/>
                        <a:t> env.4mm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Piquer le couvercle avec une fourchette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00">
                <a:tc>
                  <a:txBody>
                    <a:bodyPr/>
                    <a:lstStyle/>
                    <a:p>
                      <a:r>
                        <a:rPr lang="fr-FR" sz="1000" b="1" i="1" dirty="0" smtClean="0"/>
                        <a:t>Sources d’erreur</a:t>
                      </a:r>
                      <a:endParaRPr lang="fr-FR" sz="10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Bord retiré</a:t>
                      </a:r>
                      <a:r>
                        <a:rPr lang="fr-FR" sz="1000" b="1" i="0" u="none" dirty="0" smtClean="0"/>
                        <a:t> </a:t>
                      </a:r>
                      <a:r>
                        <a:rPr lang="fr-FR" sz="1000" b="0" i="0" dirty="0" smtClean="0"/>
                        <a:t>: fond de pâte trop dur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Insuffisamment cuit</a:t>
                      </a:r>
                      <a:r>
                        <a:rPr lang="fr-FR" sz="1000" b="1" i="0" u="none" dirty="0" smtClean="0"/>
                        <a:t> </a:t>
                      </a:r>
                      <a:r>
                        <a:rPr lang="fr-FR" sz="1000" b="0" i="0" dirty="0" smtClean="0"/>
                        <a:t>: chaleur inférieure trop faible, pas choisi une plaque à trous,</a:t>
                      </a:r>
                      <a:r>
                        <a:rPr lang="fr-FR" sz="1000" b="0" i="0" baseline="0" dirty="0" smtClean="0"/>
                        <a:t> abaisse de pâte trop épaisse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Trop du jus</a:t>
                      </a:r>
                      <a:r>
                        <a:rPr lang="fr-FR" sz="1000" b="1" i="0" u="none" baseline="0" dirty="0" smtClean="0"/>
                        <a:t> </a:t>
                      </a:r>
                      <a:r>
                        <a:rPr lang="fr-FR" sz="1000" b="0" i="0" baseline="0" dirty="0" smtClean="0"/>
                        <a:t>: fruits inadaptés ou trop mûrs, pas ou trop peu de noix moulues ou de brisures sur le fond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Pointes des fruits noires</a:t>
                      </a:r>
                      <a:r>
                        <a:rPr lang="fr-FR" sz="1000" b="1" i="0" u="none" baseline="0" dirty="0" smtClean="0"/>
                        <a:t> </a:t>
                      </a:r>
                      <a:r>
                        <a:rPr lang="fr-FR" sz="1000" b="0" i="0" baseline="0" dirty="0" smtClean="0"/>
                        <a:t>: chaleur supérieure trop forte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Bord retiré</a:t>
                      </a:r>
                      <a:r>
                        <a:rPr lang="fr-FR" sz="1000" b="1" i="0" u="none" dirty="0" smtClean="0"/>
                        <a:t> </a:t>
                      </a:r>
                      <a:r>
                        <a:rPr lang="fr-FR" sz="1000" b="0" i="0" dirty="0" smtClean="0"/>
                        <a:t>: fond de pâte trop dur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Insuffisamment cuit</a:t>
                      </a:r>
                      <a:r>
                        <a:rPr lang="fr-FR" sz="1000" b="1" i="0" u="none" dirty="0" smtClean="0"/>
                        <a:t> </a:t>
                      </a:r>
                      <a:r>
                        <a:rPr lang="fr-FR" sz="1000" b="0" i="0" dirty="0" smtClean="0"/>
                        <a:t>: chaleur inférieure trop faible, pas choisi une plaque à trous,</a:t>
                      </a:r>
                      <a:r>
                        <a:rPr lang="fr-FR" sz="1000" b="0" i="0" baseline="0" dirty="0" smtClean="0"/>
                        <a:t> abaisse de pâte trop épaisse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Trop du jus</a:t>
                      </a:r>
                      <a:r>
                        <a:rPr lang="fr-FR" sz="1000" b="1" i="0" u="none" baseline="0" dirty="0" smtClean="0"/>
                        <a:t> </a:t>
                      </a:r>
                      <a:r>
                        <a:rPr lang="fr-FR" sz="1000" b="0" i="0" baseline="0" dirty="0" smtClean="0"/>
                        <a:t>: fruits inadaptés ou trop mûrs, pas ou trop peu de noix moulues ou de brisures sur le fond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Pointes des fruits noires</a:t>
                      </a:r>
                      <a:r>
                        <a:rPr lang="fr-FR" sz="1000" b="1" i="0" u="none" baseline="0" dirty="0" smtClean="0"/>
                        <a:t> </a:t>
                      </a:r>
                      <a:r>
                        <a:rPr lang="fr-FR" sz="1000" b="0" i="0" baseline="0" dirty="0" smtClean="0"/>
                        <a:t>: chaleur supérieure trop forte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Le jus est sorti</a:t>
                      </a:r>
                      <a:r>
                        <a:rPr lang="fr-FR" sz="1000" b="1" i="0" u="none" dirty="0" smtClean="0"/>
                        <a:t> </a:t>
                      </a:r>
                      <a:r>
                        <a:rPr lang="fr-FR" sz="1000" b="0" i="0" dirty="0" smtClean="0"/>
                        <a:t>: utilisé des fruits trop juteux, four trop froid, cuisson trop longue, insuffisamment</a:t>
                      </a:r>
                      <a:r>
                        <a:rPr lang="fr-FR" sz="1000" b="0" i="0" baseline="0" dirty="0" smtClean="0"/>
                        <a:t> recouvert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Surface déchirée</a:t>
                      </a:r>
                      <a:r>
                        <a:rPr lang="fr-FR" sz="1000" b="1" i="0" u="none" baseline="0" dirty="0" smtClean="0"/>
                        <a:t> </a:t>
                      </a:r>
                      <a:r>
                        <a:rPr lang="fr-FR" sz="1000" b="0" i="0" baseline="0" dirty="0" smtClean="0"/>
                        <a:t>: four pas assez chaud et cuisson trop longue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Surface s’effrite</a:t>
                      </a:r>
                      <a:r>
                        <a:rPr lang="fr-FR" sz="1000" b="0" i="0" baseline="0" dirty="0" smtClean="0"/>
                        <a:t> : pâte brûlée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Image 1" descr="tarte-aux-pommes-crème-pris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748" y="1934100"/>
            <a:ext cx="1122555" cy="748983"/>
          </a:xfrm>
          <a:prstGeom prst="rect">
            <a:avLst/>
          </a:prstGeom>
        </p:spPr>
      </p:pic>
      <p:pic>
        <p:nvPicPr>
          <p:cNvPr id="3" name="Image 2" descr="tarte-pommes-2-64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53" y="1940482"/>
            <a:ext cx="1050524" cy="751392"/>
          </a:xfrm>
          <a:prstGeom prst="rect">
            <a:avLst/>
          </a:prstGeom>
        </p:spPr>
      </p:pic>
      <p:pic>
        <p:nvPicPr>
          <p:cNvPr id="5" name="Image 4" descr="50164378_p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870" y="1950003"/>
            <a:ext cx="1116528" cy="741871"/>
          </a:xfrm>
          <a:prstGeom prst="rect">
            <a:avLst/>
          </a:prstGeom>
        </p:spPr>
      </p:pic>
      <p:pic>
        <p:nvPicPr>
          <p:cNvPr id="6" name="Image 5" descr="portion-tarte-couverte-aux-pommes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208" y="1950003"/>
            <a:ext cx="1205545" cy="73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24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Tartes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383973"/>
              </p:ext>
            </p:extLst>
          </p:nvPr>
        </p:nvGraphicFramePr>
        <p:xfrm>
          <a:off x="402604" y="1835482"/>
          <a:ext cx="8347440" cy="478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3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9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4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981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Fonds de tarte cuits à blanc garnis de fruits </a:t>
                      </a:r>
                    </a:p>
                    <a:p>
                      <a:pPr algn="ctr"/>
                      <a:r>
                        <a:rPr lang="fr-FR" sz="1200" b="1" dirty="0" smtClean="0"/>
                        <a:t>(Tartes</a:t>
                      </a:r>
                      <a:r>
                        <a:rPr lang="fr-FR" sz="1200" b="1" baseline="0" dirty="0" smtClean="0"/>
                        <a:t> ou tartelettes aux fruits)</a:t>
                      </a:r>
                    </a:p>
                    <a:p>
                      <a:pPr algn="ctr"/>
                      <a:endParaRPr lang="fr-FR" sz="1200" b="1" baseline="0" dirty="0" smtClean="0"/>
                    </a:p>
                    <a:p>
                      <a:pPr algn="ctr"/>
                      <a:endParaRPr lang="fr-FR" sz="1200" b="1" baseline="0" dirty="0" smtClean="0"/>
                    </a:p>
                    <a:p>
                      <a:pPr algn="ctr"/>
                      <a:endParaRPr lang="fr-FR" sz="1200" b="1" baseline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Tarte </a:t>
                      </a:r>
                      <a:r>
                        <a:rPr lang="fr-FR" sz="1200" b="1" dirty="0" err="1" smtClean="0"/>
                        <a:t>Tatin</a:t>
                      </a:r>
                      <a:endParaRPr lang="fr-FR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00">
                <a:tc>
                  <a:txBody>
                    <a:bodyPr/>
                    <a:lstStyle/>
                    <a:p>
                      <a:r>
                        <a:rPr lang="fr-FR" sz="1000" b="1" i="1" dirty="0" smtClean="0"/>
                        <a:t>Cuire à blanc</a:t>
                      </a:r>
                      <a:endParaRPr lang="fr-FR" sz="10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dirty="0" smtClean="0"/>
                        <a:t>Les fonds en pâte sucrée ou</a:t>
                      </a:r>
                      <a:r>
                        <a:rPr lang="fr-FR" sz="1000" b="0" i="0" baseline="0" dirty="0" smtClean="0"/>
                        <a:t> brisée à recouvrir de fruits et/ou de crème sont cuits à blanc, c’est-à-dire sans remplissage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dirty="0" smtClean="0"/>
                        <a:t>On</a:t>
                      </a:r>
                      <a:r>
                        <a:rPr lang="fr-FR" sz="1000" b="0" i="0" baseline="0" dirty="0" smtClean="0"/>
                        <a:t> piquera bien le fond avec une fourchette pour éviter la formation de bulles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Il est recommandé de laisser reposer le fond de pâte environ 30 minutes au réfrigérateur avant de le cuire pour éviter que la pâte se rétracte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Pour éviter que le bord retombe, on dépose un papier cuisson sur le fond de pâte et le recouvre de noyaux de cerises ou de pois chiches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A la moitié de la cuisson, on retire le tout et termine la cuisson du fond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Vers la fin de la cuisson, enduire le fond avec du blanc d’œuf, ou l’enduire de couverture liquide après la cuisson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Cela permet d’éviter que le fond ramollisse trop une fois garni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000" b="0" i="0" baseline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00">
                <a:tc>
                  <a:txBody>
                    <a:bodyPr/>
                    <a:lstStyle/>
                    <a:p>
                      <a:r>
                        <a:rPr lang="fr-FR" sz="1000" b="1" i="1" dirty="0" smtClean="0"/>
                        <a:t>Conseils</a:t>
                      </a:r>
                      <a:endParaRPr lang="fr-FR" sz="10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dirty="0" smtClean="0"/>
                        <a:t>On peut aussi poser les fruits directement sur la pâte cuite (sans autre</a:t>
                      </a:r>
                      <a:r>
                        <a:rPr lang="fr-FR" sz="1000" b="0" i="0" baseline="0" dirty="0" smtClean="0"/>
                        <a:t> garniture)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Toutes les sortes de baies conviennent pour ces tartes ou tartelettes, ainsi que les ananas, kiwis, mandarines, oranges et figues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Les bananes deviennent vite brunes et doivent donc être enduites de jus de citron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On peut aussi utiliser des poires, des abricots ou des pêches pochées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Veiller à ne pas déposer trop tard le fond de pâte feuilletée sur les pommes précuites (la pâte à besoin de 15 à 20 minutes de cuisson)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Servir la tarte </a:t>
                      </a:r>
                      <a:r>
                        <a:rPr lang="fr-FR" sz="1000" b="0" i="0" baseline="0" dirty="0" err="1" smtClean="0"/>
                        <a:t>Tatin</a:t>
                      </a:r>
                      <a:r>
                        <a:rPr lang="fr-FR" sz="1000" b="0" i="0" baseline="0" dirty="0" smtClean="0"/>
                        <a:t> avec de la glace à la vanille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00">
                <a:tc>
                  <a:txBody>
                    <a:bodyPr/>
                    <a:lstStyle/>
                    <a:p>
                      <a:r>
                        <a:rPr lang="fr-FR" sz="1000" b="1" i="1" dirty="0" smtClean="0"/>
                        <a:t>Sources d’erreur</a:t>
                      </a:r>
                      <a:endParaRPr lang="fr-FR" sz="10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Bord rétracté</a:t>
                      </a:r>
                      <a:r>
                        <a:rPr lang="fr-FR" sz="1000" b="1" i="0" u="none" baseline="0" dirty="0" smtClean="0"/>
                        <a:t> </a:t>
                      </a:r>
                      <a:r>
                        <a:rPr lang="fr-FR" sz="1000" b="0" i="0" baseline="0" dirty="0" smtClean="0"/>
                        <a:t>: fond de pâte trop dur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Fond insuffisamment cuit</a:t>
                      </a:r>
                      <a:r>
                        <a:rPr lang="fr-FR" sz="1000" b="0" i="0" baseline="0" dirty="0" smtClean="0"/>
                        <a:t> : chaleur supérieure trop faible, pas utilisé de plaque à trous, abaisse trop épaisse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Fond de pâte mou</a:t>
                      </a:r>
                      <a:r>
                        <a:rPr lang="fr-FR" sz="1000" b="1" i="0" u="none" baseline="0" dirty="0" smtClean="0"/>
                        <a:t> </a:t>
                      </a:r>
                      <a:r>
                        <a:rPr lang="fr-FR" sz="1000" b="0" i="0" baseline="0" dirty="0" smtClean="0"/>
                        <a:t>: n’a pas été enduit de blanc d’œuf ou de couverture, a attendu trop longtemps, utilisé des fruits trop juteux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Fruits desséchés ou oxydés</a:t>
                      </a:r>
                      <a:r>
                        <a:rPr lang="fr-FR" sz="1000" b="1" i="0" u="none" baseline="0" dirty="0" smtClean="0"/>
                        <a:t> </a:t>
                      </a:r>
                      <a:r>
                        <a:rPr lang="fr-FR" sz="1000" b="0" i="0" baseline="0" dirty="0" smtClean="0"/>
                        <a:t>: pas enduits de confiture aux abricots ou de gelée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Le sucre n’a pas caramélisé</a:t>
                      </a:r>
                      <a:r>
                        <a:rPr lang="fr-FR" sz="1000" b="1" i="0" u="none" dirty="0" smtClean="0"/>
                        <a:t> </a:t>
                      </a:r>
                      <a:r>
                        <a:rPr lang="fr-FR" sz="1000" b="0" i="0" dirty="0" smtClean="0"/>
                        <a:t>: ajouté</a:t>
                      </a:r>
                      <a:r>
                        <a:rPr lang="fr-FR" sz="1000" b="0" i="0" baseline="0" dirty="0" smtClean="0"/>
                        <a:t> la pâte trop tôt, ou cuit avec une chaleur inférieure trop basse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Sucre brûlé</a:t>
                      </a:r>
                      <a:r>
                        <a:rPr lang="fr-FR" sz="1000" b="1" i="0" u="none" baseline="0" dirty="0" smtClean="0"/>
                        <a:t> </a:t>
                      </a:r>
                      <a:r>
                        <a:rPr lang="fr-FR" sz="1000" b="0" i="0" baseline="0" dirty="0" smtClean="0"/>
                        <a:t>: déposé le fond de pâte trop tard ou chaleur supérieure trop forte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Image 1" descr="tarte tati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771" y="2101787"/>
            <a:ext cx="914193" cy="685645"/>
          </a:xfrm>
          <a:prstGeom prst="rect">
            <a:avLst/>
          </a:prstGeom>
        </p:spPr>
      </p:pic>
      <p:pic>
        <p:nvPicPr>
          <p:cNvPr id="3" name="Image 2" descr="IMG_297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637" y="2081917"/>
            <a:ext cx="850201" cy="70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88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Spécialités de saison </a:t>
            </a:r>
            <a:br>
              <a:rPr lang="fr-FR" b="1" dirty="0" smtClean="0"/>
            </a:br>
            <a:r>
              <a:rPr lang="fr-FR" b="1" dirty="0" smtClean="0"/>
              <a:t>ou de fête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21303"/>
              </p:ext>
            </p:extLst>
          </p:nvPr>
        </p:nvGraphicFramePr>
        <p:xfrm>
          <a:off x="402604" y="1712989"/>
          <a:ext cx="8354755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3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2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5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2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981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Couronne des Rois</a:t>
                      </a:r>
                    </a:p>
                    <a:p>
                      <a:pPr algn="ctr"/>
                      <a:endParaRPr lang="fr-FR" sz="1200" b="1" dirty="0" smtClean="0"/>
                    </a:p>
                    <a:p>
                      <a:pPr algn="ctr"/>
                      <a:endParaRPr lang="fr-FR" sz="1200" b="1" dirty="0" smtClean="0"/>
                    </a:p>
                    <a:p>
                      <a:pPr algn="ctr"/>
                      <a:endParaRPr lang="fr-FR" sz="1200" b="1" dirty="0" smtClean="0"/>
                    </a:p>
                    <a:p>
                      <a:pPr algn="ctr"/>
                      <a:endParaRPr lang="fr-FR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Gâteau de Pâques</a:t>
                      </a:r>
                      <a:endParaRPr lang="fr-FR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err="1" smtClean="0"/>
                        <a:t>Stollen</a:t>
                      </a:r>
                      <a:r>
                        <a:rPr lang="fr-FR" sz="1200" b="1" dirty="0" smtClean="0"/>
                        <a:t> de Noël</a:t>
                      </a:r>
                      <a:endParaRPr lang="fr-FR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00">
                <a:tc>
                  <a:txBody>
                    <a:bodyPr/>
                    <a:lstStyle/>
                    <a:p>
                      <a:r>
                        <a:rPr lang="fr-FR" sz="1000" b="1" i="1" dirty="0" err="1" smtClean="0"/>
                        <a:t>Caracté</a:t>
                      </a:r>
                      <a:r>
                        <a:rPr lang="fr-FR" sz="1000" b="1" i="1" dirty="0" smtClean="0"/>
                        <a:t>-</a:t>
                      </a:r>
                    </a:p>
                    <a:p>
                      <a:r>
                        <a:rPr lang="fr-FR" sz="1000" b="1" i="1" dirty="0" err="1" smtClean="0"/>
                        <a:t>ristiques</a:t>
                      </a:r>
                      <a:endParaRPr lang="fr-FR" sz="10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Pâte</a:t>
                      </a:r>
                      <a:r>
                        <a:rPr lang="fr-FR" sz="1000" b="0" i="0" dirty="0" smtClean="0"/>
                        <a:t> : pâte levée sucrée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Forme</a:t>
                      </a:r>
                      <a:r>
                        <a:rPr lang="fr-FR" sz="1000" b="0" i="0" baseline="0" dirty="0" smtClean="0"/>
                        <a:t> : ronde, légèrement bombée, avec 6,8 ou 10 petites boules de pâte placées autour d’une plus grande au centre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Surface</a:t>
                      </a:r>
                      <a:r>
                        <a:rPr lang="fr-FR" sz="1000" b="0" i="0" baseline="0" dirty="0" smtClean="0"/>
                        <a:t> : lisse, brillante, avec des amandes effilées et du sucre grêle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Pâte</a:t>
                      </a:r>
                      <a:r>
                        <a:rPr lang="fr-FR" sz="1000" b="0" i="0" dirty="0" smtClean="0"/>
                        <a:t> : pâte sucrée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Masse à fourrer</a:t>
                      </a:r>
                      <a:r>
                        <a:rPr lang="fr-FR" sz="1000" b="0" i="0" dirty="0" smtClean="0"/>
                        <a:t> : appareil au riz ou à la semoule avec</a:t>
                      </a:r>
                      <a:r>
                        <a:rPr lang="fr-FR" sz="1000" b="0" i="0" baseline="0" dirty="0" smtClean="0"/>
                        <a:t> raisins secs</a:t>
                      </a:r>
                      <a:endParaRPr lang="fr-FR" sz="1000" b="0" i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Forme</a:t>
                      </a:r>
                      <a:r>
                        <a:rPr lang="fr-FR" sz="1000" b="0" i="0" baseline="0" dirty="0" smtClean="0"/>
                        <a:t> : ronde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Surface</a:t>
                      </a:r>
                      <a:r>
                        <a:rPr lang="fr-FR" sz="1000" b="0" i="0" baseline="0" dirty="0" smtClean="0"/>
                        <a:t> : saupoudrée de sucre glace</a:t>
                      </a:r>
                      <a:endParaRPr lang="fr-FR" sz="1000" b="0" i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endParaRPr lang="fr-FR" sz="1000" b="0" i="0" baseline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Pâte</a:t>
                      </a:r>
                      <a:r>
                        <a:rPr lang="fr-FR" sz="1000" b="0" i="0" dirty="0" smtClean="0"/>
                        <a:t> : pâte levée sucrée</a:t>
                      </a:r>
                      <a:r>
                        <a:rPr lang="fr-FR" sz="1000" b="0" i="0" baseline="0" dirty="0" smtClean="0"/>
                        <a:t> riche</a:t>
                      </a:r>
                      <a:endParaRPr lang="fr-FR" sz="1000" b="0" i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Forme</a:t>
                      </a:r>
                      <a:r>
                        <a:rPr lang="fr-FR" sz="1000" b="0" i="0" baseline="0" dirty="0" smtClean="0"/>
                        <a:t> : ovale allongée, droite, avec 3 voûtes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Surface</a:t>
                      </a:r>
                      <a:r>
                        <a:rPr lang="fr-FR" sz="1000" b="0" i="0" baseline="0" dirty="0" smtClean="0"/>
                        <a:t> : irrégulière, bosselée en raison de la forte part de fruits, saupoudrée de sucre glace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00">
                <a:tc>
                  <a:txBody>
                    <a:bodyPr/>
                    <a:lstStyle/>
                    <a:p>
                      <a:r>
                        <a:rPr lang="fr-FR" sz="1000" b="1" i="1" dirty="0" smtClean="0"/>
                        <a:t>Conseils</a:t>
                      </a:r>
                      <a:endParaRPr lang="fr-FR" sz="10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dirty="0" smtClean="0"/>
                        <a:t>Pour que l’arôme se développe,</a:t>
                      </a:r>
                      <a:r>
                        <a:rPr lang="fr-FR" sz="1000" b="0" i="0" baseline="0" dirty="0" smtClean="0"/>
                        <a:t> bien laisser monter la pâte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Badigeonner 2 fois avec du jaune d’œuf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Placer les parties extérieures proches de la partie centrale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dirty="0" smtClean="0"/>
                        <a:t>Piquer</a:t>
                      </a:r>
                      <a:r>
                        <a:rPr lang="fr-FR" sz="1000" b="0" i="0" baseline="0" dirty="0" smtClean="0"/>
                        <a:t> la pâte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Laisser reposer le moule foncé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Retourner après la cuisson pour obtenir une surface lisse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baseline="0" dirty="0" smtClean="0"/>
                        <a:t>Utiliser du « sucre neige de décoration » pour saupoudrer, car il ne fond pas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dirty="0" smtClean="0"/>
                        <a:t>La veille, macérer les fruits dans du rhum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0" i="0" dirty="0" smtClean="0"/>
                        <a:t>Ajouter les fruits et les noix</a:t>
                      </a:r>
                      <a:r>
                        <a:rPr lang="fr-FR" sz="1000" b="0" i="0" baseline="0" dirty="0" smtClean="0"/>
                        <a:t> une fois que la pâte est bien développée, sinon elle ne lève pas bien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00">
                <a:tc>
                  <a:txBody>
                    <a:bodyPr/>
                    <a:lstStyle/>
                    <a:p>
                      <a:r>
                        <a:rPr lang="fr-FR" sz="1000" b="1" i="1" dirty="0" smtClean="0"/>
                        <a:t>Sources d’erreur</a:t>
                      </a:r>
                      <a:endParaRPr lang="fr-FR" sz="10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Eléments séparés</a:t>
                      </a:r>
                      <a:r>
                        <a:rPr lang="fr-FR" sz="1000" b="1" i="0" u="none" dirty="0" smtClean="0"/>
                        <a:t> </a:t>
                      </a:r>
                      <a:r>
                        <a:rPr lang="fr-FR" sz="1000" b="0" i="0" dirty="0" smtClean="0"/>
                        <a:t>: pâte trop ferme, cuisson insuffisante des morceaux, farine attachée</a:t>
                      </a:r>
                      <a:r>
                        <a:rPr lang="fr-FR" sz="1000" b="0" i="0" baseline="0" dirty="0" smtClean="0"/>
                        <a:t> sur les éléments</a:t>
                      </a:r>
                      <a:endParaRPr lang="fr-FR" sz="1000" b="0" i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Partie centrale retombée</a:t>
                      </a:r>
                      <a:r>
                        <a:rPr lang="fr-FR" sz="1000" b="1" i="0" u="none" baseline="0" dirty="0" smtClean="0"/>
                        <a:t> </a:t>
                      </a:r>
                      <a:r>
                        <a:rPr lang="fr-FR" sz="1000" b="0" i="0" dirty="0" smtClean="0"/>
                        <a:t>: pâte</a:t>
                      </a:r>
                      <a:r>
                        <a:rPr lang="fr-FR" sz="1000" b="0" i="0" baseline="0" dirty="0" smtClean="0"/>
                        <a:t> trop molle, cuisson trop faible, four trop chaud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La pâte se rétracte</a:t>
                      </a:r>
                      <a:r>
                        <a:rPr lang="fr-FR" sz="1000" b="1" i="0" u="sng" baseline="0" dirty="0" smtClean="0"/>
                        <a:t> à la cuisson</a:t>
                      </a:r>
                      <a:r>
                        <a:rPr lang="fr-FR" sz="1000" b="1" i="0" u="none" dirty="0" smtClean="0"/>
                        <a:t> </a:t>
                      </a:r>
                      <a:r>
                        <a:rPr lang="fr-FR" sz="1000" b="0" i="0" dirty="0" smtClean="0"/>
                        <a:t>: pâte dure, qui n’a pas reposé suffisamment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Bulles à la surface</a:t>
                      </a:r>
                      <a:r>
                        <a:rPr lang="fr-FR" sz="1000" b="1" i="0" u="none" dirty="0" smtClean="0"/>
                        <a:t> </a:t>
                      </a:r>
                      <a:r>
                        <a:rPr lang="fr-FR" sz="1000" b="0" i="0" dirty="0" smtClean="0"/>
                        <a:t>: fond pas suffisamment piqué</a:t>
                      </a:r>
                      <a:endParaRPr lang="fr-FR" sz="1000" b="0" i="0" baseline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Retombe au milieu</a:t>
                      </a:r>
                      <a:r>
                        <a:rPr lang="fr-FR" sz="1000" b="1" i="0" u="none" baseline="0" dirty="0" smtClean="0"/>
                        <a:t> </a:t>
                      </a:r>
                      <a:r>
                        <a:rPr lang="fr-FR" sz="1000" b="0" i="0" baseline="0" dirty="0" smtClean="0"/>
                        <a:t>: appareil trop léger, riz trop cuit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baseline="0" dirty="0" smtClean="0"/>
                        <a:t>Le sucre glace fond</a:t>
                      </a:r>
                      <a:r>
                        <a:rPr lang="fr-FR" sz="1000" b="1" i="0" u="none" baseline="0" dirty="0" smtClean="0"/>
                        <a:t> </a:t>
                      </a:r>
                      <a:r>
                        <a:rPr lang="fr-FR" sz="1000" b="0" i="0" baseline="0" dirty="0" smtClean="0"/>
                        <a:t>: saupoudré sur la surface devenue humide pendant qu’elle refroidissait</a:t>
                      </a:r>
                      <a:endParaRPr lang="fr-FR" sz="10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Forme très plate</a:t>
                      </a:r>
                      <a:r>
                        <a:rPr lang="fr-FR" sz="1000" b="1" i="0" u="none" dirty="0" smtClean="0"/>
                        <a:t> </a:t>
                      </a:r>
                      <a:r>
                        <a:rPr lang="fr-FR" sz="1000" b="0" i="0" dirty="0" smtClean="0"/>
                        <a:t>: pâte trop molle,</a:t>
                      </a:r>
                      <a:r>
                        <a:rPr lang="fr-FR" sz="1000" b="0" i="0" baseline="0" dirty="0" smtClean="0"/>
                        <a:t> pâte insuffisamment développée, cuisson trop longue des pièces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Structure blanchâtre de la mie</a:t>
                      </a:r>
                      <a:r>
                        <a:rPr lang="fr-FR" sz="1000" b="1" i="0" u="none" dirty="0" smtClean="0"/>
                        <a:t> </a:t>
                      </a:r>
                      <a:r>
                        <a:rPr lang="fr-FR" sz="1000" b="0" i="0" dirty="0" smtClean="0"/>
                        <a:t>: adjonction trop précoce</a:t>
                      </a:r>
                      <a:r>
                        <a:rPr lang="fr-FR" sz="1000" b="0" i="0" baseline="0" dirty="0" smtClean="0"/>
                        <a:t> du beurre, pâte pétrie avec les fruits, développement trop long, faiblement cuit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sz="1000" b="1" i="0" u="sng" dirty="0" smtClean="0"/>
                        <a:t>Surface tachée, peu propre</a:t>
                      </a:r>
                      <a:r>
                        <a:rPr lang="fr-FR" sz="1000" b="1" i="0" u="none" dirty="0" smtClean="0"/>
                        <a:t> </a:t>
                      </a:r>
                      <a:r>
                        <a:rPr lang="fr-FR" sz="1000" b="0" i="0" dirty="0" smtClean="0"/>
                        <a:t>: enduit trop</a:t>
                      </a:r>
                      <a:r>
                        <a:rPr lang="fr-FR" sz="1000" b="0" i="0" baseline="0" dirty="0" smtClean="0"/>
                        <a:t> tard et avec un beurre froid, enduit irrégulièrement, saupoudré trop tôt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" name="Image 7" descr="GATEAU-3-ROIS-ESPAGN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59" y="1927654"/>
            <a:ext cx="807249" cy="758814"/>
          </a:xfrm>
          <a:prstGeom prst="rect">
            <a:avLst/>
          </a:prstGeom>
        </p:spPr>
      </p:pic>
      <p:pic>
        <p:nvPicPr>
          <p:cNvPr id="9" name="Image 8" descr="SE-Holiday-Stollen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094" y="1977443"/>
            <a:ext cx="1128191" cy="709025"/>
          </a:xfrm>
          <a:prstGeom prst="rect">
            <a:avLst/>
          </a:prstGeom>
        </p:spPr>
      </p:pic>
      <p:pic>
        <p:nvPicPr>
          <p:cNvPr id="11" name="Image 10" descr="29537650_p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719" y="1954374"/>
            <a:ext cx="1328396" cy="73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13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1230</TotalTime>
  <Words>2339</Words>
  <Application>Microsoft Office PowerPoint</Application>
  <PresentationFormat>Affichage à l'écran (4:3)</PresentationFormat>
  <Paragraphs>271</Paragraphs>
  <Slides>11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Brush Script MT</vt:lpstr>
      <vt:lpstr>Calibri</vt:lpstr>
      <vt:lpstr>Calisto MT</vt:lpstr>
      <vt:lpstr>Wingdings</vt:lpstr>
      <vt:lpstr>Capital</vt:lpstr>
      <vt:lpstr>Tourtes, tartes et tranches</vt:lpstr>
      <vt:lpstr>Définition</vt:lpstr>
      <vt:lpstr>Définition</vt:lpstr>
      <vt:lpstr>Tourtes, tartes et tranches</vt:lpstr>
      <vt:lpstr>Répartition des tourtes</vt:lpstr>
      <vt:lpstr>Tourtes fourrées</vt:lpstr>
      <vt:lpstr>Tartes</vt:lpstr>
      <vt:lpstr>Tartes</vt:lpstr>
      <vt:lpstr>Spécialités de saison  ou de fête</vt:lpstr>
      <vt:lpstr>Entremets à la crème  et aux crèmes</vt:lpstr>
      <vt:lpstr>Entremets à la crème  et aux crèmes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entremets</dc:title>
  <dc:creator>Cardinaux Yan</dc:creator>
  <cp:lastModifiedBy>Philippe Pache</cp:lastModifiedBy>
  <cp:revision>145</cp:revision>
  <dcterms:created xsi:type="dcterms:W3CDTF">2014-08-25T11:46:16Z</dcterms:created>
  <dcterms:modified xsi:type="dcterms:W3CDTF">2021-09-27T11:18:34Z</dcterms:modified>
</cp:coreProperties>
</file>