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8"/>
  </p:notesMasterIdLst>
  <p:sldIdLst>
    <p:sldId id="258" r:id="rId2"/>
    <p:sldId id="266" r:id="rId3"/>
    <p:sldId id="272" r:id="rId4"/>
    <p:sldId id="273" r:id="rId5"/>
    <p:sldId id="265" r:id="rId6"/>
    <p:sldId id="275" r:id="rId7"/>
    <p:sldId id="263" r:id="rId8"/>
    <p:sldId id="264" r:id="rId9"/>
    <p:sldId id="267" r:id="rId10"/>
    <p:sldId id="268" r:id="rId11"/>
    <p:sldId id="269" r:id="rId12"/>
    <p:sldId id="270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8" autoAdjust="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391C-BD24-944C-845F-E6232E473033}" type="datetimeFigureOut">
              <a:rPr lang="fr-FR" smtClean="0"/>
              <a:t>29/09/2014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E0E8-9A74-A24D-84BC-3EF9204ED2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9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29,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39896" y="4630432"/>
            <a:ext cx="5120640" cy="92350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HERBES, FLEURS ET EPICES / </a:t>
            </a:r>
            <a:r>
              <a:rPr lang="fr-FR" b="1" dirty="0" smtClean="0">
                <a:solidFill>
                  <a:schemeClr val="accent4"/>
                </a:solidFill>
              </a:rPr>
              <a:t>FEUILLES</a:t>
            </a:r>
            <a:endParaRPr lang="fr-FR" b="1" dirty="0">
              <a:solidFill>
                <a:schemeClr val="accent4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39" y="625633"/>
            <a:ext cx="4400489" cy="3303574"/>
          </a:xfrm>
          <a:prstGeom prst="rect">
            <a:avLst/>
          </a:prstGeom>
        </p:spPr>
      </p:pic>
      <p:sp>
        <p:nvSpPr>
          <p:cNvPr id="6" name="Sous-titre 1"/>
          <p:cNvSpPr>
            <a:spLocks noGrp="1"/>
          </p:cNvSpPr>
          <p:nvPr>
            <p:ph type="subTitle" idx="1"/>
          </p:nvPr>
        </p:nvSpPr>
        <p:spPr>
          <a:xfrm>
            <a:off x="3743323" y="6352550"/>
            <a:ext cx="5120640" cy="505450"/>
          </a:xfrm>
        </p:spPr>
        <p:txBody>
          <a:bodyPr>
            <a:normAutofit/>
          </a:bodyPr>
          <a:lstStyle/>
          <a:p>
            <a:pPr algn="ctr"/>
            <a:r>
              <a:rPr lang="fr-FR" sz="1600" i="1" dirty="0" smtClean="0"/>
              <a:t>CARDINAUX YAN</a:t>
            </a:r>
            <a:endParaRPr lang="fr-FR" sz="1600" i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54" y="5778708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92" y="6227177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CIBOULETTE / SCHNITTLAUCH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3874861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Ses tiges en forme de tuyau ressemblent à de l’</a:t>
            </a:r>
            <a:r>
              <a:rPr lang="fr-FR" b="1" dirty="0" smtClean="0">
                <a:solidFill>
                  <a:srgbClr val="834736"/>
                </a:solidFill>
              </a:rPr>
              <a:t>herbe</a:t>
            </a:r>
            <a:r>
              <a:rPr lang="fr-FR" dirty="0" smtClean="0"/>
              <a:t>, sa saveur piquante rappelle l’</a:t>
            </a:r>
            <a:r>
              <a:rPr lang="fr-FR" b="1" dirty="0" smtClean="0">
                <a:solidFill>
                  <a:srgbClr val="834736"/>
                </a:solidFill>
              </a:rPr>
              <a:t>oignon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Toujours l’ajouter en fin de cuisson seulement, car celle-ci détruit les substances aromatiques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Coupée fin pour le </a:t>
            </a:r>
            <a:r>
              <a:rPr lang="fr-FR" b="1" dirty="0" smtClean="0">
                <a:solidFill>
                  <a:srgbClr val="834736"/>
                </a:solidFill>
              </a:rPr>
              <a:t>séré</a:t>
            </a:r>
            <a:r>
              <a:rPr lang="fr-FR" dirty="0" smtClean="0"/>
              <a:t> aux fines herbes,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 et aux </a:t>
            </a:r>
            <a:r>
              <a:rPr lang="fr-FR" b="1" dirty="0" smtClean="0">
                <a:solidFill>
                  <a:srgbClr val="834736"/>
                </a:solidFill>
              </a:rPr>
              <a:t>œufs</a:t>
            </a:r>
          </a:p>
        </p:txBody>
      </p:sp>
      <p:pic>
        <p:nvPicPr>
          <p:cNvPr id="5" name="Espace réservé du contenu 4" descr="Ciboulett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94" b="-36994"/>
          <a:stretch>
            <a:fillRect/>
          </a:stretch>
        </p:blipFill>
        <p:spPr>
          <a:xfrm>
            <a:off x="4681130" y="228601"/>
            <a:ext cx="4251960" cy="4937760"/>
          </a:xfrm>
        </p:spPr>
      </p:pic>
      <p:pic>
        <p:nvPicPr>
          <p:cNvPr id="6" name="Image 5" descr="Ciboulett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86" y="4297953"/>
            <a:ext cx="3660594" cy="24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/>
              <a:t>CITRONNELLE EN BRANCHES / ZITRONENGRAS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Feuilles étroites vertes, blanches et légèrement plus épaisses à leur base</a:t>
            </a:r>
          </a:p>
          <a:p>
            <a:r>
              <a:rPr lang="fr-FR" dirty="0" smtClean="0"/>
              <a:t>Arôme frais de </a:t>
            </a:r>
            <a:r>
              <a:rPr lang="fr-FR" b="1" dirty="0" smtClean="0">
                <a:solidFill>
                  <a:schemeClr val="accent4"/>
                </a:solidFill>
              </a:rPr>
              <a:t>citron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On utilise la partie inférieure des feuilles fraîches, séchées ou en poudre</a:t>
            </a:r>
          </a:p>
          <a:p>
            <a:r>
              <a:rPr lang="fr-FR" dirty="0" smtClean="0"/>
              <a:t>Couper en morceaux d’env. 2 cm, laisser pendant la cuisson puis retirer au moment de servir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sauces de poissons</a:t>
            </a:r>
            <a:r>
              <a:rPr lang="fr-FR" dirty="0" smtClean="0"/>
              <a:t>, mets </a:t>
            </a:r>
            <a:r>
              <a:rPr lang="fr-FR" b="1" dirty="0" smtClean="0">
                <a:solidFill>
                  <a:srgbClr val="834736"/>
                </a:solidFill>
              </a:rPr>
              <a:t>asiatiques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viande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834736"/>
                </a:solidFill>
              </a:rPr>
              <a:t>légumes</a:t>
            </a:r>
            <a:r>
              <a:rPr lang="fr-FR" dirty="0" smtClean="0"/>
              <a:t>, ainsi que les </a:t>
            </a:r>
            <a:r>
              <a:rPr lang="fr-FR" b="1" dirty="0" smtClean="0">
                <a:solidFill>
                  <a:srgbClr val="834736"/>
                </a:solidFill>
              </a:rPr>
              <a:t>entremets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Citronnelle 02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094" b="-62094"/>
          <a:stretch>
            <a:fillRect/>
          </a:stretch>
        </p:blipFill>
        <p:spPr>
          <a:xfrm>
            <a:off x="5453528" y="228601"/>
            <a:ext cx="3132852" cy="3638151"/>
          </a:xfrm>
        </p:spPr>
      </p:pic>
      <p:pic>
        <p:nvPicPr>
          <p:cNvPr id="6" name="Image 5" descr="Citronnelle 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5" y="2953656"/>
            <a:ext cx="2827837" cy="37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ESTRAGON / ESTRAGON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6" y="1298447"/>
            <a:ext cx="420143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Arbuste broussailleux aux tiges rondes cannelées et aux étroites feuilles vert clair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Il se combine à merveille avec le </a:t>
            </a:r>
            <a:r>
              <a:rPr lang="fr-FR" b="1" dirty="0" smtClean="0">
                <a:solidFill>
                  <a:srgbClr val="834736"/>
                </a:solidFill>
              </a:rPr>
              <a:t>vin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vinaigre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moutarde</a:t>
            </a:r>
            <a:r>
              <a:rPr lang="fr-FR" dirty="0" smtClean="0"/>
              <a:t> et tous les </a:t>
            </a:r>
            <a:r>
              <a:rPr lang="fr-FR" b="1" dirty="0" smtClean="0">
                <a:solidFill>
                  <a:srgbClr val="834736"/>
                </a:solidFill>
              </a:rPr>
              <a:t>acides</a:t>
            </a:r>
            <a:endParaRPr lang="fr-FR" b="1" dirty="0">
              <a:solidFill>
                <a:srgbClr val="834736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Feuilles fraîches entières ou effilées pour les </a:t>
            </a:r>
            <a:r>
              <a:rPr lang="fr-FR" b="1" dirty="0" smtClean="0">
                <a:solidFill>
                  <a:srgbClr val="834736"/>
                </a:solidFill>
              </a:rPr>
              <a:t>salades de légumes</a:t>
            </a:r>
            <a:r>
              <a:rPr lang="fr-FR" dirty="0" smtClean="0"/>
              <a:t>, les mets de </a:t>
            </a:r>
            <a:r>
              <a:rPr lang="fr-FR" b="1" dirty="0" smtClean="0">
                <a:solidFill>
                  <a:srgbClr val="834736"/>
                </a:solidFill>
              </a:rPr>
              <a:t>volaille</a:t>
            </a:r>
            <a:r>
              <a:rPr lang="fr-FR" dirty="0" smtClean="0"/>
              <a:t>,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834736"/>
                </a:solidFill>
              </a:rPr>
              <a:t>crustacés</a:t>
            </a:r>
            <a:r>
              <a:rPr lang="fr-FR" dirty="0" smtClean="0"/>
              <a:t>, diverses variations de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sauce </a:t>
            </a:r>
            <a:r>
              <a:rPr lang="fr-FR" b="1" dirty="0" smtClean="0">
                <a:solidFill>
                  <a:srgbClr val="834736"/>
                </a:solidFill>
              </a:rPr>
              <a:t>béarnaise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beurre</a:t>
            </a:r>
            <a:r>
              <a:rPr lang="fr-FR" dirty="0" smtClean="0"/>
              <a:t> d’estragon</a:t>
            </a:r>
            <a:endParaRPr lang="fr-FR" dirty="0"/>
          </a:p>
        </p:txBody>
      </p:sp>
      <p:pic>
        <p:nvPicPr>
          <p:cNvPr id="5" name="Espace réservé du contenu 4" descr="Estragon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97" b="-37097"/>
          <a:stretch>
            <a:fillRect/>
          </a:stretch>
        </p:blipFill>
        <p:spPr>
          <a:xfrm>
            <a:off x="5116558" y="267359"/>
            <a:ext cx="3524923" cy="4093459"/>
          </a:xfrm>
        </p:spPr>
      </p:pic>
      <p:pic>
        <p:nvPicPr>
          <p:cNvPr id="7" name="Image 6" descr="Estragon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28" y="3592988"/>
            <a:ext cx="2601686" cy="31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FEUILLES DE LAURIER / LORBEERBLÄTTER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5072289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Feuilles ovales allongées, vert foncé, à la surface brillante</a:t>
            </a:r>
          </a:p>
          <a:p>
            <a:r>
              <a:rPr lang="fr-FR" dirty="0" smtClean="0"/>
              <a:t>Sèches, elles sont mates et gris-vert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Fraîches ou séchées pour </a:t>
            </a:r>
            <a:r>
              <a:rPr lang="fr-FR" b="1" dirty="0" smtClean="0">
                <a:solidFill>
                  <a:srgbClr val="834736"/>
                </a:solidFill>
              </a:rPr>
              <a:t>sachet d’épices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fonds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viande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gibier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légumes étuvés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Laurier 0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8" r="-16038"/>
          <a:stretch>
            <a:fillRect/>
          </a:stretch>
        </p:blipFill>
        <p:spPr>
          <a:xfrm>
            <a:off x="5145586" y="1705428"/>
            <a:ext cx="3901504" cy="4530779"/>
          </a:xfrm>
        </p:spPr>
      </p:pic>
      <p:pic>
        <p:nvPicPr>
          <p:cNvPr id="6" name="Image 5" descr="Laurier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7" y="3839029"/>
            <a:ext cx="2155370" cy="28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LAVANDE / LAVENDEL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Feuilles gris argenté très allongées et fleurs bleues</a:t>
            </a:r>
          </a:p>
          <a:p>
            <a:r>
              <a:rPr lang="fr-FR" dirty="0" smtClean="0"/>
              <a:t>Saveur âpre, légèrement amère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mets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 et la </a:t>
            </a:r>
            <a:r>
              <a:rPr lang="fr-FR" b="1" dirty="0" smtClean="0">
                <a:solidFill>
                  <a:srgbClr val="834736"/>
                </a:solidFill>
              </a:rPr>
              <a:t>viande d’agneau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Séchées</a:t>
            </a:r>
            <a:r>
              <a:rPr lang="fr-FR" dirty="0" smtClean="0"/>
              <a:t> comme élément constitutif des </a:t>
            </a:r>
            <a:r>
              <a:rPr lang="fr-FR" b="1" dirty="0" smtClean="0">
                <a:solidFill>
                  <a:srgbClr val="834736"/>
                </a:solidFill>
              </a:rPr>
              <a:t>herbes de Provence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Lavand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44" b="-10244"/>
          <a:stretch>
            <a:fillRect/>
          </a:stretch>
        </p:blipFill>
        <p:spPr>
          <a:xfrm>
            <a:off x="5131072" y="1712685"/>
            <a:ext cx="3540760" cy="4111851"/>
          </a:xfrm>
        </p:spPr>
      </p:pic>
      <p:pic>
        <p:nvPicPr>
          <p:cNvPr id="6" name="Image 5" descr="Lavand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4314579"/>
            <a:ext cx="3193415" cy="22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LIVECHE / LIEBSTÖCKEL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4847319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Magnifique ombellifère aux fortes tiges creuses et feuilles vertes divisées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Toujours faire cuire les vieilles feuilles avec mets en préparation</a:t>
            </a:r>
          </a:p>
          <a:p>
            <a:r>
              <a:rPr lang="fr-FR" dirty="0" smtClean="0"/>
              <a:t>Employer avec parcimonie en raison de sa saveur intense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fonds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beurres</a:t>
            </a:r>
            <a:r>
              <a:rPr lang="fr-FR" dirty="0" smtClean="0"/>
              <a:t> aux herbes, </a:t>
            </a:r>
            <a:r>
              <a:rPr lang="fr-FR" b="1" dirty="0" smtClean="0">
                <a:solidFill>
                  <a:srgbClr val="834736"/>
                </a:solidFill>
              </a:rPr>
              <a:t>sauces vertes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viandes braisées </a:t>
            </a:r>
            <a:r>
              <a:rPr lang="fr-FR" dirty="0" smtClean="0"/>
              <a:t>et les </a:t>
            </a:r>
            <a:r>
              <a:rPr lang="fr-FR" b="1" dirty="0" smtClean="0">
                <a:solidFill>
                  <a:srgbClr val="834736"/>
                </a:solidFill>
              </a:rPr>
              <a:t>légumineuses</a:t>
            </a:r>
          </a:p>
          <a:p>
            <a:r>
              <a:rPr lang="fr-FR" dirty="0" smtClean="0"/>
              <a:t>Les jeunes feuilles tendres crues dans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Livèch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6" b="-10566"/>
          <a:stretch>
            <a:fillRect/>
          </a:stretch>
        </p:blipFill>
        <p:spPr>
          <a:xfrm>
            <a:off x="5797628" y="820056"/>
            <a:ext cx="2631921" cy="3056425"/>
          </a:xfrm>
        </p:spPr>
      </p:pic>
      <p:pic>
        <p:nvPicPr>
          <p:cNvPr id="6" name="Image 5" descr="Livèch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720625"/>
            <a:ext cx="2290007" cy="30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MARJOLAINE / MAJORAN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653345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Petites feuilles ovales feutrées à la saveur relevée légèrement piquante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Ajouter la fraîche à la fin de la cuisson, la séchée pendant la cuisson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Fraîche</a:t>
            </a:r>
            <a:r>
              <a:rPr lang="fr-FR" dirty="0" smtClean="0"/>
              <a:t> avec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fromage</a:t>
            </a:r>
            <a:r>
              <a:rPr lang="fr-FR" dirty="0" smtClean="0"/>
              <a:t> et les mélanges au </a:t>
            </a:r>
            <a:r>
              <a:rPr lang="fr-FR" b="1" dirty="0" smtClean="0">
                <a:solidFill>
                  <a:srgbClr val="834736"/>
                </a:solidFill>
              </a:rPr>
              <a:t>séré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Séchée</a:t>
            </a:r>
            <a:r>
              <a:rPr lang="fr-FR" dirty="0" smtClean="0"/>
              <a:t> pour les </a:t>
            </a:r>
            <a:r>
              <a:rPr lang="fr-FR" b="1" dirty="0" smtClean="0">
                <a:solidFill>
                  <a:srgbClr val="834736"/>
                </a:solidFill>
              </a:rPr>
              <a:t>fonds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légumineuses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834736"/>
                </a:solidFill>
              </a:rPr>
              <a:t>pommes de terre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rôtis </a:t>
            </a:r>
            <a:r>
              <a:rPr lang="fr-FR" dirty="0" smtClean="0"/>
              <a:t>de</a:t>
            </a:r>
            <a:r>
              <a:rPr lang="fr-FR" b="1" dirty="0" smtClean="0">
                <a:solidFill>
                  <a:srgbClr val="834736"/>
                </a:solidFill>
              </a:rPr>
              <a:t> porc</a:t>
            </a:r>
            <a:r>
              <a:rPr lang="fr-FR" dirty="0" smtClean="0"/>
              <a:t>, d’</a:t>
            </a:r>
            <a:r>
              <a:rPr lang="fr-FR" b="1" dirty="0" smtClean="0">
                <a:solidFill>
                  <a:srgbClr val="834736"/>
                </a:solidFill>
              </a:rPr>
              <a:t>agneau</a:t>
            </a:r>
            <a:r>
              <a:rPr lang="fr-FR" dirty="0" smtClean="0"/>
              <a:t> et d’</a:t>
            </a:r>
            <a:r>
              <a:rPr lang="fr-FR" b="1" dirty="0" smtClean="0">
                <a:solidFill>
                  <a:srgbClr val="834736"/>
                </a:solidFill>
              </a:rPr>
              <a:t>oie</a:t>
            </a:r>
            <a:r>
              <a:rPr lang="fr-FR" dirty="0" smtClean="0"/>
              <a:t>, les mets de </a:t>
            </a:r>
            <a:r>
              <a:rPr lang="fr-FR" b="1" dirty="0" smtClean="0">
                <a:solidFill>
                  <a:schemeClr val="accent4"/>
                </a:solidFill>
              </a:rPr>
              <a:t>tomates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834736"/>
                </a:solidFill>
              </a:rPr>
              <a:t>champignons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Marjolaine 0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65" b="-8065"/>
          <a:stretch>
            <a:fillRect/>
          </a:stretch>
        </p:blipFill>
        <p:spPr>
          <a:xfrm>
            <a:off x="5493930" y="1072902"/>
            <a:ext cx="2967899" cy="3446592"/>
          </a:xfrm>
        </p:spPr>
      </p:pic>
      <p:pic>
        <p:nvPicPr>
          <p:cNvPr id="6" name="Image 5" descr="Marjolaine 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30" y="4467484"/>
            <a:ext cx="2917099" cy="21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MELISSE / ZITRONENMELISSE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791933"/>
            <a:ext cx="3541032" cy="3063096"/>
          </a:xfrm>
        </p:spPr>
        <p:txBody>
          <a:bodyPr>
            <a:normAutofit/>
          </a:bodyPr>
          <a:lstStyle/>
          <a:p>
            <a:r>
              <a:rPr lang="fr-FR" dirty="0" smtClean="0"/>
              <a:t>Les différentes variétés se distinguent par leur croissance, apparence et arôme rafraîchissant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potages froids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 à salade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entremets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Méliss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71" b="-33871"/>
          <a:stretch>
            <a:fillRect/>
          </a:stretch>
        </p:blipFill>
        <p:spPr>
          <a:xfrm>
            <a:off x="4294941" y="376614"/>
            <a:ext cx="3642814" cy="4230365"/>
          </a:xfrm>
        </p:spPr>
      </p:pic>
      <p:pic>
        <p:nvPicPr>
          <p:cNvPr id="6" name="Image 5" descr="Méliss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41" y="3925012"/>
            <a:ext cx="3642814" cy="27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MENTHE / MINZE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5863319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Malgré le grandes différences en taille, forme et couleur, les innombrables variétés de menthe ont toutes une saveur aromatique mentholée</a:t>
            </a:r>
          </a:p>
          <a:p>
            <a:r>
              <a:rPr lang="fr-FR" dirty="0" smtClean="0"/>
              <a:t>La </a:t>
            </a:r>
            <a:r>
              <a:rPr lang="fr-FR" b="1" dirty="0" smtClean="0">
                <a:solidFill>
                  <a:srgbClr val="834736"/>
                </a:solidFill>
              </a:rPr>
              <a:t>menthe poivrée</a:t>
            </a:r>
            <a:r>
              <a:rPr lang="fr-FR" dirty="0" smtClean="0"/>
              <a:t> est la variété la plus connue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Selon l’utilisation choisie, on préférera des variétés avec un arôme plus léger ou plus marqué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des </a:t>
            </a:r>
            <a:r>
              <a:rPr lang="fr-FR" b="1" dirty="0" smtClean="0">
                <a:solidFill>
                  <a:srgbClr val="834736"/>
                </a:solidFill>
              </a:rPr>
              <a:t>entrées froides rafraîchissantes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viande d’agneau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sauce à la menthe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entremets</a:t>
            </a:r>
            <a:r>
              <a:rPr lang="fr-FR" dirty="0" smtClean="0"/>
              <a:t>, l’</a:t>
            </a:r>
            <a:r>
              <a:rPr lang="fr-FR" b="1" dirty="0" smtClean="0">
                <a:solidFill>
                  <a:srgbClr val="834736"/>
                </a:solidFill>
              </a:rPr>
              <a:t>infusion</a:t>
            </a:r>
            <a:r>
              <a:rPr lang="fr-FR" dirty="0" smtClean="0"/>
              <a:t> et la </a:t>
            </a:r>
            <a:r>
              <a:rPr lang="fr-FR" b="1" dirty="0" smtClean="0">
                <a:solidFill>
                  <a:srgbClr val="834736"/>
                </a:solidFill>
              </a:rPr>
              <a:t>cuisine asiatique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Menth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23" b="-31323"/>
          <a:stretch>
            <a:fillRect/>
          </a:stretch>
        </p:blipFill>
        <p:spPr>
          <a:xfrm>
            <a:off x="6269587" y="971875"/>
            <a:ext cx="2695908" cy="3130732"/>
          </a:xfrm>
        </p:spPr>
      </p:pic>
      <p:pic>
        <p:nvPicPr>
          <p:cNvPr id="6" name="Image 5" descr="Menthe poivrée 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87" y="3864142"/>
            <a:ext cx="2695908" cy="2021932"/>
          </a:xfrm>
          <a:prstGeom prst="rect">
            <a:avLst/>
          </a:prstGeom>
        </p:spPr>
      </p:pic>
      <p:pic>
        <p:nvPicPr>
          <p:cNvPr id="7" name="Image 6" descr="Menthe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204392"/>
            <a:ext cx="2024743" cy="1517535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15764" y="5905320"/>
            <a:ext cx="2299230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Menthe poivrée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ORIGAN / ORIGANO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834736"/>
                </a:solidFill>
              </a:rPr>
              <a:t>Marjolaine sauvage </a:t>
            </a:r>
            <a:r>
              <a:rPr lang="fr-FR" dirty="0" smtClean="0"/>
              <a:t>aux feuilles légèrement plus larges et fleurs rouge foncé</a:t>
            </a:r>
          </a:p>
          <a:p>
            <a:r>
              <a:rPr lang="fr-FR" dirty="0" smtClean="0"/>
              <a:t>Son arôme est lui aussi plus fort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Facile à sécher, conserve sont arôme jusqu’à une année si stocké correctement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Un des condiments les plus importants des </a:t>
            </a:r>
            <a:r>
              <a:rPr lang="fr-FR" b="1" dirty="0" smtClean="0">
                <a:solidFill>
                  <a:srgbClr val="834736"/>
                </a:solidFill>
              </a:rPr>
              <a:t>cuisines mexicaine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italienne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grecque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pizzas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tomates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aubergines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potages aux pommes de terre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légumineuses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volailles</a:t>
            </a:r>
            <a:r>
              <a:rPr lang="fr-FR" dirty="0" smtClean="0"/>
              <a:t> et la </a:t>
            </a:r>
            <a:r>
              <a:rPr lang="fr-FR" b="1" dirty="0" smtClean="0">
                <a:solidFill>
                  <a:srgbClr val="834736"/>
                </a:solidFill>
              </a:rPr>
              <a:t>viande de boucherie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7" name="Espace réservé du contenu 6" descr="Origan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50" b="-25550"/>
          <a:stretch>
            <a:fillRect/>
          </a:stretch>
        </p:blipFill>
        <p:spPr>
          <a:xfrm>
            <a:off x="5312501" y="791028"/>
            <a:ext cx="3176597" cy="3688951"/>
          </a:xfrm>
        </p:spPr>
      </p:pic>
      <p:pic>
        <p:nvPicPr>
          <p:cNvPr id="8" name="Image 7" descr="Origan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69" y="4283433"/>
            <a:ext cx="3179229" cy="21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ANETH / DILL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On utilise aussi bien les pointes que les graines de l’aneth</a:t>
            </a:r>
            <a:endParaRPr lang="fr-FR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Utiliser les pointes d’aneth fraîches</a:t>
            </a:r>
          </a:p>
          <a:p>
            <a:r>
              <a:rPr lang="fr-FR" dirty="0" smtClean="0"/>
              <a:t>Séchées, elles perdent leur arôme et il faut en utiliser d’autant plus</a:t>
            </a:r>
          </a:p>
          <a:p>
            <a:r>
              <a:rPr lang="fr-FR" dirty="0" smtClean="0"/>
              <a:t>Comme le fenouil, les pointes d’aneth ont une saveur doucereuse</a:t>
            </a:r>
          </a:p>
          <a:p>
            <a:r>
              <a:rPr lang="fr-FR" dirty="0" smtClean="0"/>
              <a:t>Les graines rappellent plutôt le </a:t>
            </a:r>
            <a:r>
              <a:rPr lang="fr-FR" b="1" dirty="0" smtClean="0">
                <a:solidFill>
                  <a:srgbClr val="834736"/>
                </a:solidFill>
              </a:rPr>
              <a:t>cumin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Les pointes sont utilisées pour le </a:t>
            </a:r>
            <a:r>
              <a:rPr lang="fr-FR" b="1" dirty="0" smtClean="0">
                <a:solidFill>
                  <a:srgbClr val="834736"/>
                </a:solidFill>
              </a:rPr>
              <a:t>saumon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harengs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834736"/>
                </a:solidFill>
              </a:rPr>
              <a:t>marinés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salade de concombre</a:t>
            </a:r>
            <a:r>
              <a:rPr lang="fr-FR" dirty="0" smtClean="0"/>
              <a:t>, diverses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 pour le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légumes</a:t>
            </a:r>
            <a:r>
              <a:rPr lang="fr-FR" dirty="0" smtClean="0"/>
              <a:t>, les mets aux </a:t>
            </a:r>
            <a:r>
              <a:rPr lang="fr-FR" b="1" dirty="0" smtClean="0">
                <a:solidFill>
                  <a:srgbClr val="834736"/>
                </a:solidFill>
              </a:rPr>
              <a:t>pommes de terre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séré</a:t>
            </a:r>
            <a:r>
              <a:rPr lang="fr-FR" dirty="0" smtClean="0"/>
              <a:t> aux herbes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6" name="Espace réservé du contenu 5" descr="Aneth 02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r="17709"/>
          <a:stretch>
            <a:fillRect/>
          </a:stretch>
        </p:blipFill>
        <p:spPr>
          <a:xfrm>
            <a:off x="4880397" y="1467030"/>
            <a:ext cx="1808318" cy="2099982"/>
          </a:xfrm>
        </p:spPr>
      </p:pic>
      <p:pic>
        <p:nvPicPr>
          <p:cNvPr id="7" name="Image 6" descr="Aneth 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78" y="3815167"/>
            <a:ext cx="3135818" cy="2843142"/>
          </a:xfrm>
          <a:prstGeom prst="rect">
            <a:avLst/>
          </a:prstGeom>
        </p:spPr>
      </p:pic>
      <p:pic>
        <p:nvPicPr>
          <p:cNvPr id="10" name="Image 9" descr="Aneth 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97" y="1467030"/>
            <a:ext cx="2099982" cy="20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ORTIES / BRENNESSELN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 </a:t>
            </a:r>
            <a:r>
              <a:rPr lang="fr-FR" b="1" dirty="0" smtClean="0">
                <a:solidFill>
                  <a:srgbClr val="834736"/>
                </a:solidFill>
              </a:rPr>
              <a:t>mauvaise herbe </a:t>
            </a:r>
            <a:r>
              <a:rPr lang="fr-FR" dirty="0" smtClean="0"/>
              <a:t>de loin la plus répandue au monde, aux feuilles vert foncé, dentelées et finement velues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N’utiliser comme </a:t>
            </a:r>
            <a:r>
              <a:rPr lang="fr-FR" b="1" dirty="0" smtClean="0">
                <a:solidFill>
                  <a:srgbClr val="834736"/>
                </a:solidFill>
              </a:rPr>
              <a:t>aromate</a:t>
            </a:r>
            <a:r>
              <a:rPr lang="fr-FR" dirty="0" smtClean="0"/>
              <a:t> et pour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 que les feuilles tendre du haut</a:t>
            </a:r>
          </a:p>
          <a:p>
            <a:r>
              <a:rPr lang="fr-FR" dirty="0" smtClean="0"/>
              <a:t>En raison de leur forte teneur en </a:t>
            </a:r>
            <a:r>
              <a:rPr lang="fr-FR" b="1" dirty="0" smtClean="0">
                <a:solidFill>
                  <a:srgbClr val="834736"/>
                </a:solidFill>
              </a:rPr>
              <a:t>tanin</a:t>
            </a:r>
            <a:r>
              <a:rPr lang="fr-FR" dirty="0" smtClean="0"/>
              <a:t>, les tiges et les feuilles inférieures ont une saveur très </a:t>
            </a:r>
            <a:r>
              <a:rPr lang="fr-FR" b="1" dirty="0" smtClean="0">
                <a:solidFill>
                  <a:srgbClr val="834736"/>
                </a:solidFill>
              </a:rPr>
              <a:t>âpre</a:t>
            </a:r>
          </a:p>
          <a:p>
            <a:r>
              <a:rPr lang="fr-FR" dirty="0" smtClean="0"/>
              <a:t>Les plantes entières perdent leur effet </a:t>
            </a:r>
            <a:r>
              <a:rPr lang="fr-FR" b="1" dirty="0" smtClean="0">
                <a:solidFill>
                  <a:srgbClr val="834736"/>
                </a:solidFill>
              </a:rPr>
              <a:t>urticant</a:t>
            </a:r>
            <a:r>
              <a:rPr lang="fr-FR" dirty="0" smtClean="0"/>
              <a:t> lorsqu’on les échaude à l’eau bouillante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Réduire les </a:t>
            </a:r>
            <a:r>
              <a:rPr lang="fr-FR" b="1" dirty="0" smtClean="0">
                <a:solidFill>
                  <a:srgbClr val="834736"/>
                </a:solidFill>
              </a:rPr>
              <a:t>feuilles en purée</a:t>
            </a:r>
            <a:r>
              <a:rPr lang="fr-FR" dirty="0" smtClean="0"/>
              <a:t> pour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Feuilles entières </a:t>
            </a:r>
            <a:r>
              <a:rPr lang="fr-FR" dirty="0" smtClean="0"/>
              <a:t>en </a:t>
            </a:r>
            <a:r>
              <a:rPr lang="fr-FR" b="1" dirty="0" smtClean="0">
                <a:solidFill>
                  <a:srgbClr val="834736"/>
                </a:solidFill>
              </a:rPr>
              <a:t>salade</a:t>
            </a:r>
            <a:r>
              <a:rPr lang="fr-FR" dirty="0" smtClean="0"/>
              <a:t> ou finement hachées pour une </a:t>
            </a:r>
            <a:r>
              <a:rPr lang="fr-FR" b="1" dirty="0" smtClean="0">
                <a:solidFill>
                  <a:srgbClr val="834736"/>
                </a:solidFill>
              </a:rPr>
              <a:t>farce à raviolis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Orti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9" b="-27419"/>
          <a:stretch>
            <a:fillRect/>
          </a:stretch>
        </p:blipFill>
        <p:spPr>
          <a:xfrm>
            <a:off x="5218158" y="613409"/>
            <a:ext cx="3367042" cy="3910113"/>
          </a:xfrm>
        </p:spPr>
      </p:pic>
      <p:pic>
        <p:nvPicPr>
          <p:cNvPr id="6" name="Image 5" descr="Orti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58" y="4062169"/>
            <a:ext cx="3367042" cy="25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OSEILLE / SAUERAMPFER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573515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b="1" dirty="0" smtClean="0">
                <a:solidFill>
                  <a:srgbClr val="834736"/>
                </a:solidFill>
              </a:rPr>
              <a:t>oseille sauvage </a:t>
            </a:r>
            <a:r>
              <a:rPr lang="fr-FR" dirty="0" smtClean="0"/>
              <a:t>a des feuilles fines et allongées, celle de </a:t>
            </a:r>
            <a:r>
              <a:rPr lang="fr-FR" b="1" dirty="0" smtClean="0">
                <a:solidFill>
                  <a:srgbClr val="834736"/>
                </a:solidFill>
              </a:rPr>
              <a:t>jardin</a:t>
            </a:r>
            <a:r>
              <a:rPr lang="fr-FR" dirty="0" smtClean="0"/>
              <a:t> de grandes feuilles en forme de </a:t>
            </a:r>
            <a:r>
              <a:rPr lang="fr-FR" b="1" dirty="0" smtClean="0">
                <a:solidFill>
                  <a:srgbClr val="834736"/>
                </a:solidFill>
              </a:rPr>
              <a:t>flèche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Ne doit pas entrer en contact avec du </a:t>
            </a:r>
            <a:r>
              <a:rPr lang="fr-FR" b="1" dirty="0" smtClean="0">
                <a:solidFill>
                  <a:srgbClr val="834736"/>
                </a:solidFill>
              </a:rPr>
              <a:t>fer </a:t>
            </a:r>
            <a:r>
              <a:rPr lang="fr-FR" dirty="0" smtClean="0"/>
              <a:t>(coloration)</a:t>
            </a:r>
          </a:p>
          <a:p>
            <a:r>
              <a:rPr lang="fr-FR" dirty="0" smtClean="0"/>
              <a:t>Les jeunes feuilles contiennent moins d’</a:t>
            </a:r>
            <a:r>
              <a:rPr lang="fr-FR" b="1" dirty="0" smtClean="0">
                <a:solidFill>
                  <a:srgbClr val="834736"/>
                </a:solidFill>
              </a:rPr>
              <a:t>acide</a:t>
            </a:r>
            <a:endParaRPr lang="fr-FR" b="1" dirty="0">
              <a:solidFill>
                <a:srgbClr val="834736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Les jeunes feuilles pour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sandwichs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mets aux </a:t>
            </a:r>
            <a:r>
              <a:rPr lang="fr-FR" b="1" dirty="0" smtClean="0">
                <a:solidFill>
                  <a:srgbClr val="834736"/>
                </a:solidFill>
              </a:rPr>
              <a:t>œufs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Oseill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7" r="-7407"/>
          <a:stretch>
            <a:fillRect/>
          </a:stretch>
        </p:blipFill>
        <p:spPr>
          <a:xfrm>
            <a:off x="5530215" y="1182333"/>
            <a:ext cx="2776648" cy="3224494"/>
          </a:xfrm>
        </p:spPr>
      </p:pic>
      <p:pic>
        <p:nvPicPr>
          <p:cNvPr id="6" name="Image 5" descr="Oseill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01" y="4508498"/>
            <a:ext cx="3026229" cy="2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PERSIL / PETERSILIE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5072289" cy="52046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On distingue le </a:t>
            </a:r>
            <a:r>
              <a:rPr lang="fr-FR" b="1" dirty="0" smtClean="0">
                <a:solidFill>
                  <a:srgbClr val="834736"/>
                </a:solidFill>
              </a:rPr>
              <a:t>persil plat </a:t>
            </a:r>
            <a:r>
              <a:rPr lang="fr-FR" dirty="0" smtClean="0"/>
              <a:t>et le </a:t>
            </a:r>
            <a:r>
              <a:rPr lang="fr-FR" b="1" dirty="0" smtClean="0">
                <a:solidFill>
                  <a:srgbClr val="834736"/>
                </a:solidFill>
              </a:rPr>
              <a:t>persil frisé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Les deux sont riche en </a:t>
            </a:r>
            <a:r>
              <a:rPr lang="fr-FR" b="1" dirty="0" smtClean="0">
                <a:solidFill>
                  <a:srgbClr val="834736"/>
                </a:solidFill>
              </a:rPr>
              <a:t>vitamines</a:t>
            </a:r>
          </a:p>
          <a:p>
            <a:r>
              <a:rPr lang="fr-FR" dirty="0" smtClean="0"/>
              <a:t>Le </a:t>
            </a:r>
            <a:r>
              <a:rPr lang="fr-FR" b="1" dirty="0" smtClean="0">
                <a:solidFill>
                  <a:srgbClr val="834736"/>
                </a:solidFill>
              </a:rPr>
              <a:t>persil plat </a:t>
            </a:r>
            <a:r>
              <a:rPr lang="fr-FR" dirty="0" smtClean="0"/>
              <a:t>supporte mieux la chaleur et peut être ajouté pour la cuisson</a:t>
            </a:r>
          </a:p>
          <a:p>
            <a:r>
              <a:rPr lang="fr-FR" dirty="0" smtClean="0"/>
              <a:t>Le </a:t>
            </a:r>
            <a:r>
              <a:rPr lang="fr-FR" b="1" dirty="0" smtClean="0">
                <a:solidFill>
                  <a:srgbClr val="834736"/>
                </a:solidFill>
              </a:rPr>
              <a:t>persil frisé </a:t>
            </a:r>
            <a:r>
              <a:rPr lang="fr-FR" dirty="0" smtClean="0"/>
              <a:t>convient avant tout comme garniture et pour saupoudrer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Comme </a:t>
            </a:r>
            <a:r>
              <a:rPr lang="fr-FR" b="1" dirty="0" smtClean="0">
                <a:solidFill>
                  <a:srgbClr val="834736"/>
                </a:solidFill>
              </a:rPr>
              <a:t>garniture</a:t>
            </a:r>
            <a:r>
              <a:rPr lang="fr-FR" dirty="0" smtClean="0"/>
              <a:t>, pour saupoudrer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légumes</a:t>
            </a:r>
            <a:r>
              <a:rPr lang="fr-FR" dirty="0" smtClean="0"/>
              <a:t>, pour le </a:t>
            </a:r>
            <a:r>
              <a:rPr lang="fr-FR" b="1" dirty="0" smtClean="0">
                <a:solidFill>
                  <a:srgbClr val="834736"/>
                </a:solidFill>
              </a:rPr>
              <a:t>beurre</a:t>
            </a:r>
            <a:r>
              <a:rPr lang="fr-FR" dirty="0" smtClean="0"/>
              <a:t> aux herbes, le mélange français appelé </a:t>
            </a:r>
            <a:r>
              <a:rPr lang="fr-FR" b="1" dirty="0" smtClean="0">
                <a:solidFill>
                  <a:srgbClr val="834736"/>
                </a:solidFill>
              </a:rPr>
              <a:t>persillade</a:t>
            </a:r>
            <a:r>
              <a:rPr lang="fr-FR" dirty="0" smtClean="0"/>
              <a:t> et l’italien </a:t>
            </a:r>
            <a:r>
              <a:rPr lang="fr-FR" b="1" dirty="0" err="1" smtClean="0">
                <a:solidFill>
                  <a:srgbClr val="834736"/>
                </a:solidFill>
              </a:rPr>
              <a:t>cremolata</a:t>
            </a:r>
            <a:endParaRPr lang="fr-FR" b="1" dirty="0">
              <a:solidFill>
                <a:srgbClr val="834736"/>
              </a:solidFill>
            </a:endParaRP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834736"/>
                </a:solidFill>
              </a:rPr>
              <a:t>tiges</a:t>
            </a:r>
            <a:r>
              <a:rPr lang="fr-FR" dirty="0" smtClean="0"/>
              <a:t> font partie du </a:t>
            </a:r>
            <a:r>
              <a:rPr lang="fr-FR" b="1" dirty="0" smtClean="0">
                <a:solidFill>
                  <a:srgbClr val="834736"/>
                </a:solidFill>
              </a:rPr>
              <a:t>bouquet garni </a:t>
            </a:r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fonds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834736"/>
                </a:solidFill>
              </a:rPr>
              <a:t>racines du persil tubéreux</a:t>
            </a:r>
            <a:r>
              <a:rPr lang="fr-FR" dirty="0" smtClean="0"/>
              <a:t>, que l’on déterre à la fin de l’automne, doivent être cuites et se mélangent à divers mets</a:t>
            </a:r>
            <a:endParaRPr lang="fr-FR" dirty="0"/>
          </a:p>
        </p:txBody>
      </p:sp>
      <p:pic>
        <p:nvPicPr>
          <p:cNvPr id="5" name="Espace réservé du contenu 4" descr="Persil frisé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96" b="-31096"/>
          <a:stretch>
            <a:fillRect/>
          </a:stretch>
        </p:blipFill>
        <p:spPr>
          <a:xfrm>
            <a:off x="5478961" y="449943"/>
            <a:ext cx="3145349" cy="3652664"/>
          </a:xfrm>
        </p:spPr>
      </p:pic>
      <p:pic>
        <p:nvPicPr>
          <p:cNvPr id="6" name="Image 5" descr="Persil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0" y="3544023"/>
            <a:ext cx="3145349" cy="2091657"/>
          </a:xfrm>
          <a:prstGeom prst="rect">
            <a:avLst/>
          </a:prstGeom>
        </p:spPr>
      </p:pic>
      <p:pic>
        <p:nvPicPr>
          <p:cNvPr id="7" name="Image 6" descr="Persil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1" y="5711371"/>
            <a:ext cx="1618898" cy="1052284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971479" y="3298914"/>
            <a:ext cx="2299230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Persil frisé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971479" y="5482771"/>
            <a:ext cx="2299230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Persil plat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ROMARIN / ROSMARIN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feuilles comme des </a:t>
            </a:r>
            <a:r>
              <a:rPr lang="fr-FR" b="1" dirty="0" smtClean="0">
                <a:solidFill>
                  <a:srgbClr val="834736"/>
                </a:solidFill>
              </a:rPr>
              <a:t>aiguilles de sapin </a:t>
            </a:r>
            <a:r>
              <a:rPr lang="fr-FR" dirty="0" smtClean="0"/>
              <a:t>sont lisses dessus, gris-blanc et feutrées dessous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Il a un effet </a:t>
            </a:r>
            <a:r>
              <a:rPr lang="fr-FR" b="1" dirty="0" smtClean="0">
                <a:solidFill>
                  <a:srgbClr val="834736"/>
                </a:solidFill>
              </a:rPr>
              <a:t>antioxydant </a:t>
            </a:r>
            <a:r>
              <a:rPr lang="fr-FR" dirty="0" smtClean="0"/>
              <a:t>dans les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 et prolonge ainsi la </a:t>
            </a:r>
            <a:r>
              <a:rPr lang="fr-FR" b="1" dirty="0" smtClean="0">
                <a:solidFill>
                  <a:srgbClr val="834736"/>
                </a:solidFill>
              </a:rPr>
              <a:t>conservation</a:t>
            </a:r>
            <a:r>
              <a:rPr lang="fr-FR" dirty="0" smtClean="0"/>
              <a:t> des aliments</a:t>
            </a:r>
          </a:p>
          <a:p>
            <a:r>
              <a:rPr lang="fr-FR" dirty="0" smtClean="0"/>
              <a:t>L’arôme se développe mieux lorsqu’on prend des branches de romarin entières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Il fait partie des condiments de base pour la </a:t>
            </a:r>
            <a:r>
              <a:rPr lang="fr-FR" b="1" dirty="0" smtClean="0">
                <a:solidFill>
                  <a:srgbClr val="834736"/>
                </a:solidFill>
              </a:rPr>
              <a:t>mirepoix</a:t>
            </a:r>
            <a:r>
              <a:rPr lang="fr-FR" dirty="0" smtClean="0"/>
              <a:t>, l’</a:t>
            </a:r>
            <a:r>
              <a:rPr lang="fr-FR" b="1" dirty="0" smtClean="0">
                <a:solidFill>
                  <a:srgbClr val="834736"/>
                </a:solidFill>
              </a:rPr>
              <a:t>agneau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volailles rôtis</a:t>
            </a:r>
            <a:r>
              <a:rPr lang="fr-FR" dirty="0" smtClean="0"/>
              <a:t>, ainsi que la </a:t>
            </a:r>
            <a:r>
              <a:rPr lang="fr-FR" b="1" dirty="0" smtClean="0">
                <a:solidFill>
                  <a:srgbClr val="834736"/>
                </a:solidFill>
              </a:rPr>
              <a:t>cuisine méditerranéenne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Romarin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9" b="-27419"/>
          <a:stretch>
            <a:fillRect/>
          </a:stretch>
        </p:blipFill>
        <p:spPr>
          <a:xfrm>
            <a:off x="5116558" y="449943"/>
            <a:ext cx="3682032" cy="4275908"/>
          </a:xfrm>
        </p:spPr>
      </p:pic>
      <p:pic>
        <p:nvPicPr>
          <p:cNvPr id="6" name="Image 5" descr="Romarin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58" y="3657600"/>
            <a:ext cx="2234293" cy="29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SARRIETTE / BOHNENKRAUT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feuilles étroites et pointues sont vert foncé dessus et gris à argenté dessous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Petites feuilles fraîches à la saveur aromatique légèrement </a:t>
            </a:r>
            <a:r>
              <a:rPr lang="fr-FR" b="1" dirty="0" smtClean="0">
                <a:solidFill>
                  <a:srgbClr val="834736"/>
                </a:solidFill>
              </a:rPr>
              <a:t>poivrée</a:t>
            </a:r>
          </a:p>
          <a:p>
            <a:r>
              <a:rPr lang="fr-FR" dirty="0" smtClean="0"/>
              <a:t>Fraîche ou séchée, elle développe son plein arôme</a:t>
            </a:r>
          </a:p>
          <a:p>
            <a:r>
              <a:rPr lang="fr-FR" dirty="0" smtClean="0"/>
              <a:t>Toujours cuire la sarriette brièvement avec les mets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Avant tout pour les mets de </a:t>
            </a:r>
            <a:r>
              <a:rPr lang="fr-FR" b="1" dirty="0" smtClean="0">
                <a:solidFill>
                  <a:srgbClr val="834736"/>
                </a:solidFill>
              </a:rPr>
              <a:t>haricots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pois</a:t>
            </a:r>
            <a:r>
              <a:rPr lang="fr-FR" dirty="0" smtClean="0"/>
              <a:t> et diverses </a:t>
            </a:r>
            <a:r>
              <a:rPr lang="fr-FR" b="1" dirty="0" smtClean="0">
                <a:solidFill>
                  <a:srgbClr val="834736"/>
                </a:solidFill>
              </a:rPr>
              <a:t>légumineuses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Sarriett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8" r="-16038"/>
          <a:stretch>
            <a:fillRect/>
          </a:stretch>
        </p:blipFill>
        <p:spPr>
          <a:xfrm>
            <a:off x="5573758" y="1190172"/>
            <a:ext cx="2882383" cy="3347284"/>
          </a:xfrm>
        </p:spPr>
      </p:pic>
      <p:pic>
        <p:nvPicPr>
          <p:cNvPr id="6" name="Image 5" descr="Sarriett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71" y="4244918"/>
            <a:ext cx="3006516" cy="24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SAUGE / SALBEI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différentes variétés se distinguent par leur apparence et leur arôme</a:t>
            </a:r>
          </a:p>
          <a:p>
            <a:r>
              <a:rPr lang="fr-FR" dirty="0" smtClean="0"/>
              <a:t>La sauge de jardin a de larges feuilles gris-vert et veloutées, celle aux feuilles plus étroites a un arôme plus marqué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Elle est une des rare fines herbes dont le pouvoir aromatisant s’intensifie au séchage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Feuilles fraîches pour la </a:t>
            </a:r>
            <a:r>
              <a:rPr lang="fr-FR" b="1" dirty="0" err="1" smtClean="0">
                <a:solidFill>
                  <a:srgbClr val="834736"/>
                </a:solidFill>
              </a:rPr>
              <a:t>saltimbocca</a:t>
            </a:r>
            <a:r>
              <a:rPr lang="fr-FR" b="1" dirty="0" smtClean="0">
                <a:solidFill>
                  <a:srgbClr val="834736"/>
                </a:solidFill>
              </a:rPr>
              <a:t> </a:t>
            </a:r>
            <a:r>
              <a:rPr lang="fr-FR" dirty="0" smtClean="0"/>
              <a:t>et avec le </a:t>
            </a:r>
            <a:r>
              <a:rPr lang="fr-FR" b="1" dirty="0" smtClean="0">
                <a:solidFill>
                  <a:srgbClr val="834736"/>
                </a:solidFill>
              </a:rPr>
              <a:t>foie</a:t>
            </a:r>
          </a:p>
          <a:p>
            <a:r>
              <a:rPr lang="fr-FR" dirty="0" smtClean="0"/>
              <a:t>Mets de </a:t>
            </a:r>
            <a:r>
              <a:rPr lang="fr-FR" b="1" dirty="0" smtClean="0">
                <a:solidFill>
                  <a:srgbClr val="834736"/>
                </a:solidFill>
              </a:rPr>
              <a:t>pâtes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risotto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 tomate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volailles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viandes braisées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Saug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06" b="-46506"/>
          <a:stretch>
            <a:fillRect/>
          </a:stretch>
        </p:blipFill>
        <p:spPr>
          <a:xfrm>
            <a:off x="5159996" y="228601"/>
            <a:ext cx="3707779" cy="4305808"/>
          </a:xfrm>
        </p:spPr>
      </p:pic>
      <p:pic>
        <p:nvPicPr>
          <p:cNvPr id="6" name="Image 5" descr="Sauge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96" y="3823868"/>
            <a:ext cx="3707779" cy="27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THYM / THYMIAN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innombrables variétés se distinguent par leur apparence et leur arôme</a:t>
            </a:r>
          </a:p>
          <a:p>
            <a:r>
              <a:rPr lang="fr-FR" dirty="0" smtClean="0"/>
              <a:t>On en utilise principalement trois variétés en cuisine : </a:t>
            </a:r>
            <a:r>
              <a:rPr lang="fr-FR" b="1" dirty="0" smtClean="0">
                <a:solidFill>
                  <a:srgbClr val="834736"/>
                </a:solidFill>
              </a:rPr>
              <a:t>thym de jardin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sauvage</a:t>
            </a:r>
            <a:r>
              <a:rPr lang="fr-FR" dirty="0" smtClean="0"/>
              <a:t> ou </a:t>
            </a:r>
            <a:r>
              <a:rPr lang="fr-FR" b="1" dirty="0" smtClean="0">
                <a:solidFill>
                  <a:srgbClr val="834736"/>
                </a:solidFill>
              </a:rPr>
              <a:t>serpolet</a:t>
            </a:r>
            <a:r>
              <a:rPr lang="fr-FR" dirty="0" smtClean="0"/>
              <a:t>, et </a:t>
            </a:r>
            <a:r>
              <a:rPr lang="fr-FR" b="1" dirty="0" smtClean="0">
                <a:solidFill>
                  <a:srgbClr val="834736"/>
                </a:solidFill>
              </a:rPr>
              <a:t>citronné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Séché, il est trois fois plus aromatique que le frais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Epice de base pour les </a:t>
            </a:r>
            <a:r>
              <a:rPr lang="fr-FR" b="1" dirty="0" smtClean="0">
                <a:solidFill>
                  <a:srgbClr val="834736"/>
                </a:solidFill>
              </a:rPr>
              <a:t>fonds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mélanges d’herbes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, pour les mets de </a:t>
            </a:r>
            <a:r>
              <a:rPr lang="fr-FR" b="1" dirty="0" smtClean="0">
                <a:solidFill>
                  <a:srgbClr val="834736"/>
                </a:solidFill>
              </a:rPr>
              <a:t>viandes braisées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volaille</a:t>
            </a:r>
            <a:r>
              <a:rPr lang="fr-FR" dirty="0" smtClean="0"/>
              <a:t> et l’</a:t>
            </a:r>
            <a:r>
              <a:rPr lang="fr-FR" b="1" dirty="0" smtClean="0">
                <a:solidFill>
                  <a:srgbClr val="834736"/>
                </a:solidFill>
              </a:rPr>
              <a:t>agneau</a:t>
            </a:r>
            <a:r>
              <a:rPr lang="fr-FR" dirty="0" smtClean="0"/>
              <a:t> ainsi que les mets typiquement </a:t>
            </a:r>
            <a:r>
              <a:rPr lang="fr-FR" b="1" dirty="0" smtClean="0">
                <a:solidFill>
                  <a:srgbClr val="834736"/>
                </a:solidFill>
              </a:rPr>
              <a:t>méditerranéens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7" name="Espace réservé du contenu 6" descr="Thym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051" b="-73051"/>
          <a:stretch>
            <a:fillRect/>
          </a:stretch>
        </p:blipFill>
        <p:spPr>
          <a:xfrm>
            <a:off x="4966122" y="101598"/>
            <a:ext cx="3883257" cy="4509589"/>
          </a:xfrm>
        </p:spPr>
      </p:pic>
      <p:pic>
        <p:nvPicPr>
          <p:cNvPr id="8" name="Image 7" descr="Thym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22" y="3576862"/>
            <a:ext cx="3901653" cy="29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3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CORIANDRE / KORIANDER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Graines séchées rondes de la taille d’un grain de poivre, à la saveur douceâtre rappelant légèrement l’</a:t>
            </a:r>
            <a:r>
              <a:rPr lang="fr-FR" b="1" dirty="0" smtClean="0">
                <a:solidFill>
                  <a:schemeClr val="accent4"/>
                </a:solidFill>
              </a:rPr>
              <a:t>anis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En plus des feuilles fraîches et séchées et des racines fraîches, on trouve les graines entières ou moulues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charcuteries</a:t>
            </a:r>
            <a:r>
              <a:rPr lang="fr-FR" dirty="0" smtClean="0"/>
              <a:t> (</a:t>
            </a:r>
            <a:r>
              <a:rPr lang="fr-FR" b="1" dirty="0" smtClean="0">
                <a:solidFill>
                  <a:srgbClr val="834736"/>
                </a:solidFill>
              </a:rPr>
              <a:t>salami</a:t>
            </a:r>
            <a:r>
              <a:rPr lang="fr-FR" dirty="0" smtClean="0"/>
              <a:t>), la fabrication de la </a:t>
            </a:r>
            <a:r>
              <a:rPr lang="fr-FR" b="1" dirty="0" smtClean="0">
                <a:solidFill>
                  <a:srgbClr val="834736"/>
                </a:solidFill>
              </a:rPr>
              <a:t>moutarde</a:t>
            </a:r>
            <a:r>
              <a:rPr lang="fr-FR" dirty="0" smtClean="0"/>
              <a:t>, la préparation de la </a:t>
            </a:r>
            <a:r>
              <a:rPr lang="fr-FR" b="1" dirty="0" smtClean="0">
                <a:solidFill>
                  <a:srgbClr val="834736"/>
                </a:solidFill>
              </a:rPr>
              <a:t>choucroute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betteraves rouges </a:t>
            </a:r>
            <a:r>
              <a:rPr lang="fr-FR" dirty="0" smtClean="0"/>
              <a:t>et le </a:t>
            </a:r>
            <a:r>
              <a:rPr lang="fr-FR" b="1" dirty="0" smtClean="0">
                <a:solidFill>
                  <a:srgbClr val="834736"/>
                </a:solidFill>
              </a:rPr>
              <a:t>chou-rouge</a:t>
            </a:r>
          </a:p>
          <a:p>
            <a:r>
              <a:rPr lang="fr-FR" dirty="0" smtClean="0"/>
              <a:t>Pour mariner le </a:t>
            </a:r>
            <a:r>
              <a:rPr lang="fr-FR" b="1" dirty="0" smtClean="0">
                <a:solidFill>
                  <a:srgbClr val="834736"/>
                </a:solidFill>
              </a:rPr>
              <a:t>jambon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gibier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volaille</a:t>
            </a:r>
            <a:r>
              <a:rPr lang="fr-FR" dirty="0" smtClean="0"/>
              <a:t> et pour les </a:t>
            </a:r>
            <a:r>
              <a:rPr lang="fr-FR" b="1" dirty="0" smtClean="0">
                <a:solidFill>
                  <a:srgbClr val="834736"/>
                </a:solidFill>
              </a:rPr>
              <a:t>pains d’épices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Coriandre 01.pn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90" b="-7990"/>
          <a:stretch>
            <a:fillRect/>
          </a:stretch>
        </p:blipFill>
        <p:spPr>
          <a:xfrm>
            <a:off x="4823791" y="1102098"/>
            <a:ext cx="2513982" cy="2919463"/>
          </a:xfrm>
        </p:spPr>
      </p:pic>
      <p:pic>
        <p:nvPicPr>
          <p:cNvPr id="8" name="Image 7" descr="Coriandre 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18" y="1298448"/>
            <a:ext cx="1669820" cy="2533348"/>
          </a:xfrm>
          <a:prstGeom prst="rect">
            <a:avLst/>
          </a:prstGeom>
        </p:spPr>
      </p:pic>
      <p:pic>
        <p:nvPicPr>
          <p:cNvPr id="9" name="Image 8" descr="Coriandre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21" y="3904783"/>
            <a:ext cx="3561743" cy="26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FENOUIL / FENCHEL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900661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Pour épicer, on utilise les fanes et les graines</a:t>
            </a:r>
          </a:p>
          <a:p>
            <a:r>
              <a:rPr lang="fr-FR" dirty="0" smtClean="0"/>
              <a:t>Les feuilles filiformes rappellent les pointes d’aneth</a:t>
            </a:r>
          </a:p>
          <a:p>
            <a:r>
              <a:rPr lang="fr-FR" dirty="0" smtClean="0"/>
              <a:t>Les fanes ont une saveur aromatique agréable, douceâtre et légèrement piquante qui rappelle l’</a:t>
            </a:r>
            <a:r>
              <a:rPr lang="fr-FR" b="1" dirty="0" smtClean="0">
                <a:solidFill>
                  <a:schemeClr val="accent4"/>
                </a:solidFill>
              </a:rPr>
              <a:t>anis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mets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crustacés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mollusques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 et mélanges de fines herbes, les graines pour les </a:t>
            </a:r>
            <a:r>
              <a:rPr lang="fr-FR" b="1" dirty="0" smtClean="0">
                <a:solidFill>
                  <a:srgbClr val="834736"/>
                </a:solidFill>
              </a:rPr>
              <a:t>pains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pâtisseries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6" name="Image 5" descr="Fenouil 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54" y="1900661"/>
            <a:ext cx="1875879" cy="1875879"/>
          </a:xfrm>
          <a:prstGeom prst="rect">
            <a:avLst/>
          </a:prstGeom>
        </p:spPr>
      </p:pic>
      <p:pic>
        <p:nvPicPr>
          <p:cNvPr id="7" name="Image 6" descr="Fenouil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09" y="1900661"/>
            <a:ext cx="2203178" cy="1875879"/>
          </a:xfrm>
          <a:prstGeom prst="rect">
            <a:avLst/>
          </a:prstGeom>
        </p:spPr>
      </p:pic>
      <p:pic>
        <p:nvPicPr>
          <p:cNvPr id="10" name="Image 9" descr="Fenouil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65" y="4152935"/>
            <a:ext cx="3285612" cy="24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BOURRACHE / BORRETSCH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443589"/>
            <a:ext cx="4869089" cy="52046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Grande plante aux feuilles gris-vert recouvertes d’un duvet et fleurs bleues en forme d’</a:t>
            </a:r>
            <a:r>
              <a:rPr lang="fr-FR" b="1" dirty="0" smtClean="0"/>
              <a:t>étoile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Les feuilles fraîches se fanent rapidement</a:t>
            </a:r>
          </a:p>
          <a:p>
            <a:r>
              <a:rPr lang="fr-FR" dirty="0" smtClean="0"/>
              <a:t>Ne hacher fin qu’au dernier moment</a:t>
            </a:r>
          </a:p>
          <a:p>
            <a:r>
              <a:rPr lang="fr-FR" dirty="0" smtClean="0"/>
              <a:t>Ne parsemer les fleurs qu’au dernier moment sur les salades, sans quoi elles se fanent et teintent la sauce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chemeClr val="accent4"/>
                </a:solidFill>
              </a:rPr>
              <a:t>salades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beurres</a:t>
            </a:r>
            <a:r>
              <a:rPr lang="fr-FR" dirty="0" smtClean="0"/>
              <a:t> aux herbes,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farces</a:t>
            </a:r>
            <a:r>
              <a:rPr lang="fr-FR" dirty="0" smtClean="0"/>
              <a:t>, fraîches et confites pour les </a:t>
            </a:r>
            <a:r>
              <a:rPr lang="fr-FR" b="1" dirty="0" smtClean="0">
                <a:solidFill>
                  <a:srgbClr val="834736"/>
                </a:solidFill>
              </a:rPr>
              <a:t>soupes froides aux fruits </a:t>
            </a:r>
            <a:r>
              <a:rPr lang="fr-FR" dirty="0" smtClean="0"/>
              <a:t>et les </a:t>
            </a:r>
            <a:r>
              <a:rPr lang="fr-FR" b="1" dirty="0" smtClean="0">
                <a:solidFill>
                  <a:srgbClr val="834736"/>
                </a:solidFill>
              </a:rPr>
              <a:t>potages froids aux légumes </a:t>
            </a:r>
            <a:r>
              <a:rPr lang="fr-FR" dirty="0" smtClean="0"/>
              <a:t>ainsi que pour les </a:t>
            </a:r>
            <a:r>
              <a:rPr lang="fr-FR" b="1" dirty="0" smtClean="0">
                <a:solidFill>
                  <a:srgbClr val="834736"/>
                </a:solidFill>
              </a:rPr>
              <a:t>entremets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834736"/>
                </a:solidFill>
              </a:rPr>
              <a:t>fleurs</a:t>
            </a:r>
            <a:r>
              <a:rPr lang="fr-FR" dirty="0" smtClean="0"/>
              <a:t> sont utilisées dans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Bourrach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59" b="-8259"/>
          <a:stretch>
            <a:fillRect/>
          </a:stretch>
        </p:blipFill>
        <p:spPr>
          <a:xfrm>
            <a:off x="5675358" y="905332"/>
            <a:ext cx="2996928" cy="3480303"/>
          </a:xfrm>
        </p:spPr>
      </p:pic>
      <p:pic>
        <p:nvPicPr>
          <p:cNvPr id="6" name="Image 5" descr="Bourrach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15" y="4244121"/>
            <a:ext cx="3280228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HYSOPE / YSOP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feuilles vertes allongées et les fleurs fraîches bleu-violet ont une saveur légèrement amère qui rappelle un peu la </a:t>
            </a:r>
            <a:r>
              <a:rPr lang="fr-FR" b="1" dirty="0" smtClean="0">
                <a:solidFill>
                  <a:srgbClr val="834736"/>
                </a:solidFill>
              </a:rPr>
              <a:t>menthe</a:t>
            </a:r>
            <a:endParaRPr lang="fr-FR" b="1" dirty="0">
              <a:solidFill>
                <a:srgbClr val="834736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Les feuilles </a:t>
            </a:r>
            <a:r>
              <a:rPr lang="fr-FR" b="1" dirty="0" smtClean="0">
                <a:solidFill>
                  <a:srgbClr val="834736"/>
                </a:solidFill>
              </a:rPr>
              <a:t>fraîches</a:t>
            </a:r>
            <a:r>
              <a:rPr lang="fr-FR" dirty="0" smtClean="0"/>
              <a:t> hachées pour les </a:t>
            </a:r>
            <a:r>
              <a:rPr lang="fr-FR" b="1" dirty="0" smtClean="0">
                <a:solidFill>
                  <a:srgbClr val="834736"/>
                </a:solidFill>
              </a:rPr>
              <a:t>salades vertes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fromage à pâte molle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cottage </a:t>
            </a:r>
            <a:r>
              <a:rPr lang="fr-FR" b="1" dirty="0" err="1" smtClean="0">
                <a:solidFill>
                  <a:srgbClr val="834736"/>
                </a:solidFill>
              </a:rPr>
              <a:t>cheese</a:t>
            </a:r>
            <a:endParaRPr lang="fr-FR" b="1" dirty="0">
              <a:solidFill>
                <a:srgbClr val="834736"/>
              </a:solidFill>
            </a:endParaRPr>
          </a:p>
          <a:p>
            <a:r>
              <a:rPr lang="fr-FR" b="1" dirty="0" smtClean="0">
                <a:solidFill>
                  <a:srgbClr val="834736"/>
                </a:solidFill>
              </a:rPr>
              <a:t>Séchées</a:t>
            </a:r>
            <a:r>
              <a:rPr lang="fr-FR" dirty="0" smtClean="0"/>
              <a:t> pour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potées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834736"/>
                </a:solidFill>
              </a:rPr>
              <a:t>fleurs fraîches </a:t>
            </a:r>
            <a:r>
              <a:rPr lang="fr-FR" dirty="0" smtClean="0"/>
              <a:t>pour </a:t>
            </a:r>
            <a:r>
              <a:rPr lang="fr-FR" b="1" dirty="0" smtClean="0">
                <a:solidFill>
                  <a:srgbClr val="834736"/>
                </a:solidFill>
              </a:rPr>
              <a:t>décorer</a:t>
            </a:r>
            <a:r>
              <a:rPr lang="fr-FR" dirty="0" smtClean="0"/>
              <a:t>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canapés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Hysop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72" b="-27272"/>
          <a:stretch>
            <a:fillRect/>
          </a:stretch>
        </p:blipFill>
        <p:spPr>
          <a:xfrm>
            <a:off x="1681075" y="4820194"/>
            <a:ext cx="1954753" cy="2270036"/>
          </a:xfrm>
        </p:spPr>
      </p:pic>
      <p:pic>
        <p:nvPicPr>
          <p:cNvPr id="6" name="Image 5" descr="Hysop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70" y="1298447"/>
            <a:ext cx="3066142" cy="3066142"/>
          </a:xfrm>
          <a:prstGeom prst="rect">
            <a:avLst/>
          </a:prstGeom>
        </p:spPr>
      </p:pic>
      <p:pic>
        <p:nvPicPr>
          <p:cNvPr id="7" name="Image 6" descr="Hysope 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70" y="4611408"/>
            <a:ext cx="3066142" cy="20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AIL D’OURS / BÄRLAUCH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Grandes feuilles vertes à l’arôme intense d’ail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Les feuilles sont cueillies avant la floraison en mai</a:t>
            </a:r>
          </a:p>
          <a:p>
            <a:r>
              <a:rPr lang="fr-FR" dirty="0" smtClean="0"/>
              <a:t>On risque de les confondre avec les feuilles de </a:t>
            </a:r>
            <a:r>
              <a:rPr lang="fr-FR" b="1" dirty="0" smtClean="0">
                <a:solidFill>
                  <a:schemeClr val="accent4"/>
                </a:solidFill>
              </a:rPr>
              <a:t>muguet</a:t>
            </a:r>
            <a:r>
              <a:rPr lang="fr-FR" dirty="0" smtClean="0"/>
              <a:t> qui sont </a:t>
            </a:r>
            <a:r>
              <a:rPr lang="fr-FR" b="1" dirty="0" smtClean="0">
                <a:solidFill>
                  <a:srgbClr val="834736"/>
                </a:solidFill>
              </a:rPr>
              <a:t>toxiques</a:t>
            </a:r>
          </a:p>
          <a:p>
            <a:r>
              <a:rPr lang="fr-FR" dirty="0" smtClean="0"/>
              <a:t>Sa forte odeur est légèrement affaiblie lorsqu’on le chauffe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Elles sont utilisées </a:t>
            </a:r>
            <a:r>
              <a:rPr lang="fr-FR" b="1" dirty="0" smtClean="0">
                <a:solidFill>
                  <a:srgbClr val="834736"/>
                </a:solidFill>
              </a:rPr>
              <a:t>crues</a:t>
            </a:r>
            <a:r>
              <a:rPr lang="fr-FR" dirty="0" smtClean="0"/>
              <a:t> dans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beurres</a:t>
            </a:r>
            <a:r>
              <a:rPr lang="fr-FR" dirty="0" smtClean="0"/>
              <a:t> aux herbes, </a:t>
            </a:r>
            <a:r>
              <a:rPr lang="fr-FR" b="1" dirty="0" smtClean="0">
                <a:solidFill>
                  <a:srgbClr val="834736"/>
                </a:solidFill>
              </a:rPr>
              <a:t>masses</a:t>
            </a:r>
            <a:r>
              <a:rPr lang="fr-FR" dirty="0" smtClean="0"/>
              <a:t> à tartiner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Cuites</a:t>
            </a:r>
            <a:r>
              <a:rPr lang="fr-FR" dirty="0" smtClean="0"/>
              <a:t> en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nouilles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spaetzli</a:t>
            </a:r>
            <a:r>
              <a:rPr lang="fr-FR" dirty="0" smtClean="0"/>
              <a:t>, etc.</a:t>
            </a:r>
            <a:endParaRPr lang="fr-FR" dirty="0"/>
          </a:p>
        </p:txBody>
      </p:sp>
      <p:pic>
        <p:nvPicPr>
          <p:cNvPr id="5" name="Espace réservé du contenu 4" descr="Ail des our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6" b="-10566"/>
          <a:stretch>
            <a:fillRect/>
          </a:stretch>
        </p:blipFill>
        <p:spPr>
          <a:xfrm>
            <a:off x="5389693" y="731816"/>
            <a:ext cx="3289299" cy="3819831"/>
          </a:xfrm>
        </p:spPr>
      </p:pic>
      <p:pic>
        <p:nvPicPr>
          <p:cNvPr id="6" name="Image 5" descr="Ail des ours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92" y="431618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BASILIC / BAILIKUM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Plusieurs variétés se différencient par leur croissance et leur saveur : </a:t>
            </a:r>
            <a:r>
              <a:rPr lang="fr-FR" b="1" dirty="0" smtClean="0">
                <a:solidFill>
                  <a:schemeClr val="accent4"/>
                </a:solidFill>
              </a:rPr>
              <a:t>basilic sauvage</a:t>
            </a:r>
            <a:r>
              <a:rPr lang="fr-FR" dirty="0" smtClean="0"/>
              <a:t>, à </a:t>
            </a:r>
            <a:r>
              <a:rPr lang="fr-FR" b="1" dirty="0" smtClean="0">
                <a:solidFill>
                  <a:srgbClr val="834736"/>
                </a:solidFill>
              </a:rPr>
              <a:t>petites feuilles</a:t>
            </a:r>
            <a:r>
              <a:rPr lang="fr-FR" dirty="0" smtClean="0"/>
              <a:t>, à </a:t>
            </a:r>
            <a:r>
              <a:rPr lang="fr-FR" b="1" dirty="0" smtClean="0">
                <a:solidFill>
                  <a:srgbClr val="834736"/>
                </a:solidFill>
              </a:rPr>
              <a:t>grandes feuilles</a:t>
            </a:r>
            <a:r>
              <a:rPr lang="fr-FR" dirty="0" smtClean="0"/>
              <a:t>, à </a:t>
            </a:r>
            <a:r>
              <a:rPr lang="fr-FR" b="1" dirty="0" smtClean="0">
                <a:solidFill>
                  <a:srgbClr val="834736"/>
                </a:solidFill>
              </a:rPr>
              <a:t>feuilles rouges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citronné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Frais, sa conservation est limitée</a:t>
            </a:r>
          </a:p>
          <a:p>
            <a:r>
              <a:rPr lang="fr-FR" dirty="0" smtClean="0"/>
              <a:t>Conserver quelques jours les feuilles fraîches dans un sachet en plastique au frigo ou dans un récipient, recouvertes d’</a:t>
            </a:r>
            <a:r>
              <a:rPr lang="fr-FR" b="1" dirty="0" smtClean="0">
                <a:solidFill>
                  <a:srgbClr val="834736"/>
                </a:solidFill>
              </a:rPr>
              <a:t>huile d’olive</a:t>
            </a:r>
          </a:p>
          <a:p>
            <a:r>
              <a:rPr lang="fr-FR" dirty="0" smtClean="0"/>
              <a:t>Utiliser les feuilles fraîches de préférence en épluches ou les couper en chiffonnade et ne les ajouter que juste avant de servir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Combinaisons classiques avec des </a:t>
            </a:r>
            <a:r>
              <a:rPr lang="fr-FR" b="1" dirty="0" smtClean="0">
                <a:solidFill>
                  <a:srgbClr val="834736"/>
                </a:solidFill>
              </a:rPr>
              <a:t>tomates</a:t>
            </a:r>
            <a:r>
              <a:rPr lang="fr-FR" dirty="0" smtClean="0"/>
              <a:t> et de l’</a:t>
            </a:r>
            <a:r>
              <a:rPr lang="fr-FR" b="1" dirty="0" smtClean="0">
                <a:solidFill>
                  <a:srgbClr val="834736"/>
                </a:solidFill>
              </a:rPr>
              <a:t>ail</a:t>
            </a:r>
            <a:r>
              <a:rPr lang="fr-FR" dirty="0" smtClean="0"/>
              <a:t>, pour les </a:t>
            </a:r>
            <a:r>
              <a:rPr lang="fr-FR" b="1" dirty="0" smtClean="0">
                <a:solidFill>
                  <a:srgbClr val="834736"/>
                </a:solidFill>
              </a:rPr>
              <a:t>sauces tomate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pesto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pizzas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salades de tomates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pâtes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Basilic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24" b="-47424"/>
          <a:stretch>
            <a:fillRect/>
          </a:stretch>
        </p:blipFill>
        <p:spPr>
          <a:xfrm>
            <a:off x="4880397" y="88961"/>
            <a:ext cx="3987378" cy="4630503"/>
          </a:xfrm>
        </p:spPr>
      </p:pic>
      <p:pic>
        <p:nvPicPr>
          <p:cNvPr id="6" name="Image 5" descr="Basilic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1" y="3822525"/>
            <a:ext cx="3242128" cy="28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CERFEUIL / KERBEL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876346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feuilles vert clair sont plus finement découpées que celles du persil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Toujours utiliser le cerfeuil frais</a:t>
            </a:r>
          </a:p>
          <a:p>
            <a:r>
              <a:rPr lang="fr-FR" dirty="0" smtClean="0"/>
              <a:t>Les feuilles se fanent plus vite que celles du persil</a:t>
            </a:r>
          </a:p>
          <a:p>
            <a:r>
              <a:rPr lang="fr-FR" dirty="0" smtClean="0"/>
              <a:t>Ne pas cuire le cerfeuil, mais l’ajouter à la fin, sans quoi il perd son arôme raffiné, sa forte teneur en </a:t>
            </a:r>
            <a:r>
              <a:rPr lang="fr-FR" b="1" dirty="0" smtClean="0">
                <a:solidFill>
                  <a:schemeClr val="accent4"/>
                </a:solidFill>
              </a:rPr>
              <a:t>vitamine C </a:t>
            </a:r>
            <a:r>
              <a:rPr lang="fr-FR" dirty="0" smtClean="0"/>
              <a:t>et sa couleur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volailles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pommes de terre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légumes</a:t>
            </a:r>
            <a:r>
              <a:rPr lang="fr-FR" dirty="0" smtClean="0"/>
              <a:t>, pour </a:t>
            </a:r>
            <a:r>
              <a:rPr lang="fr-FR" b="1" dirty="0" smtClean="0">
                <a:solidFill>
                  <a:srgbClr val="834736"/>
                </a:solidFill>
              </a:rPr>
              <a:t>décorer</a:t>
            </a:r>
            <a:r>
              <a:rPr lang="fr-FR" dirty="0" smtClean="0"/>
              <a:t> les plats avec des brins de cerfeuil</a:t>
            </a:r>
            <a:endParaRPr lang="fr-FR" dirty="0"/>
          </a:p>
        </p:txBody>
      </p:sp>
      <p:pic>
        <p:nvPicPr>
          <p:cNvPr id="5" name="Espace réservé du contenu 4" descr="Cerfeuil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9" r="-3239"/>
          <a:stretch>
            <a:fillRect/>
          </a:stretch>
        </p:blipFill>
        <p:spPr>
          <a:xfrm>
            <a:off x="5784215" y="1124856"/>
            <a:ext cx="2300242" cy="2671248"/>
          </a:xfrm>
        </p:spPr>
      </p:pic>
      <p:pic>
        <p:nvPicPr>
          <p:cNvPr id="6" name="Image 5" descr="Cerfeuil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55" y="3965920"/>
            <a:ext cx="2719065" cy="27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ME">
  <a:themeElements>
    <a:clrScheme name="Feuille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PME.thmx</Template>
  <TotalTime>1919</TotalTime>
  <Words>1803</Words>
  <Application>Microsoft Office PowerPoint</Application>
  <PresentationFormat>Affichage à l'écran (4:3)</PresentationFormat>
  <Paragraphs>188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PME</vt:lpstr>
      <vt:lpstr>HERBES, FLEURS ET EPICES / FEUILLES</vt:lpstr>
      <vt:lpstr>ANETH / DILL</vt:lpstr>
      <vt:lpstr>CORIANDRE / KORIANDER</vt:lpstr>
      <vt:lpstr>FENOUIL / FENCHEL</vt:lpstr>
      <vt:lpstr>BOURRACHE / BORRETSCH</vt:lpstr>
      <vt:lpstr>HYSOPE / YSOP</vt:lpstr>
      <vt:lpstr>AIL D’OURS / BÄRLAUCH</vt:lpstr>
      <vt:lpstr>BASILIC / BAILIKUM</vt:lpstr>
      <vt:lpstr>CERFEUIL / KERBEL</vt:lpstr>
      <vt:lpstr>CIBOULETTE / SCHNITTLAUCH</vt:lpstr>
      <vt:lpstr>CITRONNELLE EN BRANCHES / ZITRONENGRAS</vt:lpstr>
      <vt:lpstr>ESTRAGON / ESTRAGON</vt:lpstr>
      <vt:lpstr>FEUILLES DE LAURIER / LORBEERBLÄTTER</vt:lpstr>
      <vt:lpstr>LAVANDE / LAVENDEL</vt:lpstr>
      <vt:lpstr>LIVECHE / LIEBSTÖCKEL</vt:lpstr>
      <vt:lpstr>MARJOLAINE / MAJORAN</vt:lpstr>
      <vt:lpstr>MELISSE / ZITRONENMELISSE</vt:lpstr>
      <vt:lpstr>MENTHE / MINZE</vt:lpstr>
      <vt:lpstr>ORIGAN / ORIGANO</vt:lpstr>
      <vt:lpstr>ORTIES / BRENNESSELN</vt:lpstr>
      <vt:lpstr>OSEILLE / SAUERAMPFER</vt:lpstr>
      <vt:lpstr>PERSIL / PETERSILIE</vt:lpstr>
      <vt:lpstr>ROMARIN / ROSMARIN</vt:lpstr>
      <vt:lpstr>SARRIETTE / BOHNENKRAUT</vt:lpstr>
      <vt:lpstr>SAUGE / SALBEI</vt:lpstr>
      <vt:lpstr>THYM / THYMIAN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HERBES, FLEURS ET EPICES</dc:title>
  <dc:creator>Cardinaux Yan</dc:creator>
  <cp:lastModifiedBy>cardinaux</cp:lastModifiedBy>
  <cp:revision>207</cp:revision>
  <dcterms:created xsi:type="dcterms:W3CDTF">2013-09-28T07:29:22Z</dcterms:created>
  <dcterms:modified xsi:type="dcterms:W3CDTF">2014-09-29T07:50:30Z</dcterms:modified>
</cp:coreProperties>
</file>