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D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8A4E075-34CD-424C-9897-4B7B6455E5BF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6FB5F8F-F92C-0E44-9F58-39B9BCAFE5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5400" y="3201280"/>
            <a:ext cx="4013200" cy="296865"/>
          </a:xfrm>
        </p:spPr>
        <p:txBody>
          <a:bodyPr/>
          <a:lstStyle/>
          <a:p>
            <a:r>
              <a:rPr lang="fr-FR" i="1" dirty="0" smtClean="0"/>
              <a:t>Cardinaux Yan</a:t>
            </a:r>
            <a:endParaRPr lang="fr-FR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453734"/>
          </a:xfrm>
        </p:spPr>
        <p:txBody>
          <a:bodyPr>
            <a:noAutofit/>
          </a:bodyPr>
          <a:lstStyle/>
          <a:p>
            <a:r>
              <a:rPr lang="fr-FR" sz="3200" dirty="0" smtClean="0"/>
              <a:t>Liaisons</a:t>
            </a:r>
            <a:endParaRPr lang="fr-FR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548731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032760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reme-liaisons-cuiss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25" y="4174583"/>
            <a:ext cx="3257567" cy="2037010"/>
          </a:xfrm>
          <a:prstGeom prst="rect">
            <a:avLst/>
          </a:prstGeom>
        </p:spPr>
      </p:pic>
      <p:pic>
        <p:nvPicPr>
          <p:cNvPr id="7" name="Espace réservé du contenu 5" descr="syn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12" b="-99412"/>
          <a:stretch>
            <a:fillRect/>
          </a:stretch>
        </p:blipFill>
        <p:spPr>
          <a:xfrm>
            <a:off x="672577" y="-214700"/>
            <a:ext cx="2776047" cy="2763429"/>
          </a:xfrm>
          <a:prstGeom prst="rect">
            <a:avLst/>
          </a:prstGeom>
        </p:spPr>
      </p:pic>
      <p:pic>
        <p:nvPicPr>
          <p:cNvPr id="8" name="Espace réservé du contenu 4" descr="7136-ded0c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42" b="-117742"/>
          <a:stretch>
            <a:fillRect/>
          </a:stretch>
        </p:blipFill>
        <p:spPr>
          <a:xfrm>
            <a:off x="5387966" y="-357810"/>
            <a:ext cx="3063576" cy="30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Faire revenir la farine blanche quelques minutes à feu doux dans un corps gras jusqu’à ce qu’elle prenne une légère couleur blonde, refroidir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Ajouter le liquide bouillant en remuant et porter à ébullition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En chauffant, l’amidon de la farine se transforme en dextrine, de sorte qu’elle perd </a:t>
            </a:r>
            <a:r>
              <a:rPr lang="fr-FR" b="1" dirty="0" smtClean="0"/>
              <a:t>« la saveur de farine »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Pour obtenir le liant complet de la farine, laisser cuire le liquide lié au moins pendant </a:t>
            </a:r>
            <a:r>
              <a:rPr lang="fr-FR" b="1" dirty="0" smtClean="0"/>
              <a:t>15 minutes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Sauces blanches / </a:t>
            </a:r>
            <a:r>
              <a:rPr lang="fr-FR" dirty="0" err="1" smtClean="0"/>
              <a:t>Demi-glaces</a:t>
            </a:r>
            <a:r>
              <a:rPr lang="fr-FR" dirty="0" smtClean="0"/>
              <a:t> / Crèmes de viande, de poisson et de crustacés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Roux</a:t>
            </a:r>
            <a:endParaRPr lang="fr-FR" dirty="0"/>
          </a:p>
        </p:txBody>
      </p:sp>
      <p:pic>
        <p:nvPicPr>
          <p:cNvPr id="5" name="Espace réservé du contenu 4" descr="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82" b="-19682"/>
          <a:stretch>
            <a:fillRect/>
          </a:stretch>
        </p:blipFill>
        <p:spPr>
          <a:xfrm>
            <a:off x="5333487" y="1567326"/>
            <a:ext cx="3042101" cy="3028273"/>
          </a:xfrm>
        </p:spPr>
      </p:pic>
      <p:pic>
        <p:nvPicPr>
          <p:cNvPr id="7" name="Image 6" descr="roux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86" y="4413265"/>
            <a:ext cx="3042102" cy="22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Produit de liaison instantané proposé dans le commerce par divers fabricants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Facile à doser puisqu’on peut le verser directement dans le liquide en ébullition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En raison d’un procédé de fabrication spéciale, et contrairement à un roux fait maison, le roux CF est presque neutre de saveur et ne nécessite qu’un temps de cuisson court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Sauces / Potages / Jus de veau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Roux CF</a:t>
            </a:r>
            <a:endParaRPr lang="fr-FR" dirty="0"/>
          </a:p>
        </p:txBody>
      </p:sp>
      <p:pic>
        <p:nvPicPr>
          <p:cNvPr id="6" name="Espace réservé du contenu 5" descr="pj-2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0" r="-6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4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Ajouter le jaune d’œuf dans la masse encore chaude en remuant énergiquement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Pour lier des glaces à la crème et les crème anglaises : mélanger le jaune d’œuf avec le sucre et verser le lait chaud en remuant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Porter à </a:t>
            </a:r>
            <a:r>
              <a:rPr lang="fr-FR" b="1" dirty="0" smtClean="0"/>
              <a:t>83°C</a:t>
            </a:r>
            <a:r>
              <a:rPr lang="fr-FR" dirty="0" smtClean="0"/>
              <a:t> et refroidir immédiatement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Pour des raisons </a:t>
            </a:r>
            <a:r>
              <a:rPr lang="fr-FR" b="1" dirty="0" smtClean="0"/>
              <a:t>d’hygiène (salmonelles)</a:t>
            </a:r>
            <a:r>
              <a:rPr lang="fr-FR" dirty="0" smtClean="0"/>
              <a:t>, on devrait utiliser de préférence du jaune d’œuf pasteurisé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Pour les crèmes avec une forte teneur en amidon (p.ex. crèmes à garnir), on peut aussi porter brièvement à ébullition même en présence de jaune d’</a:t>
            </a:r>
            <a:r>
              <a:rPr lang="fr-FR" dirty="0" err="1" smtClean="0"/>
              <a:t>oeuf</a:t>
            </a:r>
            <a:endParaRPr lang="fr-FR" dirty="0" smtClean="0"/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Masse à croquettes / Farces à rissoles / Gnocchis romaine / Masse à Duchesse / Glaces à la crème / Crèmes et sauces à la vanille / Crème bavaroise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JAUNE D’OEUF</a:t>
            </a:r>
            <a:endParaRPr lang="fr-FR" dirty="0"/>
          </a:p>
        </p:txBody>
      </p:sp>
      <p:pic>
        <p:nvPicPr>
          <p:cNvPr id="5" name="Espace réservé du contenu 4" descr="40541839f7d13e9d56aa0eeb9a0ac603942966655a7638f8_full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04" b="-13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73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u"/>
            </a:pPr>
            <a:r>
              <a:rPr lang="fr-FR" sz="2800" dirty="0" smtClean="0"/>
              <a:t>Utilisées avant tout pour </a:t>
            </a:r>
            <a:r>
              <a:rPr lang="fr-FR" sz="2800" b="1" dirty="0" smtClean="0">
                <a:solidFill>
                  <a:srgbClr val="FFD781"/>
                </a:solidFill>
              </a:rPr>
              <a:t>épaissir</a:t>
            </a:r>
            <a:r>
              <a:rPr lang="fr-FR" sz="2800" dirty="0" smtClean="0"/>
              <a:t> des liquides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sz="2800" dirty="0" smtClean="0"/>
              <a:t>Elles </a:t>
            </a:r>
            <a:r>
              <a:rPr lang="fr-FR" sz="2800" b="1" dirty="0" smtClean="0">
                <a:solidFill>
                  <a:srgbClr val="FFD781"/>
                </a:solidFill>
              </a:rPr>
              <a:t>exhaussent</a:t>
            </a:r>
            <a:r>
              <a:rPr lang="fr-FR" sz="2800" dirty="0" smtClean="0"/>
              <a:t> aussi la saveur dans la mesure où le liquide lié reste plus longtemps en contact avec les récepteurs du goût sur la langue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sz="2800" dirty="0" smtClean="0"/>
              <a:t>On peut répartir les liaisons les plus courantes dans les catégories suivantes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pic>
        <p:nvPicPr>
          <p:cNvPr id="4" name="Image 3" descr="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38" y="4970637"/>
            <a:ext cx="2167318" cy="1520357"/>
          </a:xfrm>
          <a:prstGeom prst="rect">
            <a:avLst/>
          </a:prstGeom>
        </p:spPr>
      </p:pic>
      <p:pic>
        <p:nvPicPr>
          <p:cNvPr id="5" name="Image 4" descr="shutterstock_75396607-655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95" y="4970637"/>
            <a:ext cx="2489585" cy="15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Elles contiennent avant tout des </a:t>
            </a:r>
            <a:r>
              <a:rPr lang="fr-FR" b="1" dirty="0" smtClean="0">
                <a:solidFill>
                  <a:srgbClr val="FFD781"/>
                </a:solidFill>
              </a:rPr>
              <a:t>farines</a:t>
            </a:r>
            <a:r>
              <a:rPr lang="fr-FR" dirty="0" smtClean="0"/>
              <a:t> (blé, avoine, riz) et des </a:t>
            </a:r>
            <a:r>
              <a:rPr lang="fr-FR" b="1" dirty="0" smtClean="0">
                <a:solidFill>
                  <a:srgbClr val="FFD781"/>
                </a:solidFill>
              </a:rPr>
              <a:t>amidons</a:t>
            </a:r>
            <a:r>
              <a:rPr lang="fr-FR" dirty="0" smtClean="0"/>
              <a:t> (blé, maïs, riz, pommes de terre)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L’effet liant provient de l’absorption de l’eau par les grains d’amidon (qui gonflent)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Les amidons entre 80 et 90°C 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Dès 95°C l’effet liant diminue à nouveau quelque peu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Les farines entre 90 et 100°C</a:t>
            </a:r>
            <a:endParaRPr lang="fr-FR" dirty="0"/>
          </a:p>
        </p:txBody>
      </p:sp>
      <p:pic>
        <p:nvPicPr>
          <p:cNvPr id="5" name="Espace réservé du contenu 4" descr="7136-ded0c6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42" b="-117742"/>
          <a:stretch>
            <a:fillRect/>
          </a:stretch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Liaisons aux amidons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5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Elles contiennent avant tout du </a:t>
            </a:r>
            <a:r>
              <a:rPr lang="fr-FR" b="1" dirty="0" smtClean="0">
                <a:solidFill>
                  <a:srgbClr val="FFD781"/>
                </a:solidFill>
              </a:rPr>
              <a:t>jaune d’œuf</a:t>
            </a:r>
            <a:r>
              <a:rPr lang="fr-FR" dirty="0" smtClean="0"/>
              <a:t>, du </a:t>
            </a:r>
            <a:r>
              <a:rPr lang="fr-FR" b="1" dirty="0" smtClean="0">
                <a:solidFill>
                  <a:srgbClr val="FFD781"/>
                </a:solidFill>
              </a:rPr>
              <a:t>sang</a:t>
            </a:r>
            <a:r>
              <a:rPr lang="fr-FR" dirty="0" smtClean="0"/>
              <a:t> (généralement de porc) et de la </a:t>
            </a:r>
            <a:r>
              <a:rPr lang="fr-FR" b="1" dirty="0" smtClean="0">
                <a:solidFill>
                  <a:srgbClr val="FFD781"/>
                </a:solidFill>
              </a:rPr>
              <a:t>gélatine alimentaire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Le jaune d’œuf et le sang lient en raison de l’absorption de l’eau (gonflement) par les protéines entre 80 et 83°C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Au-delà de </a:t>
            </a:r>
            <a:r>
              <a:rPr lang="fr-FR" b="1" dirty="0" smtClean="0">
                <a:solidFill>
                  <a:srgbClr val="FFD781"/>
                </a:solidFill>
              </a:rPr>
              <a:t>83°C</a:t>
            </a:r>
            <a:r>
              <a:rPr lang="fr-FR" dirty="0" smtClean="0"/>
              <a:t>, les protéines coagulent et la liaison échoue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La gélatine alimentaire est utilisée pour figer les liquides froids vu que la température de gonflement de cette protéine (collagène) se situe vers </a:t>
            </a:r>
            <a:r>
              <a:rPr lang="fr-FR" b="1" dirty="0" smtClean="0">
                <a:solidFill>
                  <a:srgbClr val="FFD781"/>
                </a:solidFill>
              </a:rPr>
              <a:t>5°C</a:t>
            </a:r>
            <a:endParaRPr lang="fr-FR" b="1" dirty="0">
              <a:solidFill>
                <a:srgbClr val="FFD781"/>
              </a:solidFill>
            </a:endParaRPr>
          </a:p>
        </p:txBody>
      </p:sp>
      <p:pic>
        <p:nvPicPr>
          <p:cNvPr id="5" name="Espace réservé du contenu 4" descr="z-0233-glatine-13017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r="-228"/>
          <a:stretch>
            <a:fillRect/>
          </a:stretch>
        </p:blipFill>
        <p:spPr>
          <a:xfrm>
            <a:off x="6629400" y="4059094"/>
            <a:ext cx="2296670" cy="2286231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Liaisons aux protéines</a:t>
            </a:r>
            <a:endParaRPr lang="fr-FR" dirty="0"/>
          </a:p>
        </p:txBody>
      </p:sp>
      <p:pic>
        <p:nvPicPr>
          <p:cNvPr id="6" name="Image 5" descr="IMG_6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40" y="2101612"/>
            <a:ext cx="1830391" cy="24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3"/>
            <a:ext cx="4023360" cy="458591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Dans la pratique, on utilise avant tout le </a:t>
            </a:r>
            <a:r>
              <a:rPr lang="fr-FR" b="1" dirty="0" smtClean="0">
                <a:solidFill>
                  <a:srgbClr val="FFD781"/>
                </a:solidFill>
              </a:rPr>
              <a:t>beurre</a:t>
            </a:r>
            <a:r>
              <a:rPr lang="fr-FR" dirty="0" smtClean="0"/>
              <a:t> pour la cuisine chaude et les </a:t>
            </a:r>
            <a:r>
              <a:rPr lang="fr-FR" b="1" dirty="0" smtClean="0">
                <a:solidFill>
                  <a:srgbClr val="FFD781"/>
                </a:solidFill>
              </a:rPr>
              <a:t>huiles</a:t>
            </a:r>
            <a:r>
              <a:rPr lang="fr-FR" dirty="0" smtClean="0"/>
              <a:t> pour la cuisine froide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Les corps gras ne sont pas une liaison en soi, mais ils peuvent former une </a:t>
            </a:r>
            <a:r>
              <a:rPr lang="fr-FR" b="1" dirty="0" smtClean="0">
                <a:solidFill>
                  <a:srgbClr val="FFD781"/>
                </a:solidFill>
              </a:rPr>
              <a:t>émulsion</a:t>
            </a:r>
            <a:r>
              <a:rPr lang="fr-FR" dirty="0" smtClean="0"/>
              <a:t> avec un liquide en présence de suffisamment de </a:t>
            </a:r>
            <a:r>
              <a:rPr lang="fr-FR" b="1" dirty="0" smtClean="0">
                <a:solidFill>
                  <a:srgbClr val="FFD781"/>
                </a:solidFill>
              </a:rPr>
              <a:t>lécithine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Celle-ci se trouve surtout dans le </a:t>
            </a:r>
            <a:r>
              <a:rPr lang="fr-FR" b="1" dirty="0" smtClean="0">
                <a:solidFill>
                  <a:srgbClr val="FFD781"/>
                </a:solidFill>
              </a:rPr>
              <a:t>jaune d’œuf </a:t>
            </a:r>
            <a:r>
              <a:rPr lang="fr-FR" dirty="0" smtClean="0"/>
              <a:t>qui permet d’émulsifier la </a:t>
            </a:r>
            <a:r>
              <a:rPr lang="fr-FR" b="1" dirty="0" smtClean="0">
                <a:solidFill>
                  <a:srgbClr val="FFD781"/>
                </a:solidFill>
              </a:rPr>
              <a:t>matière grasse </a:t>
            </a:r>
            <a:r>
              <a:rPr lang="fr-FR" dirty="0" smtClean="0"/>
              <a:t>et l’</a:t>
            </a:r>
            <a:r>
              <a:rPr lang="fr-FR" b="1" dirty="0" smtClean="0">
                <a:solidFill>
                  <a:srgbClr val="FFD781"/>
                </a:solidFill>
              </a:rPr>
              <a:t>eau</a:t>
            </a:r>
            <a:r>
              <a:rPr lang="fr-FR" dirty="0" smtClean="0"/>
              <a:t> lorsqu’on les fouette ensemble</a:t>
            </a:r>
          </a:p>
          <a:p>
            <a:pPr marL="342900" indent="-342900" algn="l">
              <a:buFont typeface="Wingdings" charset="2"/>
              <a:buChar char="u"/>
            </a:pPr>
            <a:r>
              <a:rPr lang="fr-FR" dirty="0" smtClean="0"/>
              <a:t>Exemples d’utilisation : mélanger énergiquement des cubes de beurre dans une sauce, sauce hollandaise, mayonnaise</a:t>
            </a:r>
            <a:endParaRPr lang="fr-FR" dirty="0"/>
          </a:p>
        </p:txBody>
      </p:sp>
      <p:pic>
        <p:nvPicPr>
          <p:cNvPr id="5" name="Espace réservé du contenu 4" descr="Nutrition-zoom-sur-le-beurr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52" b="-19852"/>
          <a:stretch>
            <a:fillRect/>
          </a:stretch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Liaisons a base de </a:t>
            </a:r>
            <a:br>
              <a:rPr lang="fr-FR" dirty="0" smtClean="0"/>
            </a:br>
            <a:r>
              <a:rPr lang="fr-FR" dirty="0" smtClean="0"/>
              <a:t>matière grasse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Délayer l’amidon dans un liquide froid et l’ajouter au liquide chaud en remuant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Ne plus porter à ébullition que brièvement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L’amidon comme seule liaison n’est recommandable que pour des liaisons légères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On l’utilisera avant tout pour renforcer une liaison déjà existante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Sauces / Potages / Lier légèrement un jus de veau</a:t>
            </a:r>
          </a:p>
          <a:p>
            <a:pPr algn="l"/>
            <a:endParaRPr lang="fr-FR" dirty="0"/>
          </a:p>
        </p:txBody>
      </p:sp>
      <p:pic>
        <p:nvPicPr>
          <p:cNvPr id="5" name="Espace réservé du contenu 4" descr="10517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8" r="-20348"/>
          <a:stretch>
            <a:fillRect/>
          </a:stretch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Amidons délayés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5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Selon l’utilisation, délayer la farine dans du lait, de l’eau ou du vin et l’ajouter au liquide bouillant en remuant constamment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Ce procédé permet de lier des liquides avec </a:t>
            </a:r>
            <a:r>
              <a:rPr lang="fr-FR" b="1" dirty="0" smtClean="0"/>
              <a:t>moins de calories </a:t>
            </a:r>
            <a:r>
              <a:rPr lang="fr-FR" dirty="0" smtClean="0"/>
              <a:t>(contrairement au roux, on renonce à utiliser un corps gras)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Laisser bouillir au moins </a:t>
            </a:r>
            <a:r>
              <a:rPr lang="fr-FR" b="1" dirty="0" smtClean="0"/>
              <a:t>15 minutes</a:t>
            </a:r>
            <a:r>
              <a:rPr lang="fr-FR" dirty="0" smtClean="0"/>
              <a:t> pour obtenir une liaison optimale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Potages / Sauces 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Où l’on doit cuisiner « pauvre en calories » (p.ex. établissements médico-sociaux, hôpitaux)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Farine délayée</a:t>
            </a:r>
            <a:endParaRPr lang="fr-FR" dirty="0"/>
          </a:p>
        </p:txBody>
      </p:sp>
      <p:pic>
        <p:nvPicPr>
          <p:cNvPr id="6" name="Espace réservé du contenu 5" descr="farin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66" b="-24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61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Saupoudrer la farine sur les ingrédients que l’on a fait revenir, étuver puis mouiller avec un liquide et faire bouillir en remuant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Ce procédé permet de lier des liquides avec </a:t>
            </a:r>
            <a:r>
              <a:rPr lang="fr-FR" b="1" dirty="0" smtClean="0"/>
              <a:t>moins de calories </a:t>
            </a:r>
            <a:r>
              <a:rPr lang="fr-FR" dirty="0" smtClean="0"/>
              <a:t>(contrairement au roux, on renonce à utiliser un corps gras)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Laisser bouillir au moins </a:t>
            </a:r>
            <a:r>
              <a:rPr lang="fr-FR" b="1" dirty="0" smtClean="0"/>
              <a:t>15 minutes </a:t>
            </a:r>
            <a:r>
              <a:rPr lang="fr-FR" dirty="0" smtClean="0"/>
              <a:t>pour obtenir une liaison optimale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Potages / Sauces 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Où l’on doit cuisiner « pauvre en calories » (p.ex. établissements médico-sociaux, hôpitaux)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Farine saupoudrée</a:t>
            </a:r>
            <a:endParaRPr lang="fr-FR" dirty="0"/>
          </a:p>
        </p:txBody>
      </p:sp>
      <p:pic>
        <p:nvPicPr>
          <p:cNvPr id="5" name="Espace réservé du contenu 4" descr="08_ajouter_farin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64" b="-3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15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469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Préparation / Utilisation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Mélanger en pommade du beurre tendre et de la farine à part égales, le rouler dans un film transparent et mettre au frais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Mettre une petite tranche de ce mélange dans le liquide en ébullition en remuant constamment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Remarques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Il doit être préparé au moins </a:t>
            </a:r>
            <a:r>
              <a:rPr lang="fr-FR" b="1" dirty="0" smtClean="0"/>
              <a:t>24h avant</a:t>
            </a:r>
            <a:r>
              <a:rPr lang="fr-FR" dirty="0" smtClean="0"/>
              <a:t> d’être utilisé pur que les grains de farine puissent déjà gonfler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Ceci permet de réduire le temps de cuisson à quelques minutes</a:t>
            </a:r>
          </a:p>
          <a:p>
            <a:pPr algn="l"/>
            <a:r>
              <a:rPr lang="fr-FR" b="1" i="1" dirty="0" smtClean="0">
                <a:solidFill>
                  <a:srgbClr val="FFD781"/>
                </a:solidFill>
              </a:rPr>
              <a:t>Utilisations</a:t>
            </a:r>
          </a:p>
          <a:p>
            <a:pPr marL="457200" indent="-457200" algn="l">
              <a:buFont typeface="Wingdings" charset="2"/>
              <a:buChar char="u"/>
            </a:pPr>
            <a:r>
              <a:rPr lang="fr-FR" dirty="0" smtClean="0"/>
              <a:t>Potages / Sauces </a:t>
            </a:r>
          </a:p>
          <a:p>
            <a:pPr algn="l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Beurre manié</a:t>
            </a:r>
            <a:endParaRPr lang="fr-FR" dirty="0"/>
          </a:p>
        </p:txBody>
      </p:sp>
      <p:pic>
        <p:nvPicPr>
          <p:cNvPr id="6" name="Espace réservé du contenu 5" descr="synth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12" b="-99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2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Cravate noire.thmx</Template>
  <TotalTime>479</TotalTime>
  <Words>819</Words>
  <Application>Microsoft Office PowerPoint</Application>
  <PresentationFormat>Affichage à l'écran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BlackTie</vt:lpstr>
      <vt:lpstr>Liaisons</vt:lpstr>
      <vt:lpstr>Généralités</vt:lpstr>
      <vt:lpstr>Liaisons aux amidons</vt:lpstr>
      <vt:lpstr>Liaisons aux protéines</vt:lpstr>
      <vt:lpstr>Liaisons a base de  matière grasse</vt:lpstr>
      <vt:lpstr>Amidons délayés</vt:lpstr>
      <vt:lpstr>Farine délayée</vt:lpstr>
      <vt:lpstr>Farine saupoudrée</vt:lpstr>
      <vt:lpstr>Beurre manié</vt:lpstr>
      <vt:lpstr>Roux</vt:lpstr>
      <vt:lpstr>Roux CF</vt:lpstr>
      <vt:lpstr>JAUNE D’OEUF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Liaisons</dc:title>
  <dc:creator>Cardinaux Yan</dc:creator>
  <cp:lastModifiedBy>cardinaux</cp:lastModifiedBy>
  <cp:revision>29</cp:revision>
  <dcterms:created xsi:type="dcterms:W3CDTF">2014-10-09T13:43:48Z</dcterms:created>
  <dcterms:modified xsi:type="dcterms:W3CDTF">2014-10-10T08:02:31Z</dcterms:modified>
</cp:coreProperties>
</file>